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6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995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906" autoAdjust="0"/>
    <p:restoredTop sz="94660"/>
  </p:normalViewPr>
  <p:slideViewPr>
    <p:cSldViewPr>
      <p:cViewPr varScale="1">
        <p:scale>
          <a:sx n="65" d="100"/>
          <a:sy n="65" d="100"/>
        </p:scale>
        <p:origin x="-66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997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997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F89D60-76A9-4AF5-9D99-6C7455ED6A74}" type="datetimeFigureOut">
              <a:rPr lang="en-US" smtClean="0"/>
              <a:t>1/18/2011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37988"/>
            <a:ext cx="2971800" cy="45997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737988"/>
            <a:ext cx="2971800" cy="45997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9D096B-C73E-4147-B26D-316E4392E9D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34064-7537-4118-A32C-3728917C51AC}" type="datetimeFigureOut">
              <a:rPr lang="en-US" smtClean="0"/>
              <a:pPr/>
              <a:t>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0ED38-9B8A-46F6-9DFA-10B03C435F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61672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34064-7537-4118-A32C-3728917C51AC}" type="datetimeFigureOut">
              <a:rPr lang="en-US" smtClean="0"/>
              <a:pPr/>
              <a:t>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0ED38-9B8A-46F6-9DFA-10B03C435F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09850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34064-7537-4118-A32C-3728917C51AC}" type="datetimeFigureOut">
              <a:rPr lang="en-US" smtClean="0"/>
              <a:pPr/>
              <a:t>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0ED38-9B8A-46F6-9DFA-10B03C435F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68816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34064-7537-4118-A32C-3728917C51AC}" type="datetimeFigureOut">
              <a:rPr lang="en-US" smtClean="0"/>
              <a:pPr/>
              <a:t>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0ED38-9B8A-46F6-9DFA-10B03C435F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421957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34064-7537-4118-A32C-3728917C51AC}" type="datetimeFigureOut">
              <a:rPr lang="en-US" smtClean="0"/>
              <a:pPr/>
              <a:t>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0ED38-9B8A-46F6-9DFA-10B03C435F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506913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34064-7537-4118-A32C-3728917C51AC}" type="datetimeFigureOut">
              <a:rPr lang="en-US" smtClean="0"/>
              <a:pPr/>
              <a:t>1/18/2011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0ED38-9B8A-46F6-9DFA-10B03C435F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30777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34064-7537-4118-A32C-3728917C51AC}" type="datetimeFigureOut">
              <a:rPr lang="en-US" smtClean="0"/>
              <a:pPr/>
              <a:t>1/18/2011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0ED38-9B8A-46F6-9DFA-10B03C435F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12964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34064-7537-4118-A32C-3728917C51AC}" type="datetimeFigureOut">
              <a:rPr lang="en-US" smtClean="0"/>
              <a:pPr/>
              <a:t>1/18/2011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0ED38-9B8A-46F6-9DFA-10B03C435F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8091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34064-7537-4118-A32C-3728917C51AC}" type="datetimeFigureOut">
              <a:rPr lang="en-US" smtClean="0"/>
              <a:pPr/>
              <a:t>1/18/2011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0ED38-9B8A-46F6-9DFA-10B03C435F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285436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34064-7537-4118-A32C-3728917C51AC}" type="datetimeFigureOut">
              <a:rPr lang="en-US" smtClean="0"/>
              <a:pPr/>
              <a:t>1/18/2011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0ED38-9B8A-46F6-9DFA-10B03C435F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58522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34064-7537-4118-A32C-3728917C51AC}" type="datetimeFigureOut">
              <a:rPr lang="en-US" smtClean="0"/>
              <a:pPr/>
              <a:t>1/18/2011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0ED38-9B8A-46F6-9DFA-10B03C435F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62964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D34064-7537-4118-A32C-3728917C51AC}" type="datetimeFigureOut">
              <a:rPr lang="en-US" smtClean="0"/>
              <a:pPr/>
              <a:t>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20ED38-9B8A-46F6-9DFA-10B03C435F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0929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crpeX8nBgJE" TargetMode="Externa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Osmosis And Facilitated Diffusion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610263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scienceblogs.com/isisthescientist/upload/2009/08/how_much_water_do_i_need_when/553px-Osmotic_pressure_on_blood_cells_diagram_svg.png"/>
          <p:cNvPicPr>
            <a:picLocks noChangeAspect="1" noChangeArrowheads="1"/>
          </p:cNvPicPr>
          <p:nvPr/>
        </p:nvPicPr>
        <p:blipFill>
          <a:blip r:embed="rId2"/>
          <a:srcRect l="65099"/>
          <a:stretch>
            <a:fillRect/>
          </a:stretch>
        </p:blipFill>
        <p:spPr bwMode="auto">
          <a:xfrm>
            <a:off x="2057400" y="0"/>
            <a:ext cx="4343400" cy="65263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9199001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Direction of Osmosis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 an </a:t>
            </a:r>
            <a:r>
              <a:rPr lang="en-US" b="1" dirty="0" smtClean="0"/>
              <a:t>iso</a:t>
            </a:r>
            <a:r>
              <a:rPr lang="en-US" dirty="0" smtClean="0"/>
              <a:t>tonic solution the concentrations of solutes inside and outside the cell are similar</a:t>
            </a:r>
          </a:p>
          <a:p>
            <a:r>
              <a:rPr lang="en-US" dirty="0" smtClean="0"/>
              <a:t>This means that water will flow both in and out of the cell</a:t>
            </a:r>
          </a:p>
          <a:p>
            <a:r>
              <a:rPr lang="en-US" dirty="0" smtClean="0"/>
              <a:t>There will be no net water change</a:t>
            </a:r>
            <a:endParaRPr lang="en-US" dirty="0"/>
          </a:p>
        </p:txBody>
      </p:sp>
      <p:pic>
        <p:nvPicPr>
          <p:cNvPr id="4098" name="Picture 2" descr="http://www.williamsclass.com/SeventhScienceWork/ImagesCellBricks/isotonic.jpg"/>
          <p:cNvPicPr>
            <a:picLocks noChangeAspect="1" noChangeArrowheads="1"/>
          </p:cNvPicPr>
          <p:nvPr/>
        </p:nvPicPr>
        <p:blipFill>
          <a:blip r:embed="rId2"/>
          <a:srcRect b="23596"/>
          <a:stretch>
            <a:fillRect/>
          </a:stretch>
        </p:blipFill>
        <p:spPr bwMode="auto">
          <a:xfrm>
            <a:off x="304800" y="1905000"/>
            <a:ext cx="4288491" cy="3276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7635668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scienceblogs.com/isisthescientist/upload/2009/08/how_much_water_do_i_need_when/553px-Osmotic_pressure_on_blood_cells_diagram_svg.png"/>
          <p:cNvPicPr>
            <a:picLocks noChangeAspect="1" noChangeArrowheads="1"/>
          </p:cNvPicPr>
          <p:nvPr/>
        </p:nvPicPr>
        <p:blipFill>
          <a:blip r:embed="rId2"/>
          <a:srcRect l="33624" r="33049"/>
          <a:stretch>
            <a:fillRect/>
          </a:stretch>
        </p:blipFill>
        <p:spPr bwMode="auto">
          <a:xfrm>
            <a:off x="2514600" y="228600"/>
            <a:ext cx="3886200" cy="611511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0553894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2"/>
              </a:rPr>
              <a:t>http://www.youtube.com/watch?v=crpeX8nBgJE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529779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s://www.msu.edu/~kommkris/osmosis2.gif"/>
          <p:cNvPicPr>
            <a:picLocks noChangeAspect="1" noChangeArrowheads="1"/>
          </p:cNvPicPr>
          <p:nvPr/>
        </p:nvPicPr>
        <p:blipFill>
          <a:blip r:embed="rId2"/>
          <a:srcRect r="64444"/>
          <a:stretch>
            <a:fillRect/>
          </a:stretch>
        </p:blipFill>
        <p:spPr bwMode="auto">
          <a:xfrm>
            <a:off x="685800" y="1371600"/>
            <a:ext cx="2133600" cy="3857625"/>
          </a:xfrm>
          <a:prstGeom prst="rect">
            <a:avLst/>
          </a:prstGeom>
          <a:noFill/>
        </p:spPr>
      </p:pic>
      <p:pic>
        <p:nvPicPr>
          <p:cNvPr id="26628" name="Picture 4" descr="https://www.msu.edu/~kommkris/osmosis2.gif"/>
          <p:cNvPicPr>
            <a:picLocks noChangeAspect="1" noChangeArrowheads="1"/>
          </p:cNvPicPr>
          <p:nvPr/>
        </p:nvPicPr>
        <p:blipFill>
          <a:blip r:embed="rId2"/>
          <a:srcRect l="33016" r="32698"/>
          <a:stretch>
            <a:fillRect/>
          </a:stretch>
        </p:blipFill>
        <p:spPr bwMode="auto">
          <a:xfrm>
            <a:off x="3505200" y="1447800"/>
            <a:ext cx="2057400" cy="3857625"/>
          </a:xfrm>
          <a:prstGeom prst="rect">
            <a:avLst/>
          </a:prstGeom>
          <a:noFill/>
        </p:spPr>
      </p:pic>
      <p:pic>
        <p:nvPicPr>
          <p:cNvPr id="26630" name="Picture 6" descr="https://www.msu.edu/~kommkris/osmosis2.gif"/>
          <p:cNvPicPr>
            <a:picLocks noChangeAspect="1" noChangeArrowheads="1"/>
          </p:cNvPicPr>
          <p:nvPr/>
        </p:nvPicPr>
        <p:blipFill>
          <a:blip r:embed="rId2"/>
          <a:srcRect l="67302"/>
          <a:stretch>
            <a:fillRect/>
          </a:stretch>
        </p:blipFill>
        <p:spPr bwMode="auto">
          <a:xfrm>
            <a:off x="6705600" y="1524000"/>
            <a:ext cx="1962150" cy="3857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Osmosis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Solutions have two components</a:t>
            </a:r>
          </a:p>
          <a:p>
            <a:r>
              <a:rPr lang="en-US" dirty="0" smtClean="0"/>
              <a:t>There is a solvent</a:t>
            </a:r>
          </a:p>
          <a:p>
            <a:pPr lvl="1"/>
            <a:r>
              <a:rPr lang="en-US" dirty="0" smtClean="0"/>
              <a:t>These are the molecules that does the dissolving</a:t>
            </a:r>
          </a:p>
          <a:p>
            <a:r>
              <a:rPr lang="en-US" dirty="0" smtClean="0"/>
              <a:t>There is also a solute</a:t>
            </a:r>
          </a:p>
          <a:p>
            <a:pPr lvl="1"/>
            <a:r>
              <a:rPr lang="en-US" dirty="0" smtClean="0"/>
              <a:t>These are the molecules that are dissolved</a:t>
            </a:r>
            <a:endParaRPr lang="en-US" dirty="0"/>
          </a:p>
        </p:txBody>
      </p:sp>
      <p:pic>
        <p:nvPicPr>
          <p:cNvPr id="12290" name="Picture 2" descr="http://employees.csbsju.edu/hjakubowski/classes/ch111/olsg-ch111/solutions/animsaltsat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8200" y="2057400"/>
            <a:ext cx="4155688" cy="3276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0168896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Osmosis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In a glass of sugar water… what is the solvent and what is the solute? </a:t>
            </a:r>
          </a:p>
          <a:p>
            <a:r>
              <a:rPr lang="en-US" dirty="0" smtClean="0"/>
              <a:t>Water would be the solvent</a:t>
            </a:r>
          </a:p>
          <a:p>
            <a:r>
              <a:rPr lang="en-US" dirty="0" smtClean="0"/>
              <a:t>Sugar would be the solute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1266" name="Picture 2" descr="http://www.infoplease.com/images/cig/science-fair-projects/09fig0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828800"/>
            <a:ext cx="4231934" cy="3200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2328027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Osmosis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process where water molecules diffuse across a membrane is called osmosis</a:t>
            </a:r>
          </a:p>
          <a:p>
            <a:r>
              <a:rPr lang="en-US" dirty="0" smtClean="0"/>
              <a:t>Because water is moving from an area of higher concentration to an area of lower concentration, it does not require energy</a:t>
            </a:r>
            <a:endParaRPr lang="en-US" dirty="0"/>
          </a:p>
        </p:txBody>
      </p:sp>
      <p:pic>
        <p:nvPicPr>
          <p:cNvPr id="10244" name="Picture 4" descr="http://www.chemistry.nmsu.edu/studntres/chem116/notes/osmosis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29200" y="1447800"/>
            <a:ext cx="3733800" cy="517363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8364389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Direction of Osmosis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direction of osmosis depends on the concentrations of solute</a:t>
            </a:r>
          </a:p>
          <a:p>
            <a:r>
              <a:rPr lang="en-US" dirty="0" smtClean="0"/>
              <a:t>If the concentration solute (dissolved particles) is different than the concentration inside the cell, water will move</a:t>
            </a:r>
          </a:p>
        </p:txBody>
      </p:sp>
      <p:pic>
        <p:nvPicPr>
          <p:cNvPr id="7" name="Picture 2" descr="http://www.occc.edu/biologylabs/Images/Cells_Membranes/osmosis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752600"/>
            <a:ext cx="3962400" cy="2971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6908268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Direction of Osmosis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 solution can be one of three concentrations</a:t>
            </a:r>
          </a:p>
          <a:p>
            <a:pPr lvl="1"/>
            <a:r>
              <a:rPr lang="en-US" dirty="0" smtClean="0"/>
              <a:t>Hypotonic</a:t>
            </a:r>
          </a:p>
          <a:p>
            <a:pPr lvl="1"/>
            <a:r>
              <a:rPr lang="en-US" dirty="0" smtClean="0"/>
              <a:t>Hypertonic</a:t>
            </a:r>
          </a:p>
          <a:p>
            <a:pPr lvl="1"/>
            <a:r>
              <a:rPr lang="en-US" dirty="0" smtClean="0"/>
              <a:t>Isotonic</a:t>
            </a:r>
          </a:p>
          <a:p>
            <a:r>
              <a:rPr lang="en-US" dirty="0" smtClean="0"/>
              <a:t>These three different solutions can greatly alter a cell</a:t>
            </a:r>
            <a:endParaRPr lang="en-US" dirty="0"/>
          </a:p>
        </p:txBody>
      </p:sp>
      <p:pic>
        <p:nvPicPr>
          <p:cNvPr id="9218" name="Picture 2" descr="http://www.phschool.com/science/biology_place/biocoach/images/biomembrane1/Tonic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91000" y="2286000"/>
            <a:ext cx="4714039" cy="18573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9281427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Direction of Osmosis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Hyper</a:t>
            </a:r>
            <a:r>
              <a:rPr lang="en-US" dirty="0" smtClean="0"/>
              <a:t>tonic solutions have higher solute concentrations outside the cell than inside the cell</a:t>
            </a:r>
          </a:p>
          <a:p>
            <a:r>
              <a:rPr lang="en-US" dirty="0" smtClean="0"/>
              <a:t>If water flows from inside the cell into the environment </a:t>
            </a:r>
          </a:p>
          <a:p>
            <a:r>
              <a:rPr lang="en-US" dirty="0" smtClean="0"/>
              <a:t>This means there will be a net decrease inside the cell</a:t>
            </a:r>
            <a:endParaRPr lang="en-US" dirty="0"/>
          </a:p>
        </p:txBody>
      </p:sp>
      <p:pic>
        <p:nvPicPr>
          <p:cNvPr id="8194" name="Picture 2" descr="http://www.chem.ufl.edu/~itl/4411/colligative/FG13_022.GIF"/>
          <p:cNvPicPr>
            <a:picLocks noChangeAspect="1" noChangeArrowheads="1"/>
          </p:cNvPicPr>
          <p:nvPr/>
        </p:nvPicPr>
        <p:blipFill>
          <a:blip r:embed="rId2"/>
          <a:srcRect r="49333" b="22000"/>
          <a:stretch>
            <a:fillRect/>
          </a:stretch>
        </p:blipFill>
        <p:spPr bwMode="auto">
          <a:xfrm>
            <a:off x="609600" y="1600200"/>
            <a:ext cx="3638062" cy="3733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597596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http://scienceblogs.com/isisthescientist/upload/2009/08/how_much_water_do_i_need_when/553px-Osmotic_pressure_on_blood_cells_diagram_svg.png"/>
          <p:cNvPicPr>
            <a:picLocks noChangeAspect="1" noChangeArrowheads="1"/>
          </p:cNvPicPr>
          <p:nvPr/>
        </p:nvPicPr>
        <p:blipFill>
          <a:blip r:embed="rId2"/>
          <a:srcRect r="67728"/>
          <a:stretch>
            <a:fillRect/>
          </a:stretch>
        </p:blipFill>
        <p:spPr bwMode="auto">
          <a:xfrm>
            <a:off x="2743200" y="381000"/>
            <a:ext cx="3429000" cy="55721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1981851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Direction of Osmosis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In a </a:t>
            </a:r>
            <a:r>
              <a:rPr lang="en-US" b="1" dirty="0" smtClean="0"/>
              <a:t>hypo</a:t>
            </a:r>
            <a:r>
              <a:rPr lang="en-US" dirty="0" smtClean="0"/>
              <a:t>tonic solution the levels of solute outside the solution is lower than in the cell</a:t>
            </a:r>
          </a:p>
          <a:p>
            <a:r>
              <a:rPr lang="en-US" dirty="0" smtClean="0"/>
              <a:t>This means that water flows into the cell</a:t>
            </a:r>
          </a:p>
          <a:p>
            <a:r>
              <a:rPr lang="en-US" dirty="0" smtClean="0"/>
              <a:t>This means there will be a net increase in water inside the cell</a:t>
            </a:r>
            <a:endParaRPr lang="en-US" dirty="0"/>
          </a:p>
        </p:txBody>
      </p:sp>
      <p:pic>
        <p:nvPicPr>
          <p:cNvPr id="6146" name="Picture 2" descr="http://www.chem.ufl.edu/~itl/4411/colligative/FG13_022.GIF"/>
          <p:cNvPicPr>
            <a:picLocks noChangeAspect="1" noChangeArrowheads="1"/>
          </p:cNvPicPr>
          <p:nvPr/>
        </p:nvPicPr>
        <p:blipFill>
          <a:blip r:embed="rId2"/>
          <a:srcRect l="50667" b="22000"/>
          <a:stretch>
            <a:fillRect/>
          </a:stretch>
        </p:blipFill>
        <p:spPr bwMode="auto">
          <a:xfrm>
            <a:off x="4724399" y="1600200"/>
            <a:ext cx="4048369" cy="4267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3677071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</TotalTime>
  <Words>272</Words>
  <Application>Microsoft Office PowerPoint</Application>
  <PresentationFormat>On-screen Show (4:3)</PresentationFormat>
  <Paragraphs>37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Osmosis And Facilitated Diffusion</vt:lpstr>
      <vt:lpstr>Osmosis</vt:lpstr>
      <vt:lpstr>Osmosis</vt:lpstr>
      <vt:lpstr>Osmosis</vt:lpstr>
      <vt:lpstr>Direction of Osmosis</vt:lpstr>
      <vt:lpstr>Direction of Osmosis</vt:lpstr>
      <vt:lpstr>Direction of Osmosis</vt:lpstr>
      <vt:lpstr>Slide 8</vt:lpstr>
      <vt:lpstr>Direction of Osmosis</vt:lpstr>
      <vt:lpstr>Slide 10</vt:lpstr>
      <vt:lpstr>Direction of Osmosis</vt:lpstr>
      <vt:lpstr>Slide 12</vt:lpstr>
      <vt:lpstr>Video</vt:lpstr>
      <vt:lpstr>Slide 14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Osmosis And Facilitated Diffusion</dc:title>
  <dc:creator>Mike</dc:creator>
  <cp:lastModifiedBy>mowdij</cp:lastModifiedBy>
  <cp:revision>11</cp:revision>
  <dcterms:created xsi:type="dcterms:W3CDTF">2010-10-29T00:45:54Z</dcterms:created>
  <dcterms:modified xsi:type="dcterms:W3CDTF">2011-01-18T20:33:49Z</dcterms:modified>
</cp:coreProperties>
</file>