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5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298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55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8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3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738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06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393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84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434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0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044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85891-642D-4265-8A10-3DE2A1A9088D}" type="datetimeFigureOut">
              <a:rPr lang="en-US" smtClean="0"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91810-6389-4312-97D9-9444EC7E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22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Uctxmz3zOY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rcticboy.arcticboy.com/view2.php?q=Living%20And%20Non%20Living%20Things%20Pictures&amp;url=http://www.freewebs.com/theworldofanimals/AnimalWorld1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 to the Biosphere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53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Effects of Interdependence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www.youtube.com/watch?v=zUctxmz3zOY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40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 or Alive?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environment can be broken up into to large groups of interacting factors</a:t>
            </a:r>
          </a:p>
          <a:p>
            <a:r>
              <a:rPr lang="en-US" dirty="0" smtClean="0"/>
              <a:t>The easiest to recognize are the biotic factors</a:t>
            </a:r>
          </a:p>
          <a:p>
            <a:r>
              <a:rPr lang="en-US" b="1" dirty="0" smtClean="0"/>
              <a:t>Biotic factors </a:t>
            </a:r>
            <a:r>
              <a:rPr lang="en-US" dirty="0" smtClean="0"/>
              <a:t>include all of the living factors that are involved in the environment</a:t>
            </a:r>
          </a:p>
          <a:p>
            <a:endParaRPr lang="en-US" dirty="0"/>
          </a:p>
        </p:txBody>
      </p:sp>
      <p:pic>
        <p:nvPicPr>
          <p:cNvPr id="4098" name="Picture 2" descr="http://moodle.monashores.net/pluginfile.php/43308/mod_page/content/1/w12_biotic_just_chaos_revis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314" y="1905000"/>
            <a:ext cx="4343400" cy="342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72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 or Alive?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second group of factors are the non living factors that can influence the environment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abiotic factors</a:t>
            </a:r>
            <a:r>
              <a:rPr lang="en-US" dirty="0" smtClean="0"/>
              <a:t> are often times more important, however then can be tricky to identify</a:t>
            </a:r>
            <a:endParaRPr lang="en-US" b="1" dirty="0"/>
          </a:p>
        </p:txBody>
      </p:sp>
      <p:pic>
        <p:nvPicPr>
          <p:cNvPr id="2050" name="Picture 2" descr="http://cdn.theatlantic.com/static/infocus/sandy102912/s_s01_RTR39QF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09717"/>
            <a:ext cx="4495800" cy="277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06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different levels of organization in our environment</a:t>
            </a:r>
          </a:p>
          <a:p>
            <a:r>
              <a:rPr lang="en-US" dirty="0" smtClean="0"/>
              <a:t>This helps ecologists understand the environment and how it interacts</a:t>
            </a:r>
          </a:p>
          <a:p>
            <a:r>
              <a:rPr lang="en-US" dirty="0" smtClean="0"/>
              <a:t>Each level of the environment gets larger and more inclusive </a:t>
            </a:r>
            <a:endParaRPr lang="en-US" dirty="0"/>
          </a:p>
        </p:txBody>
      </p:sp>
      <p:pic>
        <p:nvPicPr>
          <p:cNvPr id="3074" name="Picture 2" descr="http://b.static.trunity.net/files/182701_182800/182741/levels_of_organization_ecology_ecosystem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28800"/>
            <a:ext cx="3886106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46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Organization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Organism </a:t>
            </a:r>
            <a:r>
              <a:rPr lang="en-US" dirty="0" smtClean="0"/>
              <a:t>– an organism is a singular living being</a:t>
            </a:r>
          </a:p>
          <a:p>
            <a:r>
              <a:rPr lang="en-US" dirty="0" smtClean="0"/>
              <a:t>This is how most people view their impact on the planet</a:t>
            </a:r>
          </a:p>
          <a:p>
            <a:r>
              <a:rPr lang="en-US" dirty="0" smtClean="0"/>
              <a:t>One single organism can impact its environment in some cases </a:t>
            </a:r>
            <a:endParaRPr lang="en-US" dirty="0"/>
          </a:p>
        </p:txBody>
      </p:sp>
      <p:pic>
        <p:nvPicPr>
          <p:cNvPr id="8194" name="Picture 2" descr="http://1.bp.blogspot.com/_j4t1stPs-w8/TDSwNFXuEtI/AAAAAAAAACU/St7MkuP2saw/S1600-R/orangutan-jungle-fore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3683000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489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Organization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Population</a:t>
            </a:r>
            <a:r>
              <a:rPr lang="en-US" dirty="0" smtClean="0"/>
              <a:t> – A population is a group of a given species in a local area</a:t>
            </a:r>
          </a:p>
          <a:p>
            <a:r>
              <a:rPr lang="en-US" dirty="0" smtClean="0"/>
              <a:t>Populations can be used to describe the number of squirrels in Annandale</a:t>
            </a:r>
          </a:p>
          <a:p>
            <a:r>
              <a:rPr lang="en-US" dirty="0" smtClean="0"/>
              <a:t>Populations can be used to describe the number of bears on the East coast</a:t>
            </a:r>
            <a:endParaRPr lang="en-US" dirty="0"/>
          </a:p>
        </p:txBody>
      </p:sp>
      <p:pic>
        <p:nvPicPr>
          <p:cNvPr id="7170" name="Picture 2" descr="http://upload.wikimedia.org/wikipedia/commons/thumb/1/1f/American_Black_bear_map.png/220px-American_Black_bear_ma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99" y="2133600"/>
            <a:ext cx="3339703" cy="388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479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Organization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Community</a:t>
            </a:r>
            <a:r>
              <a:rPr lang="en-US" dirty="0" smtClean="0"/>
              <a:t> – a community is a group of living and interacting organisms in a local area</a:t>
            </a:r>
          </a:p>
          <a:p>
            <a:r>
              <a:rPr lang="en-US" dirty="0" smtClean="0"/>
              <a:t>All of the bacteria, algae, plants, fish, turtles and birds that live in a pond would be a community</a:t>
            </a:r>
          </a:p>
        </p:txBody>
      </p:sp>
      <p:pic>
        <p:nvPicPr>
          <p:cNvPr id="6146" name="Picture 2" descr="http://www.learningwonders.com/cart/images/T/pond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0"/>
            <a:ext cx="4521200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916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Ecosystem </a:t>
            </a:r>
            <a:r>
              <a:rPr lang="en-US" dirty="0" smtClean="0"/>
              <a:t>– all of the living and non living organisms in an area</a:t>
            </a:r>
          </a:p>
          <a:p>
            <a:r>
              <a:rPr lang="en-US" dirty="0" smtClean="0"/>
              <a:t>Ecosystems have all of the interacting factors in an area</a:t>
            </a:r>
          </a:p>
          <a:p>
            <a:r>
              <a:rPr lang="en-US" dirty="0" smtClean="0"/>
              <a:t>A forest would be an ecosystem because it has living (trees, insects and birds) and non living (heat, moisture and type of soil) factors interacting</a:t>
            </a:r>
            <a:endParaRPr lang="en-US" dirty="0"/>
          </a:p>
        </p:txBody>
      </p:sp>
      <p:pic>
        <p:nvPicPr>
          <p:cNvPr id="5122" name="Picture 2" descr="http://www.bbc.co.uk/schools/gcsebitesize/science/images/bioaktr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981200"/>
            <a:ext cx="4143375" cy="33545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579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Many times ecosystems boarder each other and will interact</a:t>
            </a:r>
          </a:p>
          <a:p>
            <a:r>
              <a:rPr lang="en-US" dirty="0" smtClean="0"/>
              <a:t>A change in ecosystem can cause changes in other ecosystems</a:t>
            </a:r>
          </a:p>
          <a:p>
            <a:r>
              <a:rPr lang="en-US" b="1" dirty="0" smtClean="0"/>
              <a:t>Landscapes</a:t>
            </a:r>
            <a:r>
              <a:rPr lang="en-US" dirty="0" smtClean="0"/>
              <a:t> are interacting groups of ecosystems that are in a localized area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1" t="21882" r="16176" b="13353"/>
          <a:stretch/>
        </p:blipFill>
        <p:spPr bwMode="auto">
          <a:xfrm>
            <a:off x="78377" y="2209800"/>
            <a:ext cx="4858529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81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Organization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Biosphere</a:t>
            </a:r>
            <a:r>
              <a:rPr lang="en-US" dirty="0" smtClean="0"/>
              <a:t> – The biosphere includes all of the interacting ecosystems in a given area</a:t>
            </a:r>
          </a:p>
          <a:p>
            <a:r>
              <a:rPr lang="en-US" dirty="0" smtClean="0"/>
              <a:t>Our planet is the best example of a biosphere</a:t>
            </a:r>
          </a:p>
          <a:p>
            <a:pPr lvl="1"/>
            <a:r>
              <a:rPr lang="en-US" dirty="0" smtClean="0"/>
              <a:t>It includes all of the ecosystems</a:t>
            </a:r>
          </a:p>
          <a:p>
            <a:endParaRPr lang="en-US" dirty="0"/>
          </a:p>
        </p:txBody>
      </p:sp>
      <p:sp>
        <p:nvSpPr>
          <p:cNvPr id="4098" name="AutoShape 2" descr="http://www.cooa.unh.edu/education/2007_Institute/SeaWiFS.BiosphereAnimation.Sep1997-Jul2005.70W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http://kelsocartography.com/print/maproom/images/biosphere_F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0"/>
            <a:ext cx="3898132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061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Ecology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are all shaped by the world around us</a:t>
            </a:r>
          </a:p>
          <a:p>
            <a:r>
              <a:rPr lang="en-US" dirty="0" smtClean="0"/>
              <a:t>The planet controls many of the everyday functions of humans</a:t>
            </a:r>
          </a:p>
          <a:p>
            <a:r>
              <a:rPr lang="en-US" dirty="0" smtClean="0"/>
              <a:t>Understanding how the planet works allows us as humans to adapt to our planet</a:t>
            </a:r>
            <a:endParaRPr lang="en-US" dirty="0"/>
          </a:p>
        </p:txBody>
      </p:sp>
      <p:pic>
        <p:nvPicPr>
          <p:cNvPr id="17410" name="Picture 2" descr="http://www.gimpusers.com/system/php-dl/planet-er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81200"/>
            <a:ext cx="3962400" cy="3379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392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While the levels of organization appear around the world there are striking similarities around the world</a:t>
            </a:r>
          </a:p>
          <a:p>
            <a:r>
              <a:rPr lang="en-US" dirty="0" smtClean="0"/>
              <a:t>The forests in New Jersey greatly resemble the forests in China</a:t>
            </a:r>
          </a:p>
          <a:p>
            <a:r>
              <a:rPr lang="en-US" dirty="0" smtClean="0"/>
              <a:t>Deserts in the Middle East Resemble deserts in Nevada</a:t>
            </a:r>
            <a:endParaRPr lang="en-US" dirty="0"/>
          </a:p>
        </p:txBody>
      </p:sp>
      <p:pic>
        <p:nvPicPr>
          <p:cNvPr id="5" name="Picture 2" descr="https://next3-assets.s3.amazonaws.com/activities/269/backgrounds-1423862272-biomes_activity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05000"/>
            <a:ext cx="4671139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16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9800"/>
            <a:ext cx="4038600" cy="3916363"/>
          </a:xfrm>
        </p:spPr>
        <p:txBody>
          <a:bodyPr/>
          <a:lstStyle/>
          <a:p>
            <a:r>
              <a:rPr lang="en-US" dirty="0" smtClean="0"/>
              <a:t>Estuary</a:t>
            </a:r>
          </a:p>
          <a:p>
            <a:r>
              <a:rPr lang="en-US" dirty="0" smtClean="0"/>
              <a:t>Wetlands</a:t>
            </a:r>
          </a:p>
          <a:p>
            <a:r>
              <a:rPr lang="en-US" dirty="0" smtClean="0"/>
              <a:t>Tropical Forest</a:t>
            </a:r>
          </a:p>
          <a:p>
            <a:r>
              <a:rPr lang="en-US" dirty="0" smtClean="0"/>
              <a:t>Desert</a:t>
            </a:r>
          </a:p>
          <a:p>
            <a:r>
              <a:rPr lang="en-US" dirty="0" smtClean="0"/>
              <a:t>Savanah</a:t>
            </a:r>
          </a:p>
          <a:p>
            <a:r>
              <a:rPr lang="en-US" dirty="0" smtClean="0"/>
              <a:t>Coral Reefs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4038600" cy="3916363"/>
          </a:xfrm>
        </p:spPr>
        <p:txBody>
          <a:bodyPr/>
          <a:lstStyle/>
          <a:p>
            <a:r>
              <a:rPr lang="en-US" dirty="0" smtClean="0"/>
              <a:t>Temperate forest</a:t>
            </a:r>
          </a:p>
          <a:p>
            <a:r>
              <a:rPr lang="en-US" dirty="0" smtClean="0"/>
              <a:t>Coniferous Forest</a:t>
            </a:r>
          </a:p>
          <a:p>
            <a:r>
              <a:rPr lang="en-US" dirty="0" smtClean="0"/>
              <a:t>Artic Tundra</a:t>
            </a:r>
          </a:p>
          <a:p>
            <a:r>
              <a:rPr lang="en-US" dirty="0"/>
              <a:t>Chaparral</a:t>
            </a:r>
          </a:p>
          <a:p>
            <a:r>
              <a:rPr lang="en-US" dirty="0"/>
              <a:t>Temperate </a:t>
            </a:r>
            <a:r>
              <a:rPr lang="en-US" dirty="0" smtClean="0"/>
              <a:t>Grassland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3716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Biomes are major types of ecological zones that occupy broad geographic regions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Your book wants you to </a:t>
            </a:r>
            <a:r>
              <a:rPr lang="en-US" smtClean="0"/>
              <a:t>learn 11 </a:t>
            </a:r>
            <a:r>
              <a:rPr lang="en-US" dirty="0" smtClean="0"/>
              <a:t>of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96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Ecology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Ecology</a:t>
            </a:r>
            <a:r>
              <a:rPr lang="en-US" dirty="0" smtClean="0"/>
              <a:t> is the study of the interactions between living and non living components in the environment</a:t>
            </a:r>
          </a:p>
          <a:p>
            <a:pPr lvl="1"/>
            <a:r>
              <a:rPr lang="en-US" dirty="0" smtClean="0"/>
              <a:t>From the Greek word </a:t>
            </a:r>
            <a:r>
              <a:rPr lang="en-US" i="1" dirty="0" smtClean="0"/>
              <a:t>oikos</a:t>
            </a:r>
            <a:r>
              <a:rPr lang="en-US" dirty="0" smtClean="0"/>
              <a:t>, which means home</a:t>
            </a:r>
          </a:p>
          <a:p>
            <a:r>
              <a:rPr lang="en-US" dirty="0" smtClean="0"/>
              <a:t>It is a broad science that includes many different types of observation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6386" name="Picture 2" descr="http://www.freewebs.com/theworldofanimals/AnimalWorld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524000"/>
            <a:ext cx="3535680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080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Ecology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Ecologists</a:t>
            </a:r>
            <a:r>
              <a:rPr lang="en-US" dirty="0" smtClean="0"/>
              <a:t> are scientists that study ecosystems</a:t>
            </a:r>
          </a:p>
          <a:p>
            <a:r>
              <a:rPr lang="en-US" dirty="0" smtClean="0"/>
              <a:t>This branch of science requires many skills and an open mind</a:t>
            </a:r>
          </a:p>
          <a:p>
            <a:r>
              <a:rPr lang="en-US" dirty="0" smtClean="0"/>
              <a:t>It requires knowledge of all areas of science and an idea of how living and non living factors interact</a:t>
            </a:r>
            <a:endParaRPr lang="en-US" dirty="0"/>
          </a:p>
        </p:txBody>
      </p:sp>
      <p:pic>
        <p:nvPicPr>
          <p:cNvPr id="15362" name="Picture 2" descr="http://www.princeton.edu/pr/pwb/06/1113/m/IMG_42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799" y="1981200"/>
            <a:ext cx="4306957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169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Organisms and Interdependence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organisms are considered interdependent</a:t>
            </a:r>
          </a:p>
          <a:p>
            <a:r>
              <a:rPr lang="en-US" b="1" dirty="0" smtClean="0"/>
              <a:t>Interdependence</a:t>
            </a:r>
            <a:r>
              <a:rPr lang="en-US" dirty="0" smtClean="0"/>
              <a:t> means that organisms rely on interactions with their environment</a:t>
            </a:r>
          </a:p>
          <a:p>
            <a:r>
              <a:rPr lang="en-US" dirty="0" smtClean="0"/>
              <a:t>Interactions can include other organisms or non living factors in the environment</a:t>
            </a:r>
            <a:endParaRPr lang="en-US" dirty="0"/>
          </a:p>
        </p:txBody>
      </p:sp>
      <p:pic>
        <p:nvPicPr>
          <p:cNvPr id="14338" name="Picture 2" descr="Interdependence of living thing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9" y="2133600"/>
            <a:ext cx="4107735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122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Organisms and Interdependence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means that no organism can survive without its environment</a:t>
            </a:r>
          </a:p>
          <a:p>
            <a:r>
              <a:rPr lang="en-US" dirty="0" smtClean="0"/>
              <a:t>What would happen to a wolf if you took away all of its water?</a:t>
            </a:r>
          </a:p>
          <a:p>
            <a:r>
              <a:rPr lang="en-US" dirty="0" smtClean="0"/>
              <a:t>What would happen to a tree if you took away all of the carbon dioxide?</a:t>
            </a:r>
          </a:p>
          <a:p>
            <a:r>
              <a:rPr lang="en-US" dirty="0" smtClean="0"/>
              <a:t>What would happen to a shark if you took away all of its food?</a:t>
            </a:r>
          </a:p>
        </p:txBody>
      </p:sp>
      <p:pic>
        <p:nvPicPr>
          <p:cNvPr id="13314" name="Picture 2" descr="http://www.idahoreporter.com/wp-content/uploads/2010/02/wol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447800"/>
            <a:ext cx="2235200" cy="1676400"/>
          </a:xfrm>
          <a:prstGeom prst="rect">
            <a:avLst/>
          </a:prstGeom>
          <a:noFill/>
        </p:spPr>
      </p:pic>
      <p:pic>
        <p:nvPicPr>
          <p:cNvPr id="13316" name="Picture 4" descr="http://stephenwhitt.files.wordpress.com/2008/08/tre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76600"/>
            <a:ext cx="2091563" cy="1638300"/>
          </a:xfrm>
          <a:prstGeom prst="rect">
            <a:avLst/>
          </a:prstGeom>
          <a:noFill/>
        </p:spPr>
      </p:pic>
      <p:pic>
        <p:nvPicPr>
          <p:cNvPr id="13318" name="Picture 6" descr="http://save-our-sharks.org/wp-content/uploads/2009/12/shark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5181600"/>
            <a:ext cx="2114550" cy="14441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7729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Organisms and Interdependence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Since organisms rely on each other, it is possible that organisms can affect other organisms</a:t>
            </a:r>
          </a:p>
          <a:p>
            <a:r>
              <a:rPr lang="en-US" dirty="0" smtClean="0"/>
              <a:t>This means that a change in the number of one organism can affect many other organisms</a:t>
            </a:r>
            <a:endParaRPr lang="en-US" dirty="0"/>
          </a:p>
        </p:txBody>
      </p:sp>
      <p:pic>
        <p:nvPicPr>
          <p:cNvPr id="12290" name="Picture 2" descr="http://thegoat.backcountry.com/files/2010/07/whale_crushes_bo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09800"/>
            <a:ext cx="4064000" cy="27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927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Interdependence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good example of this are Oak trees</a:t>
            </a:r>
          </a:p>
          <a:p>
            <a:r>
              <a:rPr lang="en-US" dirty="0" smtClean="0"/>
              <a:t>Every three of four years oak trees produce large numbers of acorns</a:t>
            </a:r>
          </a:p>
          <a:p>
            <a:r>
              <a:rPr lang="en-US" dirty="0" smtClean="0"/>
              <a:t>These acorns feed more mice, deer and other organisms</a:t>
            </a:r>
            <a:endParaRPr lang="en-US" dirty="0"/>
          </a:p>
        </p:txBody>
      </p:sp>
      <p:pic>
        <p:nvPicPr>
          <p:cNvPr id="11266" name="Picture 2" descr="http://blogs.venturacountystar.com/vcs/dennert/archives/715px-Oak_Acorn_1550p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828800"/>
            <a:ext cx="3928978" cy="3295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09598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Interdependence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With more mice and deer, there is a situation that allows more carnivores </a:t>
            </a:r>
          </a:p>
          <a:p>
            <a:pPr lvl="1"/>
            <a:r>
              <a:rPr lang="en-US" dirty="0" smtClean="0"/>
              <a:t>More hawks, foxes and cats can be supported in the area</a:t>
            </a:r>
          </a:p>
          <a:p>
            <a:r>
              <a:rPr lang="en-US" dirty="0" smtClean="0"/>
              <a:t>More parasites can now be introduced into the system as well</a:t>
            </a:r>
          </a:p>
          <a:p>
            <a:pPr lvl="1"/>
            <a:r>
              <a:rPr lang="en-US" dirty="0" smtClean="0"/>
              <a:t>More ticks can be supported</a:t>
            </a:r>
            <a:endParaRPr lang="en-US" dirty="0"/>
          </a:p>
        </p:txBody>
      </p:sp>
      <p:pic>
        <p:nvPicPr>
          <p:cNvPr id="10242" name="Picture 2" descr="http://i.telegraph.co.uk/telegraph/multimedia/archive/01246/eagle-vs-rabbit-2_1246662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0"/>
            <a:ext cx="448818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427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751</Words>
  <Application>Microsoft Office PowerPoint</Application>
  <PresentationFormat>On-screen Show (4:3)</PresentationFormat>
  <Paragraphs>88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Welcome to the Biosphere</vt:lpstr>
      <vt:lpstr>Introduction to Ecology</vt:lpstr>
      <vt:lpstr>Introduction to Ecology</vt:lpstr>
      <vt:lpstr>Introduction to Ecology</vt:lpstr>
      <vt:lpstr>Organisms and Interdependence </vt:lpstr>
      <vt:lpstr>Organisms and Interdependence </vt:lpstr>
      <vt:lpstr>Organisms and Interdependence </vt:lpstr>
      <vt:lpstr>Effects of Interdependence</vt:lpstr>
      <vt:lpstr>Effects of Interdependence</vt:lpstr>
      <vt:lpstr>Effects of Interdependence</vt:lpstr>
      <vt:lpstr>Dead or Alive?</vt:lpstr>
      <vt:lpstr>Dead or Alive?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Biomes</vt:lpstr>
      <vt:lpstr>Biomes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Biosphere</dc:title>
  <dc:creator>Administrator</dc:creator>
  <cp:lastModifiedBy>Administrator</cp:lastModifiedBy>
  <cp:revision>18</cp:revision>
  <dcterms:created xsi:type="dcterms:W3CDTF">2014-02-20T11:53:14Z</dcterms:created>
  <dcterms:modified xsi:type="dcterms:W3CDTF">2018-05-03T13:35:52Z</dcterms:modified>
</cp:coreProperties>
</file>