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1" r:id="rId14"/>
    <p:sldId id="272" r:id="rId15"/>
    <p:sldId id="273" r:id="rId16"/>
    <p:sldId id="274" r:id="rId17"/>
    <p:sldId id="275" r:id="rId18"/>
    <p:sldId id="280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16871-4960-4D43-B9B3-EA433E5CE21E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10F7C-EBD6-4BC3-BB83-04A095C6A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8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EF9E-6341-4D07-BA27-BABF6A75CD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42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32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96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85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38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15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39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07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44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13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95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84E08-912B-4C2B-803B-10EF66792632}" type="datetimeFigureOut">
              <a:rPr lang="en-US" smtClean="0"/>
              <a:t>5/2/2018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88D1D-3900-40A4-82D0-EAA7CADC87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4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DyPkjQxkas&amp;feature=related" TargetMode="External"/><Relationship Id="rId2" Type="http://schemas.openxmlformats.org/officeDocument/2006/relationships/hyperlink" Target="http://education.jlab.org/reading/water_cycle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Water Cycle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95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187065"/>
          <a:ext cx="8610600" cy="4985136"/>
        </p:xfrm>
        <a:graphic>
          <a:graphicData uri="http://schemas.openxmlformats.org/drawingml/2006/table">
            <a:tbl>
              <a:tblPr/>
              <a:tblGrid>
                <a:gridCol w="1722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2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2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2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2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07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source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volume, in cubic miles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volume, in cubic kilometers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Percent of</a:t>
                      </a:r>
                      <a:br>
                        <a:rPr lang="en-US" sz="1400" b="1" dirty="0"/>
                      </a:br>
                      <a:r>
                        <a:rPr lang="en-US" sz="1400" b="1" dirty="0"/>
                        <a:t>freshwater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Percent of</a:t>
                      </a:r>
                      <a:br>
                        <a:rPr lang="en-US" sz="1400" b="1" dirty="0"/>
                      </a:br>
                      <a:r>
                        <a:rPr lang="en-US" sz="1400" b="1" dirty="0"/>
                        <a:t>total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86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Oceans, Seas, &amp; Bays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321,000,000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1,338,000,000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96.5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8084"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Ice caps, Glaciers, &amp; Permanent Snow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5,773,000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24,064,000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68.7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Ground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5,614,000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23,400,000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Fresh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2,526,000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10,530,000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30.1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Saline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3,088,000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12,870,000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07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Soil Moisture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3,959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16,500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914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Ground Ice &amp; Permafrost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71,970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0.86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0.022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Lakes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42,320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176,400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Fresh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21,830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91,000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0.26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Saline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20,490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85,400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Atmosphere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3,095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12,900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Swamp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2,752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11,470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0.0008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Rivers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509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2,120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0.0002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Biological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269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1,120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83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water that makes up ecosystems can be trapped below or above ground</a:t>
            </a:r>
          </a:p>
          <a:p>
            <a:r>
              <a:rPr lang="en-US" dirty="0" smtClean="0"/>
              <a:t>Water that is trapped under rock and soil is </a:t>
            </a:r>
            <a:r>
              <a:rPr lang="en-US" b="1" dirty="0" smtClean="0"/>
              <a:t>ground water</a:t>
            </a:r>
          </a:p>
          <a:p>
            <a:r>
              <a:rPr lang="en-US" dirty="0" smtClean="0"/>
              <a:t>Water in the air is </a:t>
            </a:r>
            <a:r>
              <a:rPr lang="en-US" b="1" dirty="0" smtClean="0"/>
              <a:t>water vapor</a:t>
            </a:r>
            <a:endParaRPr lang="en-US" b="1" dirty="0"/>
          </a:p>
        </p:txBody>
      </p:sp>
      <p:pic>
        <p:nvPicPr>
          <p:cNvPr id="8194" name="Picture 2" descr="http://www.visionlearning.com/library/modules/mid99/Image/VLObject-2093-0308170508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1"/>
            <a:ext cx="2547864" cy="2286000"/>
          </a:xfrm>
          <a:prstGeom prst="rect">
            <a:avLst/>
          </a:prstGeom>
          <a:noFill/>
        </p:spPr>
      </p:pic>
      <p:pic>
        <p:nvPicPr>
          <p:cNvPr id="8196" name="Picture 4" descr="http://t2.gstatic.com/images?q=tbn:udeaAQFeWXJ6-M:http://en.wikivisual.com/images/3/37/Watervapor_cup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14800"/>
            <a:ext cx="2143125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744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water cycle has no starting point, but we will start from the ocean</a:t>
            </a:r>
          </a:p>
          <a:p>
            <a:r>
              <a:rPr lang="en-US" dirty="0" smtClean="0"/>
              <a:t>The sun heats up the large surface area in the ocean and causes some of the water to evaporate</a:t>
            </a:r>
          </a:p>
          <a:p>
            <a:r>
              <a:rPr lang="en-US" dirty="0" smtClean="0"/>
              <a:t>This changes the water from a liquid to a gas</a:t>
            </a:r>
          </a:p>
        </p:txBody>
      </p:sp>
      <p:pic>
        <p:nvPicPr>
          <p:cNvPr id="7170" name="Picture 2" descr="http://iain.codejoust.com/wp-content/uploads/2009/05/sun-over-the-oc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0"/>
            <a:ext cx="4267200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521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Water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Water can also be evaporated from living systems</a:t>
            </a:r>
          </a:p>
          <a:p>
            <a:r>
              <a:rPr lang="en-US" dirty="0" smtClean="0"/>
              <a:t>Heat when applied to living things, especially plants, releases water</a:t>
            </a:r>
          </a:p>
          <a:p>
            <a:r>
              <a:rPr lang="en-US" dirty="0" smtClean="0"/>
              <a:t>The act of water leaving plants is called </a:t>
            </a:r>
            <a:r>
              <a:rPr lang="en-US" b="1" dirty="0" smtClean="0"/>
              <a:t>transpiration</a:t>
            </a:r>
            <a:endParaRPr lang="en-US" b="1" dirty="0"/>
          </a:p>
        </p:txBody>
      </p:sp>
      <p:pic>
        <p:nvPicPr>
          <p:cNvPr id="1026" name="Picture 2" descr="http://www.apm-realty.com/7as-artesian/images/Transpi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Wind and rising air currents will take the evaporated water into the atmosphere</a:t>
            </a:r>
          </a:p>
          <a:p>
            <a:r>
              <a:rPr lang="en-US" dirty="0" smtClean="0"/>
              <a:t>In the atmosphere water is turned back into droplets of water or ice because of the lower temperatures</a:t>
            </a:r>
          </a:p>
          <a:p>
            <a:r>
              <a:rPr lang="en-US" dirty="0" smtClean="0"/>
              <a:t>These droplets of water and ice can be seen from the ground and are known as </a:t>
            </a:r>
            <a:r>
              <a:rPr lang="en-US" b="1" dirty="0" smtClean="0"/>
              <a:t>clouds</a:t>
            </a:r>
            <a:endParaRPr lang="en-US" b="1" dirty="0"/>
          </a:p>
        </p:txBody>
      </p:sp>
      <p:pic>
        <p:nvPicPr>
          <p:cNvPr id="6146" name="Picture 2" descr="http://2.bp.blogspot.com/_Zev81onBbJc/TCIw89TOmRI/AAAAAAAAKlo/2eBxDs1FmU4/s1600/Cumulus_clouds_in_fair_weath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40640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21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water will then fall out of the sky as </a:t>
            </a:r>
            <a:r>
              <a:rPr lang="en-US" b="1" dirty="0" smtClean="0"/>
              <a:t>precipitation</a:t>
            </a:r>
          </a:p>
          <a:p>
            <a:r>
              <a:rPr lang="en-US" dirty="0" smtClean="0"/>
              <a:t>Precipitation can take many forms, and most are based on the temperature in the atmosphere</a:t>
            </a:r>
          </a:p>
          <a:p>
            <a:pPr lvl="1"/>
            <a:r>
              <a:rPr lang="en-US" dirty="0" smtClean="0"/>
              <a:t>Rain</a:t>
            </a:r>
          </a:p>
          <a:p>
            <a:pPr lvl="1"/>
            <a:r>
              <a:rPr lang="en-US" dirty="0" smtClean="0"/>
              <a:t>Snow</a:t>
            </a:r>
          </a:p>
          <a:p>
            <a:pPr lvl="1"/>
            <a:r>
              <a:rPr lang="en-US" dirty="0" smtClean="0"/>
              <a:t>Sleet</a:t>
            </a:r>
            <a:endParaRPr lang="en-US" dirty="0"/>
          </a:p>
        </p:txBody>
      </p:sp>
      <p:pic>
        <p:nvPicPr>
          <p:cNvPr id="5122" name="Picture 2" descr="http://www.weatherquestions.com/precipi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1200" y="1752601"/>
            <a:ext cx="4470399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457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precipitation covers the ground and permeates the soil with moisture</a:t>
            </a:r>
          </a:p>
          <a:p>
            <a:r>
              <a:rPr lang="en-US" dirty="0" smtClean="0"/>
              <a:t>This water is then accessible to organisms on terrestrial ecosystems</a:t>
            </a:r>
            <a:endParaRPr lang="en-US" dirty="0"/>
          </a:p>
        </p:txBody>
      </p:sp>
      <p:pic>
        <p:nvPicPr>
          <p:cNvPr id="4098" name="Picture 2" descr="http://www.richkni.co.uk/dartmoor/pix/westdart/west22.jpg"/>
          <p:cNvPicPr>
            <a:picLocks noChangeAspect="1" noChangeArrowheads="1"/>
          </p:cNvPicPr>
          <p:nvPr/>
        </p:nvPicPr>
        <p:blipFill>
          <a:blip r:embed="rId2" cstate="print"/>
          <a:srcRect b="6529"/>
          <a:stretch>
            <a:fillRect/>
          </a:stretch>
        </p:blipFill>
        <p:spPr bwMode="auto">
          <a:xfrm>
            <a:off x="381000" y="2057400"/>
            <a:ext cx="4179173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662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the precipitation hits land it can travel back into surface or underwater rivers and streams</a:t>
            </a:r>
          </a:p>
          <a:p>
            <a:r>
              <a:rPr lang="en-US" dirty="0" smtClean="0"/>
              <a:t>This is considered </a:t>
            </a:r>
            <a:r>
              <a:rPr lang="en-US" b="1" dirty="0" smtClean="0"/>
              <a:t>runoff</a:t>
            </a:r>
          </a:p>
          <a:p>
            <a:r>
              <a:rPr lang="en-US" dirty="0" smtClean="0"/>
              <a:t>It helps feed most bodies of water on land</a:t>
            </a:r>
            <a:endParaRPr lang="en-US" dirty="0"/>
          </a:p>
        </p:txBody>
      </p:sp>
      <p:pic>
        <p:nvPicPr>
          <p:cNvPr id="6" name="Picture 2" descr="http://www.planningwithpower.org/images/photos/PicCat/Ag/images/run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05000"/>
            <a:ext cx="4286250" cy="3133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591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 that happens to penetrate the small gaps in the ground is taken to an underground </a:t>
            </a:r>
            <a:r>
              <a:rPr lang="en-US" b="1" dirty="0" smtClean="0"/>
              <a:t>aquifer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infiltration</a:t>
            </a:r>
          </a:p>
          <a:p>
            <a:r>
              <a:rPr lang="en-US" dirty="0" smtClean="0"/>
              <a:t>An aquifer is an underground body of water that will retain water</a:t>
            </a:r>
            <a:endParaRPr lang="en-US" dirty="0"/>
          </a:p>
        </p:txBody>
      </p:sp>
      <p:pic>
        <p:nvPicPr>
          <p:cNvPr id="1026" name="Picture 2" descr="http://ga.water.usgs.gov/edu/pictures/infiltration-ca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424516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55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rivers and streams wind across the landscape and may interconnect</a:t>
            </a:r>
          </a:p>
          <a:p>
            <a:r>
              <a:rPr lang="en-US" dirty="0" smtClean="0"/>
              <a:t>Smaller rivers may combine to create bigger rivers</a:t>
            </a:r>
          </a:p>
          <a:p>
            <a:r>
              <a:rPr lang="en-US" dirty="0" smtClean="0"/>
              <a:t>However all rivers and streams end up feeding into the ocean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2" descr="http://www.cnsm.csulb.edu/departments/geology/people/bperry/geology303/_derived/geol303text.html_txt_NileDeltaEgypt.A2000060.0855.NAS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3830456" cy="2971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821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Physical </a:t>
            </a:r>
            <a:r>
              <a:rPr lang="en-US" dirty="0" smtClean="0"/>
              <a:t>properties hold true for our environment</a:t>
            </a:r>
          </a:p>
          <a:p>
            <a:r>
              <a:rPr lang="en-US" dirty="0" smtClean="0"/>
              <a:t>Matter and energy are never created, lost and destroyed</a:t>
            </a:r>
          </a:p>
          <a:p>
            <a:r>
              <a:rPr lang="en-US" dirty="0" smtClean="0"/>
              <a:t>This means that the CO2 that you breathe out will never be lost </a:t>
            </a:r>
          </a:p>
        </p:txBody>
      </p:sp>
      <p:pic>
        <p:nvPicPr>
          <p:cNvPr id="18434" name="Picture 2" descr="http://www.self-help-for-humans.com/images/breathe_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3999"/>
            <a:ext cx="4191000" cy="40629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5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By rivers feeding back into the oceans, the water cycle becomes complete</a:t>
            </a:r>
          </a:p>
          <a:p>
            <a:r>
              <a:rPr lang="en-US" dirty="0" smtClean="0"/>
              <a:t>There is no start or end point to the water cycle</a:t>
            </a:r>
            <a:endParaRPr lang="en-US" dirty="0"/>
          </a:p>
          <a:p>
            <a:r>
              <a:rPr lang="en-US" dirty="0" smtClean="0"/>
              <a:t>It continually moves water around the planet</a:t>
            </a:r>
          </a:p>
        </p:txBody>
      </p:sp>
      <p:pic>
        <p:nvPicPr>
          <p:cNvPr id="1026" name="Picture 2" descr="A water cycle diagram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3743325" cy="2981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485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iagram of the water cycle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077200" cy="5591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5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http://education.jlab.org/reading/water_cycle.html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1752600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http://www.youtube.com/watch?v=UDyPkjQxkas&amp;feature=related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8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Matter and energy can change forms and still never be lost or destroyed</a:t>
            </a:r>
          </a:p>
          <a:p>
            <a:r>
              <a:rPr lang="en-US" dirty="0" smtClean="0"/>
              <a:t>We can change water to ice and still keep the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smtClean="0"/>
              <a:t>We can change CO</a:t>
            </a:r>
            <a:r>
              <a:rPr lang="en-US" baseline="-25000" dirty="0" smtClean="0"/>
              <a:t>2</a:t>
            </a:r>
            <a:r>
              <a:rPr lang="en-US" dirty="0" smtClean="0"/>
              <a:t> and make it into glucose</a:t>
            </a:r>
          </a:p>
        </p:txBody>
      </p:sp>
      <p:pic>
        <p:nvPicPr>
          <p:cNvPr id="17410" name="Picture 2" descr="http://image.wistatutor.com/content/chemical-reactions-equations/states-of-matt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62200"/>
            <a:ext cx="4298253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76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matter and energy are never destroyed, often times energy is moved from place to place in an ecosystem</a:t>
            </a:r>
          </a:p>
          <a:p>
            <a:r>
              <a:rPr lang="en-US" dirty="0" smtClean="0"/>
              <a:t>Often times specific ecologists can predict where certain types of energy and matter will move to</a:t>
            </a:r>
          </a:p>
          <a:p>
            <a:endParaRPr lang="en-US" dirty="0"/>
          </a:p>
        </p:txBody>
      </p:sp>
      <p:pic>
        <p:nvPicPr>
          <p:cNvPr id="15362" name="Picture 2" descr="http://www.pressroom.ups.com/pressroom/staticfiles/media/image/ups_driver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4278429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419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predictable movements of matter and energy in our environment are described as </a:t>
            </a:r>
            <a:r>
              <a:rPr lang="en-US" b="1" dirty="0" smtClean="0"/>
              <a:t>biogeochemical cycles</a:t>
            </a:r>
          </a:p>
          <a:p>
            <a:r>
              <a:rPr lang="en-US" dirty="0" smtClean="0"/>
              <a:t>These cycles move all </a:t>
            </a:r>
            <a:r>
              <a:rPr lang="en-US" smtClean="0"/>
              <a:t>of the </a:t>
            </a:r>
            <a:r>
              <a:rPr lang="en-US" dirty="0" smtClean="0"/>
              <a:t>matter and energy in our environment </a:t>
            </a:r>
          </a:p>
          <a:p>
            <a:endParaRPr lang="en-US" dirty="0"/>
          </a:p>
        </p:txBody>
      </p:sp>
      <p:pic>
        <p:nvPicPr>
          <p:cNvPr id="14338" name="Picture 2" descr="http://fatfinch.files.wordpress.com/2007/10/wildlife_barn_o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270000" cy="1905000"/>
          </a:xfrm>
          <a:prstGeom prst="rect">
            <a:avLst/>
          </a:prstGeom>
          <a:noFill/>
        </p:spPr>
      </p:pic>
      <p:pic>
        <p:nvPicPr>
          <p:cNvPr id="14340" name="Picture 4" descr="http://rst.gsfc.nasa.gov/Sect16/full-20eart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438400"/>
            <a:ext cx="2057400" cy="2057401"/>
          </a:xfrm>
          <a:prstGeom prst="rect">
            <a:avLst/>
          </a:prstGeom>
          <a:noFill/>
        </p:spPr>
      </p:pic>
      <p:pic>
        <p:nvPicPr>
          <p:cNvPr id="14342" name="Picture 6" descr="http://topforeignstocks.com/wp/wp-content/uploads/2008/09/chemical_analys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724400"/>
            <a:ext cx="2096346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7977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Water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 is crucial for many of life's functions</a:t>
            </a:r>
          </a:p>
          <a:p>
            <a:r>
              <a:rPr lang="en-US" dirty="0" smtClean="0"/>
              <a:t>Since cells are made up of 70% to 90% water, it is essential that water is available </a:t>
            </a:r>
          </a:p>
          <a:p>
            <a:r>
              <a:rPr lang="en-US" dirty="0" smtClean="0"/>
              <a:t>The availability of water is one of the main factors of life in terrestrial systems</a:t>
            </a:r>
            <a:endParaRPr lang="en-US" dirty="0"/>
          </a:p>
        </p:txBody>
      </p:sp>
      <p:pic>
        <p:nvPicPr>
          <p:cNvPr id="13314" name="Picture 2" descr="http://www.bracsystems.com/images/pics-left/water-is-li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26670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890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Terrestrial systems need water in order to function</a:t>
            </a:r>
          </a:p>
          <a:p>
            <a:r>
              <a:rPr lang="en-US" dirty="0" smtClean="0"/>
              <a:t>Think about the ecosystems on earth</a:t>
            </a:r>
          </a:p>
          <a:p>
            <a:r>
              <a:rPr lang="en-US" dirty="0" smtClean="0"/>
              <a:t>The ecosystems that do not have access to water do not support a large amount of life</a:t>
            </a:r>
            <a:endParaRPr lang="en-US" dirty="0"/>
          </a:p>
        </p:txBody>
      </p:sp>
      <p:pic>
        <p:nvPicPr>
          <p:cNvPr id="12290" name="Picture 2" descr="http://www.mccullagh.org/db9/1ds-4/sahara-desert-sand-du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52600"/>
            <a:ext cx="2743200" cy="41148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92802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Organisms hold some of the water that is in terrestrial ecosystems</a:t>
            </a:r>
          </a:p>
          <a:p>
            <a:r>
              <a:rPr lang="en-US" dirty="0" smtClean="0"/>
              <a:t>This water is held in the cells of the organisms</a:t>
            </a:r>
          </a:p>
          <a:p>
            <a:r>
              <a:rPr lang="en-US" dirty="0" smtClean="0"/>
              <a:t>However this water is relatively small</a:t>
            </a:r>
          </a:p>
          <a:p>
            <a:r>
              <a:rPr lang="en-US" dirty="0" smtClean="0"/>
              <a:t>This water is also being used in cell processes and has to be replaced</a:t>
            </a:r>
          </a:p>
          <a:p>
            <a:endParaRPr lang="en-US" dirty="0"/>
          </a:p>
        </p:txBody>
      </p:sp>
      <p:pic>
        <p:nvPicPr>
          <p:cNvPr id="11266" name="Picture 2" descr="http://www.brooklyn.cuny.edu/bc/ahp/MBG/MBG3/CB.vacuo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1148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561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us to find enough water for life to be maintained, we cannot rely on water already in organisms</a:t>
            </a:r>
          </a:p>
          <a:p>
            <a:r>
              <a:rPr lang="en-US" dirty="0" smtClean="0"/>
              <a:t>Saltwater and freshwater make up the largest stockpiles of water on Earth</a:t>
            </a:r>
          </a:p>
          <a:p>
            <a:r>
              <a:rPr lang="en-US" dirty="0" smtClean="0"/>
              <a:t>About 2.5% of all free water is freshwater</a:t>
            </a:r>
          </a:p>
          <a:p>
            <a:r>
              <a:rPr lang="en-US" dirty="0" smtClean="0"/>
              <a:t>About 98% of all free water is saltwater</a:t>
            </a:r>
            <a:endParaRPr lang="en-US" dirty="0"/>
          </a:p>
        </p:txBody>
      </p:sp>
      <p:pic>
        <p:nvPicPr>
          <p:cNvPr id="10242" name="Picture 2" descr="Bar charts of the distribution of water on Earth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4410233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754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781</Words>
  <Application>Microsoft Office PowerPoint</Application>
  <PresentationFormat>On-screen Show (4:3)</PresentationFormat>
  <Paragraphs>153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Water Cycle</vt:lpstr>
      <vt:lpstr>Introduction</vt:lpstr>
      <vt:lpstr>Introduction</vt:lpstr>
      <vt:lpstr>Biogeochemical Cycles</vt:lpstr>
      <vt:lpstr>Biogeochemical Cycles</vt:lpstr>
      <vt:lpstr>The Role of Water</vt:lpstr>
      <vt:lpstr>The Role of Water</vt:lpstr>
      <vt:lpstr>Water In Ecosystems</vt:lpstr>
      <vt:lpstr>Water In Ecosystems</vt:lpstr>
      <vt:lpstr>PowerPoint Presentation</vt:lpstr>
      <vt:lpstr>Water in Ecosystems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PowerPoint Presentation</vt:lpstr>
      <vt:lpstr>Review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Biogeochemical Cycles</dc:title>
  <dc:creator>Administrator</dc:creator>
  <cp:lastModifiedBy>Administrator</cp:lastModifiedBy>
  <cp:revision>9</cp:revision>
  <dcterms:created xsi:type="dcterms:W3CDTF">2014-02-27T12:47:50Z</dcterms:created>
  <dcterms:modified xsi:type="dcterms:W3CDTF">2018-05-02T18:40:22Z</dcterms:modified>
</cp:coreProperties>
</file>