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63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90" r:id="rId29"/>
    <p:sldId id="291" r:id="rId30"/>
    <p:sldId id="287" r:id="rId31"/>
    <p:sldId id="288" r:id="rId32"/>
    <p:sldId id="289" r:id="rId33"/>
    <p:sldId id="285" r:id="rId34"/>
    <p:sldId id="286" r:id="rId35"/>
    <p:sldId id="284" r:id="rId36"/>
    <p:sldId id="293" r:id="rId37"/>
    <p:sldId id="294" r:id="rId38"/>
    <p:sldId id="295" r:id="rId39"/>
    <p:sldId id="297" r:id="rId40"/>
    <p:sldId id="292" r:id="rId41"/>
    <p:sldId id="296" r:id="rId42"/>
    <p:sldId id="298" r:id="rId43"/>
    <p:sldId id="299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5" d="100"/>
          <a:sy n="75" d="100"/>
        </p:scale>
        <p:origin x="1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CA07-36E6-4A44-A88D-1B10EBADEB53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29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CA07-36E6-4A44-A88D-1B10EBADEB53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624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CA07-36E6-4A44-A88D-1B10EBADEB53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607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CA07-36E6-4A44-A88D-1B10EBADEB53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366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CA07-36E6-4A44-A88D-1B10EBADEB53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961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CA07-36E6-4A44-A88D-1B10EBADEB53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211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CA07-36E6-4A44-A88D-1B10EBADEB53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911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CA07-36E6-4A44-A88D-1B10EBADEB53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190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CA07-36E6-4A44-A88D-1B10EBADEB53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806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CA07-36E6-4A44-A88D-1B10EBADEB53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712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8CA07-36E6-4A44-A88D-1B10EBADEB53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571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8CA07-36E6-4A44-A88D-1B10EBADEB53}" type="datetimeFigureOut">
              <a:rPr lang="en-US" smtClean="0"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7395F-C0A7-46EE-8E6E-DBD3824208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958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qrKZBh8BL_U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EevqmzkGJaE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://enchroma.com/test/instructions/" TargetMode="Externa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53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Eye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iris</a:t>
            </a:r>
            <a:r>
              <a:rPr lang="en-US" dirty="0" smtClean="0"/>
              <a:t> is a layer of the eye that contains blood vessels, pigments and smooth muscles </a:t>
            </a:r>
          </a:p>
          <a:p>
            <a:r>
              <a:rPr lang="en-US" dirty="0" smtClean="0"/>
              <a:t>It is designed to control the size of the pupil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pupil</a:t>
            </a:r>
            <a:r>
              <a:rPr lang="en-US" dirty="0" smtClean="0"/>
              <a:t> is an opening that allows light to have access to the eye</a:t>
            </a:r>
          </a:p>
          <a:p>
            <a:r>
              <a:rPr lang="en-US" dirty="0" smtClean="0"/>
              <a:t>The iris will control the size of the pupil to adjust to low light or bright light situations</a:t>
            </a:r>
            <a:endParaRPr lang="en-US" dirty="0"/>
          </a:p>
        </p:txBody>
      </p:sp>
      <p:pic>
        <p:nvPicPr>
          <p:cNvPr id="8194" name="Picture 2" descr="http://i.dailymail.co.uk/i/pix/2012/12/12/article-2246888-1679CACE000005DC-609_964x9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398" y="1594644"/>
            <a:ext cx="4839001" cy="486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683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Eye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of the rest of the eye’s surface is covered in a white protective covering called </a:t>
            </a:r>
            <a:r>
              <a:rPr lang="en-US" b="1" dirty="0" smtClean="0"/>
              <a:t>sclera</a:t>
            </a:r>
          </a:p>
          <a:p>
            <a:r>
              <a:rPr lang="en-US" dirty="0" smtClean="0"/>
              <a:t>It covers all of the parts of the eye that are not covered by the pupil and iris</a:t>
            </a:r>
          </a:p>
          <a:p>
            <a:r>
              <a:rPr lang="en-US" dirty="0" smtClean="0"/>
              <a:t>This part is made of fibrous tissue that dense and tough </a:t>
            </a:r>
          </a:p>
          <a:p>
            <a:r>
              <a:rPr lang="en-US" dirty="0" smtClean="0"/>
              <a:t>All six of the muscles that move the eye are attached to the sclera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218" name="Picture 2" descr="http://theholisticeye.files.wordpress.com/2013/11/00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02" y="1975103"/>
            <a:ext cx="5243418" cy="360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134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Eye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retina</a:t>
            </a:r>
            <a:r>
              <a:rPr lang="en-US" dirty="0" smtClean="0"/>
              <a:t> is a small covering over the back of the eye that has light sensitive cells</a:t>
            </a:r>
          </a:p>
          <a:p>
            <a:r>
              <a:rPr lang="en-US" dirty="0" smtClean="0"/>
              <a:t>These cells are rods and cones</a:t>
            </a:r>
          </a:p>
          <a:p>
            <a:r>
              <a:rPr lang="en-US" b="1" dirty="0" smtClean="0"/>
              <a:t>Rods</a:t>
            </a:r>
            <a:r>
              <a:rPr lang="en-US" dirty="0" smtClean="0"/>
              <a:t> are cells that are highly sensitive to light and will let us see in low light conditions</a:t>
            </a:r>
          </a:p>
          <a:p>
            <a:r>
              <a:rPr lang="en-US" b="1" dirty="0" smtClean="0"/>
              <a:t>Cones</a:t>
            </a:r>
            <a:r>
              <a:rPr lang="en-US" dirty="0" smtClean="0"/>
              <a:t> provide color vision and can decimate between different colors</a:t>
            </a:r>
            <a:endParaRPr lang="en-US" dirty="0"/>
          </a:p>
        </p:txBody>
      </p:sp>
      <p:pic>
        <p:nvPicPr>
          <p:cNvPr id="10242" name="Picture 2" descr="https://www.eyeboston.com/PublishingImages/Services/Retin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303" y="1609315"/>
            <a:ext cx="5099177" cy="478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5344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Eye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optic nerve </a:t>
            </a:r>
            <a:r>
              <a:rPr lang="en-US" dirty="0" smtClean="0"/>
              <a:t>is a collection of nerves that run from the retina to the visual cortex</a:t>
            </a:r>
          </a:p>
          <a:p>
            <a:r>
              <a:rPr lang="en-US" dirty="0" smtClean="0"/>
              <a:t>This delivers information from the eye and lets your brain make sense of the images and light patterns that you see</a:t>
            </a:r>
          </a:p>
          <a:p>
            <a:endParaRPr lang="en-US" dirty="0"/>
          </a:p>
        </p:txBody>
      </p:sp>
      <p:sp>
        <p:nvSpPr>
          <p:cNvPr id="5" name="AutoShape 2" descr="data:image/jpeg;base64,/9j/4AAQSkZJRgABAQAAAQABAAD/2wCEAAkGBxAQEhAUDxAUFBQQEBQUFhgVFBAXFRQVFBEXFxUUFBUYHCkiGBolGxcUIjEhJykrLi4uFx8zODMsOCgtLisBCgoKDg0OGxAQGy0kHiQ3LywsLDQsLzEvLC0tLDQvLCwsLCssLCwsLCwsNywyLCwwLSwsLCwvLCwsLCwsLCwsLP/AABEIALUBFgMBIgACEQEDEQH/xAAbAAEAAgMBAQAAAAAAAAAAAAAAAwQCBQYBB//EAEIQAAIBAgMEBwQHBgQHAAAAAAECAAMRBBIhBTFBUSIyYXGBkaEGE0KxFCNScpLB0TNTYoKi8EOy0uEVFiRjo8Lx/8QAGQEBAAMBAQAAAAAAAAAAAAAAAAECAwQF/8QALBEBAAIBAgQEBgIDAAAAAAAAAAECAxExBBIhQQUTIlEyQnGBkaFh0RRSsf/aAAwDAQACEQMRAD8A+4xEQEREBERAREQMSZ6DKy1L+Z+clVpSLap0SxMQZ7eW1Q9ieXnskIiICIiAiIgIiICIiAiIgIiICIiAiIgIiICIiAiIgIiICIiAiIgafD1uiSeFRx/WZdoVLi853G4jLQqMNxqkjuNXQy9sPE5qSnmT85yVv1dNsfTVugZ7eQLUmQabczHRLee5pDmnoaTzI0TAz0GRBpkDLRZGiSJiDMpZBE8M432exbthwaFSk9cpihSD1ar5nWu2UVFDdWygZuFxzsQ7OJyeM9p6gFAp7mn9KpvUpfSPe0wxT3YFFiAem2aoQAL2XQGxlShtqrh/fdOmaf0nFA5veFqRGMVVLtmtlIqWAOUDo62uQHbxPnm0dte/pu7VFDDCYpDkewvRx9OmGsG0Jtz42n0IGB7ERAREQEREBERAREQEREBERAREQEREBIsTWCI7NuVST4DhJZr9uD6l+QKk9wcE+kradImU1jWYhx3tHUKYeih3kjyVT+ZE3OxujRpdqBvxa/nNN7YUSRScahSVPZexHyMoYHbldFVbAqgC6g3sNwJB32nnPS5JvjjR24qzMVpQOKQIHLBVZQbnkRcDtM0tbalbEMUwqkAb3PDx3L85PPLCuPV0eI2pTp9dteW8+Uiw+1jUPQQ25/77pq8DsZF696z7z9kHtvpf7xlnG4upTFlVL8ADmPkLW9ZpHPPVExTaOreJWPGSrVnHVNoYwjSm47kP5qZCu3MSvW8mCg+VhLeZon/HmdndrUkgacVS9pag6yKfEr+s2GH9qqf+JTde0AMPTX0l65oUtw947OixOIWmjO5sqC5Ou4chxPZKtGg9akRXLKapzWRijU1uCqB0N7gAXIO8m2lpq8PtWhi6oAqr7ugwNibGpWGo0a11Tf8AetuKTolM3idXPNZjd4lMAAAWCgADkALC0yyjXTfv7Z7Esh5aexEBESttDGpQTPUNhmVRbUszsFRVHEliB4wLMShR2rTLvTf6upTRHKuVHQcsFYMCQRdWG+4I7Rf2ttSkLhWDsKYqBFZMxQmwYEkCxN7EngYF6JgKqklQwuN4uLi+644TAYlDezr0Rc9JdBci55ag+UCaJCcVT06aagEdJdQdxHZMmrKLXYC5tqRqeQ7d2kCSIiAiIgIiICIiAiIgJhVphlZWFwwIPcRYzOIHMFLB6dUA+7OVrgWYb1OvMWnNY6ojhadNQuZi5IG5AdDbgDa44m/dOj9saiLY65svSt8a3IVD3m/heafZGzjkNVhnep0lGnSY9UW5Xt/8AnnXry2mIehjt6eaWBwmfKGLBeiqqSS7ZiFUXN8q93AEzd0qYVQtJbKOWl+evAdu88OcgqlLvUqWVadwzaXOW/RBHAdLdxY+Gtxe0alRQcxo0jut+0cf+o7vPhNIimOOfJ9oZTz5Z5atpi8VTp6Vq9v+2nRH4Vux7yZUG16G5adQj7un9TflND9JRf2aAdrakzE4uod7H5fKc+TxGfliP+umnh8fNMuiXbFH93UX+UD/ACmWKWOo1NPeA3+GoAfRtfWcstZvtHzkivfrC8zjjrzvET9v6WngadpmHR19l0m4ZO1TmTxB3eFu+aXauy61PKlHpNVvYodVUWzVCp5XAGpuSokmDxlSl1GuvFTu8OU3mAq0yTVpjVgFccbKSQF5WLHTjedGO+PLt0n2/pjfzcO86x7uUSgKYCZeqLWIIbxvvPabzY4DF1E/Z1GXsDG34d3pOtalTqqM6q6ndcA+XKVKns7RbqFk8cy+Ta+s0rWeyf8AIrMaWgwO2K3xZX8LHzH6Tc0MYG3qR6j0/SaansWrT6rK48VPkbj1m0w2ZesjDwv/AJbzopNu7myRSfhXlYHdPZirA7plNXOTXbc2b9JpqobKyVaVVDa4z0qgcAjiDax7DNjNdtSszFaNJrPVF2Yb6VIHpP8AePVXtN9Qpgc/t/Z5rg11UVGNfBUVRQ7oFobSSpWYtludzXNrAU++Tf8AKrqtVUanatTqjXN0GqYupXAXTVR7wrw6o05dPQoqiqiKAqKFUDcABYCSQNNsfZVSjUqGoabjPXam9j77LiK3vWpsx0yqbAW3hV3W11LeylYZDTqUlZDXa1nCuauPXEhXy2NgFK333N+Fp18QOZo+yaF6xrJSy1sFTw+VVP1ZWpiGcozai4xFr6Ho342HtT2frk4cvUpVSKRWvnVwHcuje+phTvBXqnfZNRl16WICIiAiIgIiICIiAiIgJjUawJPAE+QmUrbRqZaVQi18jWvztoJE7JhxFao+NxFm6iWLcrC9lHmR4kzb16huFU2IB1+wLWLeAvbtKyhsayCpZHzu+gYWLD4QvZr85U9osWtMFAcxyu9Vgd5VSQgP2QRbtPdOPDTnyRq6s14iOijtvaSVGo0aelP3igfxZdSe7Qeci2nWz1G5DojsC6ATmxic1eg1rWt5nfN9iesTz185y+I3mckx7aO3gaRGOJjvqhmQmM9Wea70qzMSMTMSYVWKTWlzDVzTYMu74h2fqJRpy1TlotMTrDO9YmNJdThawuCOq/kGOunYf73zZ02nMbIqXDIfh3dx1Fu438xOgwtTMATv3HvBsZ7WO/mUi/5+rxclOS00bBDJBIaZkwnVWWMvYiJZCDG4paSM73svAC5JJsqqOLEkADmZBszCsoZ6tve1SGe2oWwstNT9lRp2kseJkNH/AKirn/wqDEJyqVR0Wqdy9JR25jwUzaQERPLwPYkD4ymPiBPIanyEiGPBNgPMj5C8C5EwV7zMQEREBERAREQEREBERArYimTqPRqgP9O+UfoTOekD3tcgdwYkk99h2GbeeE2lZrqnVpdpVhTWyaZbqvMH43vz1tfmTOL+hHE2pg2OIa1+SA8P5VY+M6XbRPuqh4imB4t0j6t6SrsOh9e2nRp0rA6dYgC3fa5/mjD1tNjJtEKu1vY7DGmVw6laijRiSczAfFc8eyc3ScsgJFmUlWHIgkEed59GqNrOF2zRyYnEAbnCVPEizeoPnOPxLFE0i/d3eHZZi007bqUzWYCSqJ4b2HomazG0zUSUJqYlmnIEEnpiFLLuANqq9qsD4DN+U6ChWVCwZgL2IubX0sbeXrOewxs9MniSNP4lIE3Nzz8gZ6fB5aVpNb/w8zi6Wm8TDZ08dTHxH8L/AKSddoUf3gHfcfOaUr2k+X6TzKOZ8xOqOLxR2n9OXyb/AMN99NpfvE/EJrdq7UU5aNKpZqo6TKGJp09zMCBox3L26/CZSc2Btc2G4Ea9gvKmAoFQzVP2lUhnsSQNOig7FGnbqeMmeNx9ok8izf08fRpqqojBVAUAKAAALAC5EjfbJ+FPMn5ATXacvSC/M/KZzx09qrxw/vK0+0ax3EDuUfneV3dm6zE95J9Dp6SM1B/dzMGrgdnkJTz89/h/ULeXjrutIP7/ANpZpsB/ekp0aVV+rTbvtYebWl+jstz13A+7qfM6DymlcGS3W37UnJSNlvCveWxMKNEINPM75JOyteWNGEzqRESyCIiAiIgIiICIiAnjC4I5iexA5vaVPNRqDjkU+S5fmpmv2Li/rSOFSmSPvWU/Iek6DaFA62HWvbtJ6y+NrjtvOHxldqBzKOlQYkDmoFwOy65185XD0tNZTk2iXX2uZwm06vvMRiGG4FaY7cgs39WaXNoe2qugGHRhUqgAFrdG/EW3ma9qORVXiBc+Ovnx8ZxeJZfT5cfWXd4di6+ZP0hEokoE8VZIBPFewASVFniiTKsKy9QSemJgqyeksmGdpWMMv1lPvP8AlM2ZJJAVSxIJ0NrAW5kDiJr8IPrB/CrHzGUepm62emrHuUeGp+dvCenwVY0taY17PM4u080RCsMPWO6m/nT/ANUz+hV/sN+Kl+s3dIScTvjHjmPhhyTa0d3PLs7EH4bd7J+UyGya5+z4u35LOhiXjFj/ANY/COe3u0SbEqHrOg8Gb1JEmTYS8ajfyhR87zbxLRWI2iPwjWZUE2RRG8FvvMx9N0tUcMidRFXuAEliW1QRESAiIgIiICIiAiIgIiICIiAnjCexA5XbGOqo7LVY5FyAFSL3a5zNoNBaUNt0Pe65frUUhwN1VLWDL2/rN17TYLOByqL7snkwOamT43HjNZs9vfU0uctSmxS/2TuUnsOgPYTOaLzTL1dM0i2LWHD0cEorYW2io2QjnZTYnt0m0xJzOx5sfnNrtbZbVfrKS2q0mBZP4lOoB7RcA9s1jENqPEcQeIInH4lT1xaNpdvAXiacvsjCzMLAWSKs8x36irJkWESTokKTZ4iydBbXlCrJsLQ96Rp0B/UR+UvSk2nSGN7xEaysbPp2Uu29rG3Z8I7zf1WbrB08qgHfvPedT6yrQp5iPsqdP4m59w+fdNnSWezWkUrGOO2/1eTe83tNpT0xJBMVE9LAC5Nh2zprDKWcTBKgbcbzOXQREQEREBERAREQEREBERAREQEREBERAREQIcVQFRWVtzDy5EdoOs4enVNLEMr7q3RbkGBKkj+a/wCKd9ON9rcD0nYaG3vV8LCoPQNOfiK9NXTw0xrNZ7rmR2ZmawaygEfGQCCWHC4y+V5UxmzUrEkfV1Rv435Zh8Q7dPylnZ2J97TVjvOh7wbGTvTB36W3EaEd0xrl+W8axJNZrOtekw5mtg6tP9pTJH2luy+mo8RMEZDuYTpG94u4g+BI8hqveL9wkbjNq1FW7Vy1PyuPESluBx2647Nq8beOl4aVSo4iSK9+qC3cD85cFbDg9Smp7bKflJf+JUR/iU17gzfICZRwMR8VoXnipnasoaGAZtapyqOH6mbSlSuLAZU8i3Z2Ca47bwo1Ls5HYAB3BrDx3yDEe1QH7OmO9jf+kb/Ob0imKNKfnuxmmXLPqj7dnUUqfKQYvbGHo6M4LD4V6R7jwXxInDYzbOIq3zOwXkvRX/fxvK2GRnNkBY8kUufTdJi+mzaOE73l1WJ9qHbSkoQczq36D1meBqs5u5JPM3Nv0lDA7AxLW+rCDm5APkLnzE6LAbBydeqW7FGUeep8rTasXndnknFSNKthhTLUwp0gosB+vnM5vDimdZIiJKCIiAiIgIiICIiAiIgIiICIiAiIgIiICaH2ncWA5U6rHuyZQPEn0m+nL7RBqJVqfvGCp9xWFvOxPjMc8+nRrhj1aqXsuhCOP49Oy41m9WjINgYPLTPa5Plp+U3C0phTDru1y5PVOikKExfBq3WUH5+c2QSe5JrGJjztFV9n6DalWv8AeY/MmV39lKJ+Jx+A/NZ0uWMst5cJjLaNpcyvshS41an/AI/9MnT2RwvH3h/ntf8ACBOgAntpMY6+yZz5PdqsP7O4ROrQU/ezOfNyZtKdMKLKAByAAEyiaRERsztabbyRESVSIiAiIgIiICIiAiIgIiICIiAiIgIiICIiAiIgV8aTlyrvfTuHE+XzEqYjCCyKBoo08rCXytzfst+s9Cyk11leLaI8NRCqoHAfPfJgJ7EtEKzJERJQREQEREBERAREQEREBERARK7Y2mGKltVBJ0NtBci/O2s8XH0je1RdP4h9kH5EQLMSom06BOUVVvrxHAzP6bSvb3ibr9Zd1r/lAsRIXxVNQpLqFbcbix0J37twMxONpfvU/EvK/PlrAsRK/wBPo7/e07a/GvDU8Z4doUb296l7E9ZeBH6jzgWYkVHEI+bIwORspsdzWBt32IiBLERAREQEREBERA8tPYiAiIgIiICIiAiIgIiICIiAiIgIiIFVsFTLFiurAg9Jraix0va9tL75HV2VQYkmnqRa92GlgOB5CexA8p7JoKAAmgW1sz7r35/3YTBtjYcgA09ALdZ91ybb+0xECdcDTAVbaIQVF26JAtpr37+ciOyaFrZDYC1s9S1tNLZuwHvF57EDH/hNE3upJJYm7v8AE2a2h3X4eO+ePsbDsWJp3Lkk9KpqSb7rz2IFrD4ZaebICMzZjqx1sBpc6CwGg0iIg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8695" b="6848"/>
          <a:stretch/>
        </p:blipFill>
        <p:spPr>
          <a:xfrm>
            <a:off x="6450452" y="1690688"/>
            <a:ext cx="5400172" cy="402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434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https://www.youtube.com/watch?v=qrKZBh8BL_U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59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Outside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looking at the eye it is important to look at it from the outside in</a:t>
            </a:r>
          </a:p>
          <a:p>
            <a:r>
              <a:rPr lang="en-US" dirty="0" smtClean="0"/>
              <a:t>This gives us a comprehensive way to look at how light enters the eye and is registered by the nerves in the back of the eye</a:t>
            </a:r>
          </a:p>
          <a:p>
            <a:endParaRPr lang="en-US" dirty="0"/>
          </a:p>
        </p:txBody>
      </p:sp>
      <p:pic>
        <p:nvPicPr>
          <p:cNvPr id="9218" name="Picture 2" descr="http://ww1.prweb.com/prfiles/2011/10/28/8920321/Strategy%20from%20the%20Outside%20I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049"/>
          <a:stretch/>
        </p:blipFill>
        <p:spPr bwMode="auto">
          <a:xfrm>
            <a:off x="6937248" y="1690688"/>
            <a:ext cx="4657344" cy="429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5455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Outside In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69709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eyelids (</a:t>
            </a:r>
            <a:r>
              <a:rPr lang="en-US" b="1" dirty="0" err="1" smtClean="0"/>
              <a:t>palpebrae</a:t>
            </a:r>
            <a:r>
              <a:rPr lang="en-US" b="1" dirty="0" smtClean="0"/>
              <a:t>) </a:t>
            </a:r>
            <a:r>
              <a:rPr lang="en-US" dirty="0" smtClean="0"/>
              <a:t>are the outermost layers of the eye</a:t>
            </a:r>
          </a:p>
          <a:p>
            <a:r>
              <a:rPr lang="en-US" dirty="0" smtClean="0"/>
              <a:t>On the outermost surface the eyelids are continuations of the skin</a:t>
            </a:r>
          </a:p>
          <a:p>
            <a:r>
              <a:rPr lang="en-US" dirty="0" smtClean="0"/>
              <a:t>The inner of the eyelid  have layers of conjunctiva, a mucus membrane secreted by epithelium cells</a:t>
            </a:r>
          </a:p>
          <a:p>
            <a:r>
              <a:rPr lang="en-US" dirty="0" smtClean="0"/>
              <a:t>These act like windshield wipers that remove dust and debris from the eyes</a:t>
            </a:r>
          </a:p>
          <a:p>
            <a:r>
              <a:rPr lang="en-US" dirty="0" smtClean="0"/>
              <a:t>They also protect the eye from harm</a:t>
            </a:r>
          </a:p>
          <a:p>
            <a:endParaRPr lang="en-US" dirty="0"/>
          </a:p>
        </p:txBody>
      </p:sp>
      <p:pic>
        <p:nvPicPr>
          <p:cNvPr id="8196" name="Picture 4" descr="http://24.media.tumblr.com/tumblr_lofb22y0k21r0276wo1_50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03" y="2252344"/>
            <a:ext cx="5682778" cy="316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24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Outside 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Eye lashes </a:t>
            </a:r>
            <a:r>
              <a:rPr lang="en-US" dirty="0" smtClean="0"/>
              <a:t>are attached the eyelids and can be a source of protection</a:t>
            </a:r>
          </a:p>
          <a:p>
            <a:r>
              <a:rPr lang="en-US" dirty="0" smtClean="0"/>
              <a:t>These eye lashes cause swirls of air at every blink to keep bacteria out of the eye</a:t>
            </a:r>
          </a:p>
          <a:p>
            <a:r>
              <a:rPr lang="en-US" dirty="0" smtClean="0"/>
              <a:t>They are also associated with </a:t>
            </a:r>
            <a:r>
              <a:rPr lang="en-US" b="1" dirty="0" smtClean="0"/>
              <a:t>tarsal glands</a:t>
            </a:r>
          </a:p>
          <a:p>
            <a:r>
              <a:rPr lang="en-US" dirty="0" smtClean="0"/>
              <a:t>These secrete a lipid rich mixture that keeps eyelids from sticking together</a:t>
            </a:r>
            <a:endParaRPr lang="en-US" dirty="0"/>
          </a:p>
        </p:txBody>
      </p:sp>
      <p:pic>
        <p:nvPicPr>
          <p:cNvPr id="7170" name="Picture 2" descr="https://classconnection.s3.amazonaws.com/33/flashcards/602033/jpg/eyelids_2_(tarsal_glands)13174573682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6530" y="2057273"/>
            <a:ext cx="5010150" cy="369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04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There Is Always Crying In Baseball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Tears</a:t>
            </a:r>
            <a:r>
              <a:rPr lang="en-US" dirty="0" smtClean="0"/>
              <a:t> are liquid secretions that are used to remove debris, reduce friction and keep bacteria at bay</a:t>
            </a:r>
          </a:p>
          <a:p>
            <a:r>
              <a:rPr lang="en-US" dirty="0" smtClean="0"/>
              <a:t>They are produced in the </a:t>
            </a:r>
            <a:r>
              <a:rPr lang="en-US" b="1" dirty="0" smtClean="0"/>
              <a:t>lacrimal apparatus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lacrimal gland </a:t>
            </a:r>
            <a:r>
              <a:rPr lang="en-US" dirty="0" smtClean="0"/>
              <a:t>is about the size and shape of an almond </a:t>
            </a:r>
          </a:p>
          <a:p>
            <a:r>
              <a:rPr lang="en-US" dirty="0" smtClean="0"/>
              <a:t>It produces liquids that contain antibiotics, antibodies and lipids</a:t>
            </a:r>
          </a:p>
        </p:txBody>
      </p:sp>
      <p:pic>
        <p:nvPicPr>
          <p:cNvPr id="6148" name="Picture 4" descr="http://img.tfd.com/ElMill/thumb/F0L-01-S29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85" y="1993709"/>
            <a:ext cx="5355315" cy="3748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10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There Is Always Crying In Baseball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69709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Its kind of disturbing to think about…</a:t>
            </a:r>
          </a:p>
          <a:p>
            <a:r>
              <a:rPr lang="en-US" dirty="0"/>
              <a:t>But each person in here is constantly producing </a:t>
            </a:r>
            <a:r>
              <a:rPr lang="en-US" dirty="0" smtClean="0"/>
              <a:t>tears</a:t>
            </a:r>
          </a:p>
          <a:p>
            <a:r>
              <a:rPr lang="en-US" dirty="0" smtClean="0"/>
              <a:t>They serve to keep the eyes lubricated and functioning during normal operation</a:t>
            </a:r>
          </a:p>
          <a:p>
            <a:r>
              <a:rPr lang="en-US" dirty="0" smtClean="0"/>
              <a:t>However during moments of emotional stress, humans will cry and change the composition of tears</a:t>
            </a:r>
          </a:p>
          <a:p>
            <a:r>
              <a:rPr lang="en-US" dirty="0" smtClean="0"/>
              <a:t>We will dump excess hormones into the tears to be able to remove them from our body</a:t>
            </a:r>
          </a:p>
          <a:p>
            <a:r>
              <a:rPr lang="en-US" dirty="0" smtClean="0"/>
              <a:t>Tears also shut off our fight or flight syndrome because of blurred vision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 descr="http://www.yaiautismcommunity.org/blog/wp-content/uploads/2012/12/crying-bab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615" y="2153729"/>
            <a:ext cx="5715000" cy="380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2543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Humans and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550791"/>
          </a:xfrm>
        </p:spPr>
        <p:txBody>
          <a:bodyPr/>
          <a:lstStyle/>
          <a:p>
            <a:r>
              <a:rPr lang="en-US" dirty="0" smtClean="0"/>
              <a:t>As a human your body is designed to respond to visual stimuli</a:t>
            </a:r>
          </a:p>
          <a:p>
            <a:r>
              <a:rPr lang="en-US" dirty="0" smtClean="0"/>
              <a:t>This means that we react to the world that is presented to us</a:t>
            </a:r>
          </a:p>
          <a:p>
            <a:r>
              <a:rPr lang="en-US" dirty="0" smtClean="0"/>
              <a:t>Take the following example…</a:t>
            </a:r>
          </a:p>
          <a:p>
            <a:r>
              <a:rPr lang="en-US" dirty="0" smtClean="0"/>
              <a:t>Write down the first word that comes to your mind when you see the image that appears on your left</a:t>
            </a:r>
            <a:endParaRPr lang="en-US" dirty="0"/>
          </a:p>
        </p:txBody>
      </p:sp>
      <p:pic>
        <p:nvPicPr>
          <p:cNvPr id="1026" name="Picture 2" descr="http://4hdwallpapers.com/wp-content/uploads/2013/05/Wolf-Spider-Close-Up-Wid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496" y="1935353"/>
            <a:ext cx="5909940" cy="3941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9267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Layers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eye itself is composed of several different layers that make up its structure</a:t>
            </a:r>
          </a:p>
          <a:p>
            <a:r>
              <a:rPr lang="en-US" dirty="0" smtClean="0"/>
              <a:t>The three layers to the eye are</a:t>
            </a:r>
          </a:p>
          <a:p>
            <a:r>
              <a:rPr lang="en-US" dirty="0" smtClean="0"/>
              <a:t>The fibrous layer</a:t>
            </a:r>
          </a:p>
          <a:p>
            <a:r>
              <a:rPr lang="en-US" dirty="0" smtClean="0"/>
              <a:t>The vascular layer</a:t>
            </a:r>
          </a:p>
          <a:p>
            <a:r>
              <a:rPr lang="en-US" dirty="0" smtClean="0"/>
              <a:t>The inner layer</a:t>
            </a:r>
            <a:endParaRPr lang="en-US" dirty="0"/>
          </a:p>
        </p:txBody>
      </p:sp>
      <p:pic>
        <p:nvPicPr>
          <p:cNvPr id="4098" name="Picture 2" descr="http://www.eyerisvision.com/uploads/8/9/4/8/8948833/1230280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47" y="2142617"/>
            <a:ext cx="5708450" cy="3672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871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Layers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fibrous layer </a:t>
            </a:r>
            <a:r>
              <a:rPr lang="en-US" dirty="0" smtClean="0"/>
              <a:t>of the eye is the outermost layer of the eye</a:t>
            </a:r>
          </a:p>
          <a:p>
            <a:r>
              <a:rPr lang="en-US" dirty="0" smtClean="0"/>
              <a:t>It supports and protects, serves as attachment site and contains structures that focus the eye</a:t>
            </a:r>
          </a:p>
          <a:p>
            <a:r>
              <a:rPr lang="en-US" dirty="0" smtClean="0"/>
              <a:t>The sections of the eye included are the sclera and the cornea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teaching.pharmacy.umn.edu/courses/eyeAP/Eye_Anatomy/media/fibrous_lay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606" y="1507808"/>
            <a:ext cx="4489577" cy="4848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333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Layers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vascular layer </a:t>
            </a:r>
            <a:r>
              <a:rPr lang="en-US" dirty="0" smtClean="0"/>
              <a:t>or </a:t>
            </a:r>
            <a:r>
              <a:rPr lang="en-US" b="1" dirty="0" smtClean="0"/>
              <a:t>uvea</a:t>
            </a:r>
            <a:r>
              <a:rPr lang="en-US" dirty="0" smtClean="0"/>
              <a:t> is a vascular layer that contains the iris, ciliary body and the choroid</a:t>
            </a:r>
          </a:p>
          <a:p>
            <a:r>
              <a:rPr lang="en-US" dirty="0" smtClean="0"/>
              <a:t>It contains numerous blood vessels, lymphatic vessels and smooth muscles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ciliary body </a:t>
            </a:r>
            <a:r>
              <a:rPr lang="en-US" dirty="0" smtClean="0"/>
              <a:t>surrounds the iris and is the attaches the iris to the eye</a:t>
            </a:r>
          </a:p>
          <a:p>
            <a:r>
              <a:rPr lang="en-US" dirty="0" smtClean="0"/>
              <a:t>The choroid  is a vascular layer that separates the fibers layer and the inner layer of the eye</a:t>
            </a:r>
            <a:endParaRPr lang="en-US" dirty="0"/>
          </a:p>
        </p:txBody>
      </p:sp>
      <p:pic>
        <p:nvPicPr>
          <p:cNvPr id="2050" name="Picture 2" descr="http://health-pictures.com/images/Ciliary-bod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51" y="1690688"/>
            <a:ext cx="5318633" cy="4607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40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www.youtube.com/watch?v=EevqmzkGJaE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Ha… not a fun one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33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Layers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inner layer is the section of </a:t>
            </a:r>
            <a:r>
              <a:rPr lang="en-US" dirty="0" err="1" smtClean="0"/>
              <a:t>th</a:t>
            </a:r>
            <a:r>
              <a:rPr lang="en-US" dirty="0" smtClean="0"/>
              <a:t> eye that has the cells that control seeing</a:t>
            </a:r>
          </a:p>
          <a:p>
            <a:r>
              <a:rPr lang="en-US" dirty="0" smtClean="0"/>
              <a:t>These sections of the eye contain nerves and specialized cells that make sense of the photons coming into the eye</a:t>
            </a:r>
          </a:p>
          <a:p>
            <a:r>
              <a:rPr lang="en-US" dirty="0" smtClean="0"/>
              <a:t>The retina and the optic nerve make this layer of the eye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vitreous humor </a:t>
            </a:r>
            <a:r>
              <a:rPr lang="en-US" dirty="0" smtClean="0"/>
              <a:t>is a clear liquid that helps support the inner layer</a:t>
            </a:r>
            <a:endParaRPr lang="en-US" dirty="0"/>
          </a:p>
        </p:txBody>
      </p:sp>
      <p:pic>
        <p:nvPicPr>
          <p:cNvPr id="1026" name="Picture 2" descr="http://www.forbestvision.com/wp-content/uploads/2009/04/eye_anatomy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190" y="1825625"/>
            <a:ext cx="543917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85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Path of Light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Light waves travel as small waves of energy that can act like small packets of mass</a:t>
            </a:r>
          </a:p>
          <a:p>
            <a:r>
              <a:rPr lang="en-US" dirty="0" smtClean="0"/>
              <a:t>Your eye is designed to pick up these waves and make sense out of them</a:t>
            </a:r>
          </a:p>
          <a:p>
            <a:r>
              <a:rPr lang="en-US" dirty="0" smtClean="0"/>
              <a:t>The eye has several things that it has to do in order to make sure that it makes sense of the light</a:t>
            </a:r>
          </a:p>
        </p:txBody>
      </p:sp>
      <p:pic>
        <p:nvPicPr>
          <p:cNvPr id="2050" name="Picture 2" descr="http://www.theallium.com/wp-content/uploads/2014/09/Phot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2273300"/>
            <a:ext cx="5619693" cy="316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9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Path of Light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Light starts by entering the pupil of the eye</a:t>
            </a:r>
          </a:p>
          <a:p>
            <a:r>
              <a:rPr lang="en-US" dirty="0" smtClean="0"/>
              <a:t>Based on the amount or intensity of light, the pupil will dilate or close to be able to allow more light into the eye</a:t>
            </a:r>
          </a:p>
          <a:p>
            <a:r>
              <a:rPr lang="en-US" dirty="0" smtClean="0"/>
              <a:t>Increased light to the eye can be helpful in determining edges and colors</a:t>
            </a:r>
          </a:p>
          <a:p>
            <a:r>
              <a:rPr lang="en-US" dirty="0" smtClean="0"/>
              <a:t>However, at a high intensity it can damage rods and cones permanently</a:t>
            </a:r>
            <a:endParaRPr lang="en-US" dirty="0"/>
          </a:p>
        </p:txBody>
      </p:sp>
      <p:pic>
        <p:nvPicPr>
          <p:cNvPr id="3074" name="Picture 2" descr="http://leavingbio.net/the%20senses_files/THE%20SENSES_files/image0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374" y="1825625"/>
            <a:ext cx="5178425" cy="3877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2128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Path of Light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73367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Once light enters the pupil, it hits the lens</a:t>
            </a:r>
          </a:p>
          <a:p>
            <a:r>
              <a:rPr lang="en-US" dirty="0" smtClean="0"/>
              <a:t>The lens is shaped like a small disc</a:t>
            </a:r>
          </a:p>
          <a:p>
            <a:r>
              <a:rPr lang="en-US" dirty="0" smtClean="0"/>
              <a:t>The curvature of the disc is not different than a magnifying glass</a:t>
            </a:r>
          </a:p>
          <a:p>
            <a:r>
              <a:rPr lang="en-US" dirty="0" smtClean="0"/>
              <a:t>Its purpose it to focus the light from the pupil onto a small spot on the retina</a:t>
            </a:r>
          </a:p>
          <a:p>
            <a:r>
              <a:rPr lang="en-US" dirty="0" smtClean="0"/>
              <a:t>This spot generally is a tightly packed area of rods and cones called the </a:t>
            </a:r>
            <a:r>
              <a:rPr lang="en-US" b="1" dirty="0" smtClean="0"/>
              <a:t>fovea</a:t>
            </a:r>
            <a:r>
              <a:rPr lang="en-US" dirty="0" smtClean="0"/>
              <a:t> (depression) </a:t>
            </a:r>
            <a:r>
              <a:rPr lang="en-US" b="1" dirty="0" smtClean="0"/>
              <a:t>centralis</a:t>
            </a:r>
            <a:endParaRPr lang="en-US" b="1" dirty="0"/>
          </a:p>
        </p:txBody>
      </p:sp>
      <p:pic>
        <p:nvPicPr>
          <p:cNvPr id="4098" name="Picture 2" descr="http://www.daviddarling.info/images/fove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4" y="1825624"/>
            <a:ext cx="5203825" cy="423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130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Images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images that we see are a collection of information from the rods and cones that we have on our </a:t>
            </a:r>
            <a:r>
              <a:rPr lang="en-US" dirty="0" smtClean="0"/>
              <a:t>retina</a:t>
            </a:r>
          </a:p>
          <a:p>
            <a:r>
              <a:rPr lang="en-US" dirty="0"/>
              <a:t>This means that there is input from about 130 million different cells to ensure we make the correct judgement on what an image is</a:t>
            </a:r>
          </a:p>
          <a:p>
            <a:r>
              <a:rPr lang="en-US" dirty="0" smtClean="0"/>
              <a:t>Rods and cones are referred to as photoreceptors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AutoShape 2" descr="data:image/jpeg;base64,/9j/4AAQSkZJRgABAQAAAQABAAD/2wCEAAkGBxQTEhUUEhQWFRUUFRgVFhgVFx4XFhcfGBUWGBgYGhoaHCggGBooHRgUITEiJiorLi4uGCAzODMsNygtLi0BCgoKDg0OGhAQGywmICYsLCwvLCwsLzQ2LDQtLCwsNywsLiw0LCwsLDQsLC8vNSw0LCwsLSwsLCwsLCwsLCwsLP/AABEIAPEA0QMBIgACEQEDEQH/xAAbAAEAAwEBAQEAAAAAAAAAAAAABAUGAwIHAf/EAEMQAAIBAwIEBAIFCAgGAwAAAAECAwAREgQhBQYTMSJBUXEyYRRCgZGhIzRScnOCscEHFjNitNHh8ENTkqKy8RUk0v/EABoBAQADAQEBAAAAAAAAAAAAAAADBAUCAQb/xAAwEQEAAgIABAMGBAcAAAAAAAAAAQIDEQQSIUEFMVETI2GBkaEiMnHBFEKx0eHw8f/aAAwDAQACEQMRAD8A+40pSgUpSgUpSgUpSgUpSgUpSgUpSgUpSgUpSgUpSgUpSgUpSgUpSgUpSgUpSgUpWO5/1j/ktPGSDIS7EG2y7AH5En8Klw4py3ikd3kzqNtjSs9yTxQzafF79SE9N7m5NgLN9v8AI1oa5yUmlprPZ7BSlK4ClKUClZXinGHXUF1J6ULKjjya/wAZt5kXW1alTXkTE+TimSLTMR2ftKUr12UpSgV4ilVhdSGHa4Nxt37VB4/qjHA7L8RAVfdjiD9l7/ZWb5F1gV3h8m8S+l12P3ix+yuJvEWiq1j4W18Nssdm1pSldqpVbzHq2h0s0qGzJGzKbX3Av2PerKqbnL8x1P7F/wCFBj+T+ZtXq5cHlCr6qi3/ABBrZ8G1DmXUxu5cQuiqSFBs0KOb4gA7sfKsJ/RNB42b0v8A5Vt+DfnWu/axf4aKguqUpQKUpQKUpQK+ecQ1Qm1kkndFIiT0IQ+Ij94t91avmzif0fTO4NmPgT9Ztr/YLn7KwfClsij0H+tanh+GeW2Sf0hFkns0nCLQcSljGyaiMSqPmN7fjL9wrYVhuNPg2l1Y/wCGVVz8r2P/AGmStyKq8VH5besa+cdP7Osc7gpSlVXZXPUShFZj2UEn7K6Vn+btScUhXvK2/wCqu5/G1eTOo24yXilZtKr0secTZf8AEyJ/eJrR8A1JeBL/ABL4G90OJ/hf7apYlsAB2FTOCSYTOnlIBIvutlf7bYH76o8Pk95MT3ZnBZPeT8V/SlKvtYpSvwmgyPO+v8SRD6oMje5uqfxJrL8M1XSljf8ARYE+3ZvwJrvxrWdWV3HZmuPYeFfwF/tquNUMl932+v4Phorw8UnvHX5vsCm/av2qjlXWdTTIT3UYH93YfhY/bVvV6J3G3yeSk0tNZ7Toqm5z/MdT+xf+FXNUvOn5jqf2L/wr1wzn9FMFomb1/mf9K0fBvzrXftYv8NFVf/RzBjpQfU/y/wBasODfnWu/axf4aKguqUpQKUpQKUrjrNQI0aRvhRSx9gL0iN9BgP6QNcZNQkA+GIZN+s3+S2/6qi6QelVCagyO8j/FI5c/K/l7Dyq50gr6eMXssNaeivadys54+pBJEfNGt79x+Nq0vK+t62lhc98MW918LfiKzg1AijeRvqDYfpMdlUfMmrjknQSQ6a0mzO7SY/ohrWH4Xt86yuLiPZ/Pp9Ov7OsTQUpSs1MGsZrZ+rqnb6qfk1+zdj95rUcV1XShd/0VNvfsB99qxnDlso+8+53NQZ7arpneIZNUisd1qlcdbOY2il8kcZezDE/ga7LXHi4Bhe/p/Os2ltZIln4Z11hrhX7Ufh5PSjyFmwW4+dhepFbL6GCqnmjW9LTtY2Z/Av73f7hc/ZVtWI551haRYh2QZH3a9vwH41xkty1mVrg8Xtc1a9vNmGNeDXo1+Gs19nDV8hayzPEfrDNfcbH8LfdW1r55yTETqQbbKrE/bsK+h1fwT+CHyfitYrxM6+BVJzt+Y6j9mR95Aq7qk5z/ADKb9Uf+a1MznvlKHHSx/MX/AJV54N+da79rF/hoqn8JjxhjHooqBwb86137WL/DRUF1SlKBSlKBXPUQq6sji6sCrD1BFiK6UoMrqOQ9MxurSx/JX2HtkCaq+OcrR6eMFZtQzuwjjBcWyN7XsvbY/dW+rLc9TbadB8ZnDAfJVa5/EVe4fiM18lazadfq5tERCm1ejVNNe5LRTQFSxJNzKobv3Fia+hVg9bp2khdU+LwuvzKMGA/C1anl7jC6mIOPCw2dD3VvT28wa94yLTWLfGfvr/LjFPZZ0pSqCVWcf4c08eCsF8QbfsbX2++33VTR8uzi1mjH3/5VrKVzakW80OTh6ZJ3aGP1GmlhkjVnV87kgC1gLXNz7iuqxCSeKNvgsXI9cewPyvapPHiPpMQ9I3v9pW38DUdphFLHM18FDKxH1crWYj02qlaK1zxHZnzSlM2u3RqqV5jcEAgggi4I3Br1V9rFV3F+Cx6i2YIK9mU2YfL5irGleTET5uqXtSeas6lmTyXF/wAyT71//NYrVKochb4gm1+9rkC9gN6+q6zVLEjO5sqi5/3618nne7MQLXYm3pck2qrnrWsRp9B4Tly5bWm8zMQ3XIkQ+jlreJnNz7WsK0lYzkjiiKDCxsWYspPY3+r77Vs6nxzE1jTJ4+lq57c3eSq/j2haeB4lIUtaxPbZg29va1WFU/NvGfomkknADMoCxqezO7BIwflky3+V6kU0biPH10uI1EmliFtg8+LEDuQCgvXvljURzNqNRFKkiTTbGNgyjposXxA2N8b/AG1X8haMBHd/HLJZpZWF3dj3JPp6L2AsAK98x8MXS5a/TIEkiGWoVBYaiJd5FZRszquTI3e4t2Y0GrpXmNwwBBuCAQfUHsa9UClKUClKUH4xr5jpdY2omed+5NlHcIvkor6XOfC3sf4V8s5dkGAHn3Nafh1Y5b279PuiyT0ajR1H1WnbSSfS4QSv/Hj8mUndh6Ed/wDZqTo6t1jDIynsykH2Ir29+WevlPnHqg3qei0glDqGU3DAEH1BFxXus9yFf6DFc3+MD2DtatDWdkryXmvpK5BXLVTYIzH6oJ+4V1qu5iB+jS274/hcX/C9cPLTqJlntKDIxmk3Zu3oB6D5VYKKhaBgUW3pU5KxM1ptadsOkza0zL3wabpymH6jDOIem/jUfLsQPer6sxrmxMTjusqW/ebEj7jWnrS4TJz4+vZq8PbddehSlKsrDF89cQJZYR2ADt8yb4j+f2isk1aLnbTMJ87eF1Wx9tj/AC++s6az825vL6/w2tY4evL/ALL8DWN/9+/vX0TlLi5mjKyH8pGbH5g9mr53atTyQh+kuR26Qv73X/I11gmYsi8WxVth5p84bmsL/S4x+j6UeTa1A3sIZ2H/AHKtbqs3/SDwp9RonWIZSxlZowO7NGwbAfNlyX96rz5V+clf2Z9hWhnQFSG7EEH2I3rNchTB4Q6m4ZQR/vyPlUznHXFIDFEf/saq8EA88nBBkt+ii5SH5L8xQeuR3J4boiTcnSacknzvClXdcdFplijSNNljRUUfJQAPwFdqBSlKBSlKD8IrCcd5TeFmm0u67s0XmPM4eo77VvKicXmCwSsewjb/AMTVjhs18d/wd+mvV5MRMMtwGXqqpA7+VSF1b6kGPTLeM3SSdtowOzCMd3a3n2FVEeUHD5CGxfpgAg2N3db2+dia2/CUjWGNYiCioAuNiNh8vOrfFWilpmI76j5f9QY6RPV10WkWJFjQWVBYCu9KVmTO1gry6ggg7gixr1SgxkenOnlMT/C28Z8iPT3qxVrd9qkc2xqdOzEDJSpU+YOQG32VTzrmIFbcPLGGv5jc/wArfbWbxGD3ka7svLi5Muo7uuok6zxxQkMRIruR8Kqhvufma1tcdLpkjGKKqj0UW/8Addqu4sUY68sL+LHyR1KUpUqVC4tw9Z4yjbeh9D61824nw54XwcfMEdiPUGvqM86oLuwUerGw/GsDznqleYFHV1wUeE3sQWv29xVfPWNb7tnwjNkjJ7P+WVNpdKzkBQSSdgO5/wBPnX0TlnhZgiOds3N2t5eg/wB+tZ/k3UxRtIZGVScQt9tvPf3tW2RwRcEEHzHamGkRGzxbib2t7LWo/q9UpSrDGY7m7gghg1Wq0s02mkWKSZhCwEcjKjNdo3VluT3KgE+Zq54PwCOFjKWkmnZcTNM2cltjitgFjW4BIRVBIBNUnM/MMeoi1ei0qSaiYwSIekFwVmVkxLuyrcHuBcir7gfHYdRkqFlkisJIpFKSpftkrb2NjZhcG2xoLWlKUClKUClKznOQ1LIkenVirk9RkIDAC1lFyNjc7/L513jpz2iu9fqO3FuaYYWKC8kg+qnYfrN2HtuflVBruJS6nZyFj/QXz/WJ7/hUHRcq6kAkRKtvJnFz8ha+/vau7wTQ7y6eRVH1lIkA98d/wrZx4cGP8kxNvXcfaENptK2hiDLiwBB7g7iuUnLIAy07NC/fwMQD7jtXjh3E4n+Fxf0Ox+41odPOtviH31Xy3yY56fRDuYlV8r8ckLtptUfyy3KsRbqD7Nrj8R7GtRWR5lMMwVYjlqQQYjFuykeZPYD3rT6DPpp1bdTBc7dsrDK3yveqnEVr0vEa32/ePgs0tuHYmsnxzmR88NORYbFrXuflfa1e+cuIupWJTirLkxHnvbG/++9UGheMHdh9u1Usl9R0U+K4ma/hqlQ6OSVg8zs3nv8A72q4l0wcAG4xIZSpsVI7EH7a8QSBhdSCPkb1KSsnLltM7Uscza25e4tVNH59VR3DWD/YRYH7RVto9Wsi5Ibjt6EH0I8jVYtV80rwS9VLFGAzS+5ttcDzbt71PwvFzNuW7RpkmvnPRqqoePcyJDdUs8np5L+t/lV04yU2JUkbHzFx3rES8mz5HF42He7EqT9ljV/JNtfha3B0wWvvNOoj7qLW6ySVspGLH59h7DsKimrTiHA5ofiS4/STxD/MVWGqN4tHm+swXxWr7uY18HgmrjgHHXgYC90PdT/EehqnNebVzW016wly4qZaTW0dH2HTTh1DKbhhcVVc661odBqpYzi6QSMp9DibH7O9QORZpCjKwOI3Unt7CtBxLRJPFJDILpKjRsPUMCD+BrSpbmiJfFcTh9jltT0fNeReArJGpUEbXy9PStBxwCHWcObIGcyvp2bs0kLwyMVb1s6RMPmp9TVPy+NfwstA+kk1cX/DmgK3I8slJureotbvYmrXhPD9VrNZHrdZF9Hj06sNNAWDSZOCrSyFdhZSQB/evtbfpA21KUoFKUoFKVX8Z4zDpVVpmIDNgoVGkdjYtZUjUsdlY7DYA0FhSs2vOulEssbs0YjPxujCNraZNQ1nxxUhHviSG8J2ro3OWkChspbl2TD6PMZQURXYNF081ARka5AFmBoLHW8Fgl3kiRj62s33jeoY5U036BI9C7W+69c4ebtN9Gh1MjGFJlyAkUh1/JPMQwAOPgjdr9jbYm4ufnLSBVbqMVdlUMIZSt2WNhchLKLSx7mwBNjuCBLXPkrGotP1eahbaLh8UQtEip+qLf8AupNUWo5u0iAkyEkbYrHIzk9V4sQioWLZxyi1rkIx7AmrXh2ujniSaJso5UDo1iLhhcGx3Hsd6jmZmdy9dyteWiB7gH3FVPFeZ9Np5BFK7ByEOKRSSf2jMsdzGhALMjADuSLVF/rrpe+TYlInUrFIzP1RM2IjVC91SJmbbYbm1eCZrOXYH3CmNvWM4/h2/CoT8EnT+zmDj0kG/wB4qNFz/p2SAgPlOqMVxYiMNAZ7PIB0w4iGRTLKxG1T+G826eVkjyKStGHKMrWUlFcxmS3TMihlJUNcelcWx1t5witgpbzhzTQ6o7HpL87k/harTQcMWMXPjc92I328h+iPlUH+tuk6nT6vjyK4hHJuJxpz9X/mG3tc9gTXiPnLRm/5UrizKc45EAxhkmJOaDw9OORg3YhTYmuaYaUndYKYa06wv6VTaHmfTTT9CNyZcS1jHIoOIQuAzKFLrmmS3yW9iAQbS+M8SGniMjC/ijQAG1zJIsai5+bCpUqdUXUcPif440b3UGqn+uWksx6j2UoNoJTn1HMaGK0f5ZS4IDJkPvFek5w0hMYEjnrYBbQykAyMVRXOFomJDbPY+E0exMx5Oz8saYm/SA9iQPuvXWPgGnXtEv8AGuWt5o0sT9OSZVbwnsxFmSZwcgMbYwTEm+2O9ri/H+t+kzMZdwwQSeKGVRiWiXYlLEgyxAgbrlvaxtzyV9Ev8Rm1rnn6yvI0CiwAA9BsK9VRtzbpBIsfV8TvgLRuVB6jRDJscUDSKyqSQGINr1eV0hKVnhzro7Buo+JJGXQlxsGClyenYRZEDqHwXuL7G3XSc0Qy6oaaLJ2wldnxZYx0ZI42xZgBJ43xuhIBRgbUF5SlKBSlKBVTzHy/FrYxHMWwBJKqRZrixDBgQfkbXHkRVtSgzXFOW9IsUjSsyRqJpHYvbHNFDPe17qqAA+QHnVM02gjDySfSg7R6gStJFIJSrrB1Z3GAsoRYQHAsALDcEVteJaFJ4nhlF0kUowBIJDCxsRuD86qZ+UNO9szK/hZHymc9VXYMySXbxpcDw9rXHYkUGf10vCgOnKCDCVd5ekVMp0gSMK0ioBMR1ETEXvliPSpHAuWtBqIYXgMpjgJjCsxBzi1HUbMML59RdyPiFr3FquNTyfpXXFkbvIwIdgQZdRHqXYEHY9WKNh6Y27bVb6DRrEgRL2F92Ysxubkkncm5oKXUcmaZgw8altQdVkGuQ7K6G2QIxxeTw2sMie+9XumgWNFRRZUAUb32AsNzufeutKCrn4FE83WbLPKN++14lkCC1uw6jn3qsXkbTqgRGmSwC5LKQ2P0dYCt7bAqoO2+VzcVp68yIGBB7EEH7aD5/JpeFsHPXlKHwhF6hUmTTNBnCoS8hMSP4kuBixFt6lQxcK6pBdZRqAHCSL1IPyi9YNcpjdhGXGRNsTa29WUPJqJHFGup1IMG0T5IWROn0+mAY8ccNr45eeV6/JeRdKYzFZxGWJwDCwH0I6IKNrhRExI3vkb38qCJwjgnD9TJJqIGZnEkhaxZCjTRKCQpAIGFmUjbxkjvU3T8j6VYxHZ2UTRzeJu7RxiNQcQBiVFivY3N+5qy4DwVNLHghLEm7MyorNsALiNFXYADYVZ0FRwvlyGCWSWPLKRncgkFVMrmSQja+7Encm17Cw2qZxHh6TBVkvZJElABtcxuHW/qMgD9lS6UGQHBNBo306yTlWUxrpxLML4xB4441G10Bm89yxS5NhVLpeE6RJ8l1sP0bSvFnGZCSWWNtPGJiXxYl8t7blQLXBNbHW8Cz1InEzpeNInRQpDrHI0ii7KSty7A27i3a16reG8kxxCG8sknQEKR5BR4NPmY0IVRfxMGLdyVHaghajg/CZ5IiHiHVjjjijjdVjdElkcKqLtZmMqn1GQ9atP6l6fKZiZC06zIxy3UTuJHCkC48QFiSSLAdgLR9DyNDHMkmZfARkq6I2TRl2V8it18Tl9reIAi24OroKOHlTTpMkyhlKJGgUHwHpBhGTcXuMj2IB2ve1XbC4r9pQZ4cnacCNQZAkcUUBQP4ZEhYtGsm12sSx2Ivcg3BtUjg/LkWnkMiNIxwMah3yCKZDIVQW2GR99hvsKuaUClKUClKUClKUClKUClKUClKUClKUClKUClKUClKUClKUClKUClKUClKUClKUClKUClQeM6h0jvGLuzxov7zqG77bLkd/SqeTj7xydNlBPUiS7tiT1GjBxxWzFcyT6BfnsGmpVdxTWtGYStsHchziWsqxSSXFj/AHLdj3rnwLWtKJM2RsXsrJbFhghLCxIK5FgPS1juDQWtKzP/AMvMhQkZqzyA3GJAXVRwR2xG5YOW9PD5Vyg5sdlLiAYhQxPUXbMxqqki6gguciSAApoNXSs9qOYyiQExgPO1sS4tj1FjyB7G+aG3ofOxpw3mF5ZIkMOPURXa7jJA0bODibMbeBTtbJiL+HcNDSsrDzM4+NUN38mIKo+8chBG0YUxgsfrMfSpUfMBMU8wRcIrqhLkdQ7FDfGyqVaI33+I+m4aClZYcyy3LGNDGCUuGO5HWbMMV/syqxG/kHvuO/h+aJQX/JxkBfBZyOoymbZfD4swseAA3ux3tQaylZefml1IvDcFOqLOLlD1CpANiTimRsCBl32rxPzWysR04yAbZiUBDlsjAkXwuUUta12Nibbhq6VlE5nku140sMggzIzKFvhNvF1FaEoPMFjc2qVquNyrDFMI18YeQoWN8FheQC9vjNluPK5796DQ0rLTc2FS1ogwVgpUPaRQ6h0kdSBglnhBJOxc/om8nhfMJkcqyBQsbOSHy+HHfw3CghgRe3fa+9g0FKzuk49IY3d4wMIJJe5JvHsQQF82D2tf4PnUUcyTIt5I0YlmUFWxVShZGLFrDEtHKVN9/D60GspWd4jx6SLxGMYrCsjrc5BmEjYggWNhG165ajmdsmEcasi3s5Y4tZJyxGKm9jp5PvX1oNPSsseamLOqxKcBe+ZsLLOXvZbggwkdvrCpfFOPNE1ukLYx+ItYBn6hKtewAVY+5IuXUDvQX1KyUfM05zPRW4VnxyPhCo91YhTd842Xbazqfe04PxvryypYAJjicrlsjICLeRHTvb5/bQXNK/L1+0ETimpaOMlAGclVUEgXJYDa5AJtcgXF7WuL1no+OguryRK9iI1dLqepaYhcHPh2Ci9yAZNiRvWh4rIojOahwSq4sAQxZgqg32tcjfy7+VVDcf09irRNjhlui4lCoAa2XYgooUi/iFwKAnMpZlAhbESvFIQcipRZmbBVBaT+zU7C5Ei7X2D+tkebxiN8kuLWAuQxWwHe9+jta/5ZB3vb8j5l0wxCxPe5AARbqyhlC7HYlUsCNrFRfxC8/R6uOdmQxj4bsHCm/wCUkRlIFwfFF6kHaggLzYhAtG5YqjYqCxtIwRGsBlYsSBteyObeEiuMfOC+ImJ8RixspOKsim7G1gcupsbbIT32rs3GtPiVaHwmQ6ewVWRmVm6cdjbdlGY2xGY3ud5Gk4nBLIgEJvdkDMi2RgmTpcE/Vtci6m4F6CPLzUFyDREGMoHBddsxdSP0rAOWt26bd7b++GcwFkdpo8Omju2LZAdI4SjyNw6yAeuJ7ecVuMaORzNi7PEBsTYDIDsrOEyPUcE+eDb+DaU3MmnVdlbcWxCgHfNrEEgC4DtYn8SAQ/NTzNhllCSV2IV0YksHKKu+7HBgQbW+Y3rlPzIjHBoHfFmuAMgHieUqFNrFsoLgXBuVsDvb8g49pgQBDupaNcEU2AY4r5FcrBrWsCRc3r91PHICGI0zSN4oSMY75bsYSS3ncHzU5jc3oJGs4/aBZEQF2SRgpNh+T8Nt7WJcotjYjLcCxFco+Zx1HRktgrWswN3SXpMoPY3LwAfrn0rrpuIwyIWaEqIwAi2VgyyMUjwANrNiuxtbbysa8vxaAFAdO11ZUQdNLq940wXxbEZp4h4bD4tqD3w3mETFCqMFkYBSwK3VonkVgCB5KL+XjXenF+MqrFOiZAlmO6jxIFlFge5H5O3950+ZENOOaQjJYmsEEnhRQt2aJiD4sQbtGSx8PhPi2qz1XE0XC0ZcyBWsuOXjZVXubEk287WRjfYUFdPzaPGI4mLCMyx5+BXUHG4LAX8Rj2F7iRd+4Hs8wxyIqtHn1GChdgGy6Jubk+EdaMG/zrn/APO6ZlJig6hv1VARAGyxAluTtcuo/T3+Gpr8TgjVZTGA0jmPwhcvA2F7mxZQQLW33FhQcdLzDH0HnMZRc4sgCCWMyw4Hbu1pIxb2rmObkKowich1Le2Mcj2PkP7OS1yL2uL3r3PzHEEbCF2bDqqllUMoxCve+wuYx+kLqcbV21nEYEdrwlmhFiVRdgIw7YkkHFUcX/XAFybUEebmkdo43bLwo5B6ZLKTESRtiwwPe9pF272/IubkYAiJwpAe7eGysYgpswByPVXYbfOv08fg6l+ibYxBJMUGSyNIUsSRZLxEi5BuRZbkVeLo4wCqoqg3+EY9zcna1jfe/rvQZ9+aWLBY4gScficfXOnCdvP8ul/TfuN6mzcwKscchQ2aPqt4lARAyKTcnxHxggDuAfOwM/RcMiiFkQDctc3Zrm1zkxJvsvn5Cu7aZCVJRbp8Ow8NxY4+m221BRS80BC+cTDpleoQwOIfHEi3xHxG4HbBtztfppOYw8iRmGRCzFTmCLWXIdxsT4tja+DY5Wq4i0qKAqoqgbABQAO/kPc/ea8xaKNSpWNFKAqpCgYg7kCw2B9KCRSlKBSlKDjqdOHADeTKw9QVYMD94FQdDwCCJWAQNn8RYLc7ILeEAAWROwHwirSlBDHC4bg9NLixG3mpBB/WBAN++1eodAitkosflsOx2sPLdj7sT51KpQQl4VCDfpJfwn4R3UqVPuCqG/fwj0Fc9NwWJJjMos2JUbKAoIQECwBN+mncnttVjSggvweAi3Rjt8lA8nHl8nkH77epr03CoSD+STdgx8I3IQR3PqcAq7+Qt2qZSgiDhkN8uml9j2HdSCD7ggb99hUVOX4BKZcATawBC4rvGbiy3JvFGbkm1trVa0oI30CLHDpqFIUWAsLJbHt6WFvS1eIuFwqcliQEWsQo2sABb0+Ff+kegqZSggDg0AFhEgFgAALAAAAAW7bADb0rt9BTNXxF1AUbbAC9rDytdgP1jUmlBXngkFgBEgxIK+EeEgqVIv2sUjI9MFt2Fe34VCQitGpEYAS+9gCp/iqn3UGptKCC3CIDjeGPwWx8I2xwxA+Q6cZA/uL6Cus3D4mN2jU+LLcdzYC59dgB9g9Kk0oIK8HgBuIkG9+3p2+ztt22FTEQAAAWAFgPavVKBSlKBSlKBSlKBSlKBSlKBSlKBSlKBSlKBSlKBSlKBSlKBSlKBSlKBSlKBSlKBSlKBSlKBSlKBSlKBSlKBSlKBSlKBSlKBSlKBSlKBSlKBSlKBSlKBSlKBSlKBSlKBSlK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-747" t="4753" r="747" b="32328"/>
          <a:stretch/>
        </p:blipFill>
        <p:spPr>
          <a:xfrm>
            <a:off x="744537" y="2370137"/>
            <a:ext cx="5097463" cy="288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719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However if the images do not focus on the fovea, there is a good chance that a large majority of our rods and cones will not be able to determine the specifics</a:t>
            </a:r>
          </a:p>
          <a:p>
            <a:r>
              <a:rPr lang="en-US" dirty="0" smtClean="0"/>
              <a:t>In fact you really only have a five degree radius that you can clearly read and determine faces</a:t>
            </a:r>
          </a:p>
        </p:txBody>
      </p:sp>
      <p:pic>
        <p:nvPicPr>
          <p:cNvPr id="6146" name="Picture 2" descr="http://www.disabled-world.com/images/eye-chart-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9275" y="1825625"/>
            <a:ext cx="4276725" cy="3961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1260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Humans and Vision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As humans we are programed to react to visual stimuli</a:t>
            </a:r>
          </a:p>
          <a:p>
            <a:r>
              <a:rPr lang="en-US" dirty="0" smtClean="0"/>
              <a:t>This is mainly due to our ancestors </a:t>
            </a:r>
          </a:p>
          <a:p>
            <a:r>
              <a:rPr lang="en-US" dirty="0" smtClean="0"/>
              <a:t>Apes and monkeys are products of the “Small Branch” theory</a:t>
            </a:r>
          </a:p>
          <a:p>
            <a:r>
              <a:rPr lang="en-US" dirty="0" smtClean="0"/>
              <a:t>This means our ancestors evolved hands to be able to grip small branches where fruits were readily available</a:t>
            </a:r>
          </a:p>
          <a:p>
            <a:r>
              <a:rPr lang="en-US" dirty="0" smtClean="0"/>
              <a:t>We had to pay attention to visual stimuli to be able to navigate trees</a:t>
            </a:r>
          </a:p>
        </p:txBody>
      </p:sp>
      <p:pic>
        <p:nvPicPr>
          <p:cNvPr id="2050" name="Picture 2" descr="http://d236bkdxj385sg.cloudfront.net/wp-content/uploads/2012/04/slide-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272" y="1946720"/>
            <a:ext cx="4440936" cy="444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067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719816" cy="405091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fovea is such a tightly packed set of cells that it is responsible for most of your main “central” vision</a:t>
            </a:r>
          </a:p>
          <a:p>
            <a:r>
              <a:rPr lang="en-US" dirty="0" smtClean="0"/>
              <a:t>The fovea is responsible for important processes such as reading, facial recognition and color perception</a:t>
            </a:r>
          </a:p>
          <a:p>
            <a:r>
              <a:rPr lang="en-US" dirty="0" smtClean="0"/>
              <a:t>Most of the things that do not happen inside of the fovea are hard to distinguish and can be confusing to the brain</a:t>
            </a:r>
          </a:p>
          <a:p>
            <a:r>
              <a:rPr lang="en-US" dirty="0" smtClean="0"/>
              <a:t>This is because there is no way for the brain to verify the images they see</a:t>
            </a:r>
          </a:p>
          <a:p>
            <a:r>
              <a:rPr lang="en-US" dirty="0" smtClean="0"/>
              <a:t>This results for most of the ghost stories that people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222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10515600" cy="212407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For today’s demo I would like you stare at the center of the white board and try to identify objects and words that appear</a:t>
            </a:r>
          </a:p>
          <a:p>
            <a:r>
              <a:rPr lang="en-US" dirty="0" smtClean="0"/>
              <a:t>They will flash on screen and then leave</a:t>
            </a:r>
          </a:p>
          <a:p>
            <a:r>
              <a:rPr lang="en-US" dirty="0" smtClean="0"/>
              <a:t>DO NOT let your eyes travel from the cross at the center of the screen!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727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6044692" y="2962656"/>
            <a:ext cx="0" cy="9753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5593588" y="3449320"/>
            <a:ext cx="902208" cy="10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58308" y="3015210"/>
            <a:ext cx="1237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293608" y="4920210"/>
            <a:ext cx="1237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North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91008" y="170410"/>
            <a:ext cx="1237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Owdij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680200" y="2222500"/>
            <a:ext cx="876300" cy="74015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/>
          <p:cNvSpPr/>
          <p:nvPr/>
        </p:nvSpPr>
        <p:spPr>
          <a:xfrm>
            <a:off x="2184400" y="1536700"/>
            <a:ext cx="1193800" cy="1206500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s3.amazonaws.com/digitaltrends-uploads-prod/2013/12/beyonce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736" y="4267200"/>
            <a:ext cx="2247899" cy="149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edia.melty.fr/article-1938363-ajust_930-f205603/brad-pitt-a-offert-de-l-argent-pour-le-derangeme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4933" y="106719"/>
            <a:ext cx="1792499" cy="1798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5-Point Star 13"/>
          <p:cNvSpPr/>
          <p:nvPr/>
        </p:nvSpPr>
        <p:spPr>
          <a:xfrm>
            <a:off x="11023600" y="5765799"/>
            <a:ext cx="1073832" cy="914401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242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1" grpId="0"/>
      <p:bldP spid="11" grpId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Images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6567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Most people will have trouble determining images at some point in their life</a:t>
            </a:r>
          </a:p>
          <a:p>
            <a:r>
              <a:rPr lang="en-US" dirty="0" smtClean="0"/>
              <a:t>This most often means that there slight changes in the structure of a lens to cause light to focus on a point that is in front or behind the fovea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cataract</a:t>
            </a:r>
            <a:r>
              <a:rPr lang="en-US" dirty="0" smtClean="0"/>
              <a:t> is when the lens loses transparency in parts of the lens</a:t>
            </a:r>
          </a:p>
          <a:p>
            <a:r>
              <a:rPr lang="en-US" dirty="0" smtClean="0"/>
              <a:t>This can be a result of drug use or more commonly aging</a:t>
            </a:r>
          </a:p>
          <a:p>
            <a:r>
              <a:rPr lang="en-US" dirty="0" smtClean="0"/>
              <a:t>This makes less light reach the fovea</a:t>
            </a:r>
            <a:endParaRPr lang="en-US" dirty="0"/>
          </a:p>
        </p:txBody>
      </p:sp>
      <p:pic>
        <p:nvPicPr>
          <p:cNvPr id="1026" name="Picture 2" descr="http://lookafteryoureyes.org/wp-content/uploads/2012/07/short-sight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180844"/>
            <a:ext cx="571500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11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Images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Often times we have to change the angles present in our lens</a:t>
            </a:r>
          </a:p>
          <a:p>
            <a:r>
              <a:rPr lang="en-US" dirty="0" smtClean="0"/>
              <a:t>When objects are distant or close, the lens must change shape to be able to focus light on the fovea</a:t>
            </a:r>
          </a:p>
          <a:p>
            <a:r>
              <a:rPr lang="en-US" dirty="0" smtClean="0"/>
              <a:t>This happens when muscles stretch the lens to get the correct angle of its curvature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40222"/>
          <a:stretch/>
        </p:blipFill>
        <p:spPr>
          <a:xfrm>
            <a:off x="593725" y="1203195"/>
            <a:ext cx="5070475" cy="565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980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Focus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rods and cones in our eyes make images appear</a:t>
            </a:r>
          </a:p>
          <a:p>
            <a:r>
              <a:rPr lang="en-US" dirty="0" smtClean="0"/>
              <a:t>The rods and cones are structures that are modified neurons that can pick up small wavelengths of light and create images by detecting differences in patterns of waves</a:t>
            </a:r>
            <a:endParaRPr lang="en-US" dirty="0"/>
          </a:p>
        </p:txBody>
      </p:sp>
      <p:pic>
        <p:nvPicPr>
          <p:cNvPr id="7170" name="Picture 2" descr="http://s.hswstatic.com/gif/vision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474" y="2095500"/>
            <a:ext cx="4924425" cy="3684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28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Focus Up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Rods are used in low light situations</a:t>
            </a:r>
          </a:p>
          <a:p>
            <a:r>
              <a:rPr lang="en-US" dirty="0" smtClean="0"/>
              <a:t>They can register and detect as little as one photon of light</a:t>
            </a:r>
          </a:p>
          <a:p>
            <a:r>
              <a:rPr lang="en-US" dirty="0" smtClean="0"/>
              <a:t>This gives them they ability to be able to focus and determine the differences between shades at night or at dusk</a:t>
            </a:r>
          </a:p>
          <a:p>
            <a:r>
              <a:rPr lang="en-US" dirty="0" smtClean="0"/>
              <a:t>The downside is that during normal sunlight they are overstimulated by color and do not function to see or detect color</a:t>
            </a:r>
            <a:endParaRPr lang="en-US" dirty="0"/>
          </a:p>
        </p:txBody>
      </p:sp>
      <p:pic>
        <p:nvPicPr>
          <p:cNvPr id="8194" name="Picture 2" descr="http://users.ipfw.edu/abbott/120/darkAdaptCurv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1654563"/>
            <a:ext cx="5178425" cy="452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652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Focus 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Cones are modified neural cells that are not sensitive to low light</a:t>
            </a:r>
          </a:p>
          <a:p>
            <a:r>
              <a:rPr lang="en-US" dirty="0" smtClean="0"/>
              <a:t>They need a high volume of photons to be able to activate and send a signal</a:t>
            </a:r>
          </a:p>
          <a:p>
            <a:r>
              <a:rPr lang="en-US" dirty="0" smtClean="0"/>
              <a:t>However, these signals can pick up and differentiate between multiple colors</a:t>
            </a:r>
            <a:endParaRPr lang="en-US" dirty="0"/>
          </a:p>
        </p:txBody>
      </p:sp>
      <p:pic>
        <p:nvPicPr>
          <p:cNvPr id="9218" name="Picture 2" descr="http://hyperphysics.phy-astr.gsu.edu/hbase/vision/imgvis/colc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75" y="2106612"/>
            <a:ext cx="5442643" cy="346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639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Focus Up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Cones can differentiate between three basic colors</a:t>
            </a:r>
          </a:p>
          <a:p>
            <a:r>
              <a:rPr lang="en-US" dirty="0" smtClean="0"/>
              <a:t>The primary colors of red, green and blue can be picked up by individual cones and will create all of the colors seen by the human eye</a:t>
            </a:r>
          </a:p>
          <a:p>
            <a:r>
              <a:rPr lang="en-US" dirty="0" smtClean="0"/>
              <a:t>Because of their importance to the human eye, cones dominate the fovea</a:t>
            </a:r>
            <a:endParaRPr lang="en-US" dirty="0"/>
          </a:p>
        </p:txBody>
      </p:sp>
      <p:pic>
        <p:nvPicPr>
          <p:cNvPr id="1026" name="Picture 2" descr="https://amkrosnar.files.wordpress.com/2013/01/eye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17" y="2362200"/>
            <a:ext cx="5750783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8951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Focus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However, there is a decent chance that the rods and cones that are inside of the human eye are not tuned correctly</a:t>
            </a:r>
          </a:p>
          <a:p>
            <a:r>
              <a:rPr lang="en-US" dirty="0" smtClean="0"/>
              <a:t>If the rods and cones absorb the wrong wavelength of photon, they will not be able to make a correct picture of the world</a:t>
            </a:r>
          </a:p>
          <a:p>
            <a:r>
              <a:rPr lang="en-US" dirty="0" smtClean="0"/>
              <a:t>This leads to color blindness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157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Humans and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Humans rely on their vision and hands to manipulate the world around them</a:t>
            </a:r>
          </a:p>
          <a:p>
            <a:r>
              <a:rPr lang="en-US" dirty="0" smtClean="0"/>
              <a:t>It allows us to see the world in front of us as we use tools and objects to our advantage</a:t>
            </a:r>
          </a:p>
          <a:p>
            <a:r>
              <a:rPr lang="en-US" dirty="0" smtClean="0"/>
              <a:t>However this is not completely necessary </a:t>
            </a:r>
          </a:p>
          <a:p>
            <a:r>
              <a:rPr lang="en-US" dirty="0" smtClean="0"/>
              <a:t>Sometimes there are instances that you don’t need your eyes… even though they are helpful</a:t>
            </a:r>
            <a:endParaRPr lang="en-US" dirty="0"/>
          </a:p>
        </p:txBody>
      </p:sp>
      <p:pic>
        <p:nvPicPr>
          <p:cNvPr id="3074" name="Picture 2" descr="http://upload.wikimedia.org/wikipedia/commons/a/aa/GMAW.welding.af.nc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328" y="1654231"/>
            <a:ext cx="4157472" cy="469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56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http://enchroma.com/test/instructions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24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Optic Nerve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Once rods and cones make sense out of the wavelengths of light, they send their signal down the optic nerve</a:t>
            </a:r>
          </a:p>
          <a:p>
            <a:r>
              <a:rPr lang="en-US" dirty="0" smtClean="0"/>
              <a:t>This signal from hundreds of millions of rods and cones will travel to the occipital lobe where it will be interpreted</a:t>
            </a:r>
          </a:p>
          <a:p>
            <a:r>
              <a:rPr lang="en-US" dirty="0" smtClean="0"/>
              <a:t>Once in the brain, the signals will make sense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42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Optic Nerve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optic nerve has an interesting side effect</a:t>
            </a:r>
          </a:p>
          <a:p>
            <a:r>
              <a:rPr lang="en-US" dirty="0" smtClean="0"/>
              <a:t>Because it takes up room in the retina, it leaves us a small spot that has no photoreceptors</a:t>
            </a:r>
          </a:p>
          <a:p>
            <a:r>
              <a:rPr lang="en-US" dirty="0" smtClean="0"/>
              <a:t>That means that in a small spot in your eye you are blind</a:t>
            </a:r>
          </a:p>
          <a:p>
            <a:r>
              <a:rPr lang="en-US" dirty="0" smtClean="0"/>
              <a:t>This blind spot is generally compensated for by having the other eye send information about what is in the blind spot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5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9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9184" y="1825625"/>
            <a:ext cx="11362944" cy="3063367"/>
          </a:xfrm>
        </p:spPr>
        <p:txBody>
          <a:bodyPr/>
          <a:lstStyle/>
          <a:p>
            <a:r>
              <a:rPr lang="en-US" dirty="0" smtClean="0"/>
              <a:t>Take this section of your notes to perform a demonstration on how your eyes help your vision</a:t>
            </a:r>
          </a:p>
          <a:p>
            <a:r>
              <a:rPr lang="en-US" dirty="0" smtClean="0"/>
              <a:t>Use the chart in your notes to collect data on a brief experiment</a:t>
            </a:r>
          </a:p>
          <a:p>
            <a:r>
              <a:rPr lang="en-US" dirty="0" smtClean="0"/>
              <a:t>First take a tennis ball and toss it against the wall and catch it with the opposite hand. Repeat this 5 times.</a:t>
            </a:r>
          </a:p>
          <a:p>
            <a:r>
              <a:rPr lang="en-US" dirty="0" smtClean="0"/>
              <a:t>Now, close your eyes and repeat the experiment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842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Eye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eye</a:t>
            </a:r>
            <a:r>
              <a:rPr lang="en-US" dirty="0" smtClean="0"/>
              <a:t> is the main structure that is involved in vision</a:t>
            </a:r>
          </a:p>
          <a:p>
            <a:r>
              <a:rPr lang="en-US" dirty="0" smtClean="0"/>
              <a:t>This structure takes in </a:t>
            </a:r>
            <a:r>
              <a:rPr lang="en-US" b="1" dirty="0" smtClean="0"/>
              <a:t>photons</a:t>
            </a:r>
            <a:r>
              <a:rPr lang="en-US" dirty="0" smtClean="0"/>
              <a:t> of light and turns them into visual images</a:t>
            </a:r>
          </a:p>
          <a:p>
            <a:r>
              <a:rPr lang="en-US" dirty="0" smtClean="0"/>
              <a:t>This allows us to make sense of the light that strikes the eye and send it to the brain for processing</a:t>
            </a:r>
            <a:endParaRPr lang="en-US" dirty="0"/>
          </a:p>
        </p:txBody>
      </p:sp>
      <p:pic>
        <p:nvPicPr>
          <p:cNvPr id="4098" name="Picture 2" descr="http://s3.amazonaws.com/einstein-blog-live/public/uploads/images/43157/Eye-blu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768" y="2009338"/>
            <a:ext cx="5639308" cy="3432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009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Eye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eyes are very complex organs and they have many different working parts</a:t>
            </a:r>
          </a:p>
          <a:p>
            <a:r>
              <a:rPr lang="en-US" dirty="0" smtClean="0"/>
              <a:t>The major parts of the eye are…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cornea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lens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iris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pupil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sclera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retina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optic nerve</a:t>
            </a:r>
            <a:endParaRPr lang="en-US" dirty="0"/>
          </a:p>
        </p:txBody>
      </p:sp>
      <p:pic>
        <p:nvPicPr>
          <p:cNvPr id="5122" name="Picture 2" descr="http://www.larsoneyecenter.com/chicago/images/anatomy-of-the-ey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03" y="2214944"/>
            <a:ext cx="5099177" cy="3739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09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Eye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cornea</a:t>
            </a:r>
            <a:r>
              <a:rPr lang="en-US" dirty="0" smtClean="0"/>
              <a:t> is the outer covering to the eye</a:t>
            </a:r>
          </a:p>
          <a:p>
            <a:r>
              <a:rPr lang="en-US" dirty="0" smtClean="0"/>
              <a:t>It is a transparent outer covering to the eye that protects all of the structures below it</a:t>
            </a:r>
          </a:p>
          <a:p>
            <a:r>
              <a:rPr lang="en-US" dirty="0" smtClean="0"/>
              <a:t>Its curved outer structure helps to focus light on the lens below it</a:t>
            </a:r>
          </a:p>
          <a:p>
            <a:r>
              <a:rPr lang="en-US" dirty="0" smtClean="0"/>
              <a:t>The cornea is quick to recover from injury due to its importance</a:t>
            </a:r>
            <a:endParaRPr lang="en-US" dirty="0"/>
          </a:p>
        </p:txBody>
      </p:sp>
      <p:pic>
        <p:nvPicPr>
          <p:cNvPr id="6146" name="Picture 2" descr="http://www.nlm.nih.gov/medlineplus/ency/images/ency/fullsize/990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2" b="11469"/>
          <a:stretch/>
        </p:blipFill>
        <p:spPr bwMode="auto">
          <a:xfrm>
            <a:off x="6376738" y="1999487"/>
            <a:ext cx="5815262" cy="388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83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Eye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lens</a:t>
            </a:r>
            <a:r>
              <a:rPr lang="en-US" dirty="0" smtClean="0"/>
              <a:t> is the fine focus tool within the eye</a:t>
            </a:r>
          </a:p>
          <a:p>
            <a:r>
              <a:rPr lang="en-US" dirty="0" smtClean="0"/>
              <a:t>It takes the light that has be fundamentally focused by the cornea and focuses it on a small section of the </a:t>
            </a:r>
            <a:r>
              <a:rPr lang="en-US" dirty="0" err="1" smtClean="0"/>
              <a:t>retnea</a:t>
            </a:r>
            <a:endParaRPr lang="en-US" dirty="0" smtClean="0"/>
          </a:p>
          <a:p>
            <a:r>
              <a:rPr lang="en-US" dirty="0" smtClean="0"/>
              <a:t>Most major vision problems come from a lens that does not focus correctly or is misshapen</a:t>
            </a:r>
            <a:endParaRPr lang="en-US" dirty="0"/>
          </a:p>
        </p:txBody>
      </p:sp>
      <p:pic>
        <p:nvPicPr>
          <p:cNvPr id="7170" name="Picture 2" descr="https://rpop.iaea.org/RPOP/RPoP/Resources/images/content/img-catrac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08" y="1690688"/>
            <a:ext cx="5803392" cy="440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889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2086</Words>
  <Application>Microsoft Office PowerPoint</Application>
  <PresentationFormat>Widescreen</PresentationFormat>
  <Paragraphs>192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7" baseType="lpstr">
      <vt:lpstr>Arial</vt:lpstr>
      <vt:lpstr>Calibri</vt:lpstr>
      <vt:lpstr>Calibri Light</vt:lpstr>
      <vt:lpstr>Office Theme</vt:lpstr>
      <vt:lpstr>Vision</vt:lpstr>
      <vt:lpstr>Humans and Vision</vt:lpstr>
      <vt:lpstr>Humans and Vision</vt:lpstr>
      <vt:lpstr>Humans and Vision</vt:lpstr>
      <vt:lpstr>Demo</vt:lpstr>
      <vt:lpstr>The Eye</vt:lpstr>
      <vt:lpstr>The Eye</vt:lpstr>
      <vt:lpstr>The Eye</vt:lpstr>
      <vt:lpstr>The Eye</vt:lpstr>
      <vt:lpstr>The Eye</vt:lpstr>
      <vt:lpstr>The Eye</vt:lpstr>
      <vt:lpstr>The Eye</vt:lpstr>
      <vt:lpstr>The Eye</vt:lpstr>
      <vt:lpstr>Video</vt:lpstr>
      <vt:lpstr>Outside In</vt:lpstr>
      <vt:lpstr>Outside In</vt:lpstr>
      <vt:lpstr>Outside In</vt:lpstr>
      <vt:lpstr>There Is Always Crying In Baseball</vt:lpstr>
      <vt:lpstr>There Is Always Crying In Baseball</vt:lpstr>
      <vt:lpstr>Layers</vt:lpstr>
      <vt:lpstr>Layers</vt:lpstr>
      <vt:lpstr>Layers</vt:lpstr>
      <vt:lpstr>Video</vt:lpstr>
      <vt:lpstr>Layers</vt:lpstr>
      <vt:lpstr>Path of Light</vt:lpstr>
      <vt:lpstr>Path of Light</vt:lpstr>
      <vt:lpstr>Path of Light</vt:lpstr>
      <vt:lpstr>The Images</vt:lpstr>
      <vt:lpstr>The Images</vt:lpstr>
      <vt:lpstr>Demo</vt:lpstr>
      <vt:lpstr>Demo</vt:lpstr>
      <vt:lpstr>PowerPoint Presentation</vt:lpstr>
      <vt:lpstr>The Images</vt:lpstr>
      <vt:lpstr>The Images</vt:lpstr>
      <vt:lpstr>Focus Up</vt:lpstr>
      <vt:lpstr>Focus Up</vt:lpstr>
      <vt:lpstr>Focus Up</vt:lpstr>
      <vt:lpstr>Focus Up</vt:lpstr>
      <vt:lpstr>Focus Up</vt:lpstr>
      <vt:lpstr>Demo</vt:lpstr>
      <vt:lpstr>Optic Nerve</vt:lpstr>
      <vt:lpstr>Optic Nerve</vt:lpstr>
      <vt:lpstr>Demo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Vision</dc:title>
  <dc:creator>Owdij, Michael</dc:creator>
  <cp:lastModifiedBy>Owdij, Michael</cp:lastModifiedBy>
  <cp:revision>25</cp:revision>
  <dcterms:created xsi:type="dcterms:W3CDTF">2015-04-28T10:52:50Z</dcterms:created>
  <dcterms:modified xsi:type="dcterms:W3CDTF">2015-04-30T12:24:28Z</dcterms:modified>
</cp:coreProperties>
</file>