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816" y="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AC44-25B5-4B4D-9E1B-F373ED6A4E2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302E-D81E-4F82-8AB5-144FB9EE1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11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AC44-25B5-4B4D-9E1B-F373ED6A4E2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302E-D81E-4F82-8AB5-144FB9EE1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425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AC44-25B5-4B4D-9E1B-F373ED6A4E2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302E-D81E-4F82-8AB5-144FB9EE1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415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AC44-25B5-4B4D-9E1B-F373ED6A4E2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302E-D81E-4F82-8AB5-144FB9EE1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75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AC44-25B5-4B4D-9E1B-F373ED6A4E2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302E-D81E-4F82-8AB5-144FB9EE1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35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AC44-25B5-4B4D-9E1B-F373ED6A4E2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302E-D81E-4F82-8AB5-144FB9EE1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9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AC44-25B5-4B4D-9E1B-F373ED6A4E2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302E-D81E-4F82-8AB5-144FB9EE1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598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AC44-25B5-4B4D-9E1B-F373ED6A4E2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302E-D81E-4F82-8AB5-144FB9EE1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266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AC44-25B5-4B4D-9E1B-F373ED6A4E2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302E-D81E-4F82-8AB5-144FB9EE1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02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AC44-25B5-4B4D-9E1B-F373ED6A4E2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302E-D81E-4F82-8AB5-144FB9EE1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296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8AC44-25B5-4B4D-9E1B-F373ED6A4E2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302E-D81E-4F82-8AB5-144FB9EE1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04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8AC44-25B5-4B4D-9E1B-F373ED6A4E2E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C302E-D81E-4F82-8AB5-144FB9EE1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87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VLo2CtB3GA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Viruses and Bacteria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Bacteria are simple prokaryotic organisms</a:t>
            </a:r>
          </a:p>
          <a:p>
            <a:r>
              <a:rPr lang="en-US" dirty="0" smtClean="0"/>
              <a:t>They have a single circular loop of DNA that is in the cytoplasm</a:t>
            </a:r>
          </a:p>
          <a:p>
            <a:r>
              <a:rPr lang="en-US" dirty="0" smtClean="0"/>
              <a:t>Bacteria normally use the asexual binary fission to reproduce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AutoShape 2" descr="data:image/jpeg;base64,/9j/4AAQSkZJRgABAQAAAQABAAD/2wCEAAkGBxQTEhUUExEVFRUWGR0bGBgYGRgbGxweGBgaGB0bGBwZHSggGBwlGxwYJjEhJSkrMi4uGB8zODMsNygtLisBCgoKDg0OGxAQGzQkICQvLCw0NCwsLCwvLzQsLCwsLC8vLCwsLCwsLCwsLCwsLCwsLCwsLCwsLCwsLywsLCwsLP/AABEIAMoA+QMBEQACEQEDEQH/xAAcAAACAgMBAQAAAAAAAAAAAAAABQQGAgMHAQj/xABEEAACAQIEAgcFBgQFAwMFAAABAhEAAwQSITEFQQYTIjJRYXEHQlKBkSNicqGxwYKS0fAUM1Oi4SSywkNj0hWDk7Px/8QAGwEBAAIDAQEAAAAAAAAAAAAAAAMEAQIFBgf/xAA6EQACAQIDBQYGAQMEAQUAAAAAAQIDEQQhMQUSQVFhInGBkbHwEzKhwdHhBhQj8TNCUnIVJDRigsL/2gAMAwEAAhEDEQA/AO40AUAUAUAUAUAUAUAUAUAUAUAUAUAUAUAUAUAUAUAUAUAUAUAUAUAUAUAUAUAUAUAUAUAUAUAUAUAUAUAUAUAtxfEsl1llFW3bFxyx1IJYQo0GmUySeYoCGvSm2drV06HSFmR1nZy5s0/ZPy8KAxxfSq0qqwBK9otEE5UVmlYOswI8RQDbA45bqggFWIJyOIcAMVkrvBIMHnQEqgCgCgCgCgCgCgCgCgCgCgCgCgCgCgCgCgCgCgCgCgCgCgCgCgCgCgCgF2MxlvOQ9uRbGZrhC5UkHxMyQPdB3FAQcLxDCs75bawEOZ8oy5ECMRG4H2mojcGaAlPxTDDUFCScshd2BZApaImVKiTyjwoCO2AtYq2ly2GsXLZYWriBQ9uDBA3DISBKMCpgSNBAGXD+MOrrh8Wq27zT1brPVXo1m2T3XjU2mMiDBYDNQDugCgCgCgCgCgCgCgCgCgCgCgCgCgCgCgCgCgCgCgCgCgCgId7ilpXyM8NKiIO7kBRMRJJGnhrtQEjr1icyxE7jYaTQHourtmGsxqOW/wBKAOuX4hp5jlvQEPE4KzcaW1LKAYdgGBmJCsA25gnblQGrCYfDFesXKQ6RmLEyrKoM5jPdVJnXSgMf/ouFHuKMsNoxGwQCYOo+zTf4ZoDzHYG7bCthGUZMxNl+5dzEEgvBa24OzCRqZU6EAY2MRYx9p7b2zoQLtm4IuW2GokA9kgiVdTBgMpOhoCIMbdwWmJc3cL7uJOr29e7iYGqj/WHLvxBdgLGrAiQZB2NAe0AUAUAUAUAUAUAUAUAUAUAUAUAUAUAUAUAUAUAUAUAtxPBbbuzmczNbadJHVMrALI0BKiaAg2+idsQDcuGCrGcvaKXkvrmkajOv+9tdaAywXRW3a6oJcuAWipA7IBKW7doFoUSctsfzNQHt7otZaTLKSSSVyg6m8d8vjeb+VfOQMrXRmyGzazMzC7/ZbEid7QO/M+UAYWOi9tQAHeQuQGEBA7A5KNSEAJ3IY+UAYp0TtBQA7yANZEmBaAzQBOlpfqfKANmMxN3CtmK9ZhMoByKTcs5RGaBJu2zzjtL4MD2QM8fw63ihbv2LuS6Fm1iLcNKnXK3K7abmp9QQQGABw3jBZ/8AD4lBavwYG9u6o3eyx7w8UPaXnIhiBGOAuYM5sKpuYb3sMIlPvYadAPGydPhynRgHHDeIW79sXLThlM66gggwVYHVWB0KkAgiDQEqgCgCgCgCgCgCgCgCgCgCgCgCgCgCgCgCgCgCgI9/GojBWJkidAxgbSxAhV8zA0PhQHhx9rMy9amZYzDMJGYkCROkkGPSgPLnELSkA3F7xXcaEKzkN8PZVjr4UBm2Mtje4g294e9tz58vGgNtu4GAKkEHUEGQfQjegMqAKAKAKAr+J4ZcwzNdwagqxLXcNICuTqWsk6Wrp3juuZnKTnAEmcPj7JBGZQ2oMpctXF112e1dWQQdCNCN6Ai2uI3MIy28Wxe0TCYqABOwXEgaW2PK4IVj8BIBA38R4Qwc38Ky275jODPV3gNIugbNGguDtDTvAZSBCxPTnC2lIvlrV5dGw5E3J8VC6Mh5ODl8wZAw5Jam0YSk7JFWxvtYafscJpyNx9f5VBH+6oXXXBFqODk9WK73tMxrd1bCeiMT9S/7Vo8Q+CJ44CPFmNn2jY4btZb8Vs/+LCtf6iRL/wCNg+LHGC9qbj/OwoPnbeD8lcR/urZYlcUaS2TP/bLzy/Ja+D9N8HiCFF3q3OgS6MhJ8AT2WPkCanjUjLRlOthK1LOccufAsdblYKAKAKAKAKAKAKAKAKAKAKAKAg4zh4di4YglcjLoVdRJCuCCYlm2g9o+VALl6LW8iqbjk5ArN2e0YuhmMqdW665PqPCgCz0YUSTdfMbjuCuUQGe8wXu6/wCc0zM/WgMrXRWyFyy5XIqAHLELaNmYCxmKHU/dXkIoD3F4a/Y+0w83UGYvhzlBOZ2uFrL6Q/aIyscpAUSveIDHhnErd9M9tpEwwIIZWG6up1RhzBoCXQBQBQBQCjinBiz9fYfqsSBGaJS4o2S8o767wdGWTB1IICXG9PcNbR7eKUriF7NzDCLhMjdTorW2B0Zo3ggGQNZSUdTeEJTdkcw4h06xKh7eFL28NJItqc9y2PhS4dk8EGq7KYAFQyrcNC/S2fUknNRcktbe8+7Urlz7UZ4JY6hwwLSeck6+c1DvWeZfjgpSinG3SzCziyCFuqQx2I1Vo8IOh+7+tYcb5o2VOcGozWb8n++hNt3VOgOvgdD9DrUTuWIQV7GytS1GkeE0LMaRg2uh2rJKopFk6M9NsRhCFJN6z/pudQP/AG2Oq/hMj03qenXccnmcnGbIpVe1S7Mvo/Dh4eR1zhfSTDX7HXpeUWx385ClD8Lz3T+u4kVdUk1dHlq1KdGTjUVmhNxD2iYS3onWXj9xYX+ZyAfUTUcq0FxKU8XSjxv3e7Cl/ah4YTTzu/0StP6iPIi/r4cmS8D7TbDGLtm5b+8IdfnEN9FrZV4s3jjKb1yLlgMdbvILlp1dDsymR6eR8qmTuWk01dEihkKAKAxu3AqlmMAAkk7ADUk0BGtcStNADiWMDcawTGo0MKdD4UBKzDxoDzOPEUB7mHjQHtAFAFAFAKOJ8GLXOvsP1WIAgtEpcA2S8o748G7yyYMEggZ8I4wLpNq4hs4hBL2mM6bZ7bbXLZ5MPQhTpQDSgCgKz0h6cYXCypfrbo/9O3DEH7x7qehM+RrSU1HUkhSlPRHMukHtCxeJlLZ6lNstomf47uhHouX51BOs+46eF2ZOq+yr+nv3YqdzABx2zB1Iy6QTuZ3J9dDzFVvjO+R6KlsWmo/3Hd9Mkvz45dCbwvC3XZLeUKGMJcPZtN5Ax3vuiZ5c4q18RTppyve2qWbX66m72lCh/blm1pu6P8Pms+nR/e6AlVLWr/2nNSsW29NZUx72vn5c2G3LytOHZ+v7OU601Nzgkr8OH+evmQ7XRlrynIysymHtXBkdDvDDUejAwdwTVl7VhTa34tJ6NZp+nlquJLHGRqK04++4gcQ4Zct6XbRA8SJX5EaVdo4qlW/05X9fItqpTqZepCykd0yPA/sdx+dT2TJI3h8vk/yZJdB8iNwdx/fjWrVieNRS0PSaGbmJNDFzAmCCNx9D6/15VsnwOZtLZ9PHUtyWT4Pk/wAc0XHo10TxGNti6nVpbMjM7SZBgwqzsQdyKlhQcs7nz57Nqwm4VMmvEs9r2XCO1i2n7tsAfmxNSrDxJVgYcWxVxf2b4m2C1m4l8D3YyP8AIElW+orWWH5MjngmvlYt6B8dbCYoI8i3dYJdUyMrTlViD3WDQD5TOwrFKTjLdZjDTdOe5Lidsq2dIKAKA0Y6yHtujHKrKwJ00BBBOum1AIn6N2LpJS7IOsdhwA3XCdZ53bkH7o5CKA3Howkk9Y4MzIgMNbhOo3Y9YwzGdI5iaAxtdG7EgsVck6DKmXsgghVjQRuBzk0Bnh+jSIwYOxYOr5jJbs5tDJiDmYbbE+RAEfD9KequjD45Bh7rGLdyZsXvDq3Pdfb7NoM7ZhrQFloAoAoAoCBxfhNvEKA8qyHNbuIcr22+JG5eBBkESCCCRQFNxvtIt4QtZv5cRdUwlyyV6t/K4ZizcHNRm5Ec1XWU0iSFKUijcf6dYvFkrn6tP9OySB6Pc3b00B+Gq06z7jq4XZsqj7Kv14e/NleTC/EdPhXQf1P5Dyqs6nI9Jh9k04Z1O0+XD9+nQmYXD5jlzJbA0lzlHoo3bfkI8xVWtW+Hqm3yX35ElfaNGj2IZtcFkvP8XLhwTgmEAzG4t9hrJIyiPBNvrNcLFY3Eyyturp+fwcmtjKlf5nlyWn78TPjnHbJRrQQXZ0IPd/v/APorOD2fWlJTvu+px8ZtChQW7N3fJa/rx8Cu4fpPiMOAHYXLY2ZtWQcg5iWA+P6+NdWpsihVd45Pp9uXd5HMo7cby3Pr+s2NBx627pcuW2V02uWzqQd1I95D4H1EETVOWy6sIuMJJp8H69H/AI0LNPbGGqSW/eL6r8X+pZsJjrV5eywYHdT+4NcarQq0X2lY7EKkKkd6Luugj410SVpaxCN8Hun0+E/l6V08JtacOzWzXPivz6luliJRyeaKRisMQxVgVdTHmK9HCcZx3ou6ZeymlKL8ffoRxc1g6H8iPEf05fSdmjaNS73Za+vVe8vJv0tWDLZgWrJq2Xj2S9IOpxP+HY/Z4ju+AuAafzKI9QtWKErPdOJtfDqUVVWqyfdw99TtNWjz4UBx/wBr/DlTE27gEdfbbNHxWiq5vUq6D+AVXrLNMo4uNmpI6d0bxxv4SxdPee0jN+IqM35zU6d1cuxe8kxlWTIUBG4nhets3Lcx1iMk7xmUrMc96AU3+j7BgbV4oMyM2+ZitxnaSDs2ZhGm/gIIGtejtyBOJeQCAQz6aXMs9oZiCyEmNTbFASsJwd1vC413MBmgHNIzCMo7WWBvtPaPzAxw3GGS6LGKUI7mLV1Z6q790SSbd2PcY67qWg5QJ3GeE2cVZaziLa3LbiCp/UEaqRyI1FAc9uY7FcHv27GY4jBsOw154ZJJGXrD3SNBLdg5lE2tzFKqlNQfH37/AM2F/wCFcYtX8wQkOnftOMtxJ2zKdYPJhIO4JGtSg84LxVb9rrYywSGBMxGu+nKD86io1fiw3rWFyt9IPaRhrErZ/wCpufcMWwfO5qD/AAhvlWZVIxJ6eHnPocz4/wBMMVjCVe4cn+la7KejmZb0YnyFV51nxyOnhdnSqPsRv14fj1Yl/wAJmEPBHwjb58z+XpVd1H/tPRUNkU4q9XtdOH795HiobMKZZOQAzOoH3Rqy+e45zvWyg6jy19+RXrbUo4D+3vby4Z5rpfiuuq43LLw7gFy4odmFq2RIIKvcYHaDqiT5TXRw+zW7Ob8vz+Dym0f5JiK14w7K9++PgSMJhrKMoFpZcNDEh37JIOcnVdtq69OjTpq0UeWqznK0pO9+pnieEWWM9XlJ3KEoT6lCJ+da1cNSqfPFMzSxFWn8kmiOeC2gNA49Llz92NaPBUH/ALTXfb19EIeKYq3Zcp/iJYbo6k76gZ0WF+YPKqFfB0Iu0ZWfmWqWEqVo70Y++5kPheKVj9kYX3rTe75pHLy29OfOnFpdrzNcRRnTbjUWfPn75jm25U5lJBHMVXqU41FuyV0R4fE1aEt6m7ej70XDgHHOt7FzR/Hx/v8AvlPmcfgHQe9H5ffv3l7HAbQhiocpLVfddPTjwudKOCC+mdB9qo0+8PhP7f8ANY2djnQnuy+V/Tr+Tq0arpvoc5vWsw8CNQfA16xM6E476y11T9+7EQXPkeY8xvWbGkam8rmLPQORjbxTW2W4hhkYMvqpDD8xWydnchqxVSDg+KsfUeBxIu20uLs6qw9GAI/Wr54830Byn21XvtcKvMJdJ/ia0B/2t9KgrcCpi9Ei3ezMk8Nw8/f+nWvH5RUsPlRPS+RdxaK2JAoCJxZHaxdFqesNtwkGDmKnLBkRrGs0AivWb9hsz3fsbYBa49zKoBvIzZs9zZbeYSTrGszFAWDC461c1t3UcfcZW/Q0BIoDRjcIl1Gt3UDowgqwkH+/HlQCIYm5gNLzNewg2vGTcsjwxB3uWx/q7gd+YL0Bs6ZcNXE4RiGSVXOjEgKdNi22Vl0nbY8qjq01ONjSpFyi0tTkY6UpbsWuqtvcdFIGVsjYcyIbD3RLNbYAMcOVKaQIACnHxElnqbYRSr0962mT7+4rl/j951cXLrXLTsXbJ2beYwD1iDRY03mI5VA+SyvwOrhsJa8oq6/5cF38rG23YzQSZB2C7fXdvyHlVdzeiPT4bZdKK36j3vT9+nQl2bEkIqktyRBLfQd0eZgVinTnUdoq/vn7ZpjNuYTCLdTu+S9/rqWPh3RS42t5uqHwoQzn1fur6KD611KOzeNR+C/J43HfyHE4nsxe6unv895ZcDw61ZEWkCzud2P4mOp+Zrp06cYK0VY4MpOTu2K8dgWs5nw4lSZexspJMlrROltzvHdY7wSWraKad4+RiclKNpef5AIO9lgkeAzehqyUitNxZbTXSLpulj2AAxUGTu3dAGxg8q58sVCk5Xld8jq4PY2LruMt1qDaz6c7alVxPSDEka34DeAQGAeRAkfU1V/rKkr5/Q7T2RQhutrLveaXP9CNrxMsxJnmSSxPmxk+FQO7eZZhuwjdKy4W1MbTQwZGyuvif3rV8noaVMPSxEd3R9fyXXhWOF1M2kjRo8f6VUnHdZ5PE0HQqODJ1typBG42qGcFOLi+JjD150KiqQ1X15rxOgcIxvW2g3PY/wB/3rNeOxNF0ajie+pVI1IKcdGrlJ6YcP6q/mAhbozD194fUg/xV6LZWI+LQ3XrHLw4fjwOnhZ3juvgVLGiH/EJ+Y0P5Za6y0E+zN9c/s/sRmuVk0cjU1yho5H0v0AeeG4Mn/QQfRQKvR0R5at/qS736j+skZw72t3yeItJ0S0ij07T/qxqvV1KWJ+bwOtdEcL1WBwyHdbKT6lAT+c1OlZWLkVZJDesmQoAoDxlBBBEg6EGgKHf4HhMPiUsXcJYvYa7Jtm5btlsOxJ7IZhJssdgNUJA7pGSKdaEJqEnm9AWF+ieG3UXrUf6OIxFofy27gU/MVKBV0s4JcXC3mtcUxNiEkZ7loJI1Aa46Z0mIkON+e1YehiSbVlqVTAe1h/8JbXqesxIXLcdzFudQGhe05Igkdka71HKruo3wlN1430tkzn/ABHiN5zAY3LYYt/h10tISZm2s5LZn3fpzmGVS/zOx16GBm3elHetr/nS/TiY4W2HEzIPurI15hveJ8Rp5iq85tOx3sHs6hufEm7ryS534353t1RIt8NcvGHUm7ztqJB5duNLf4jHziKzShKrklfry8ffgVMdtjC4SV6D7XFL5X3rg+Tyy56Dng/RVnzlbi2bqEZ8KZ8ffcaoG1h7YIO/ag10aeBTX9x3fvz+p5XFbWrVW0uzF8I6e/J9RnhMc6Yu1hrFkYdR/nWyFJY6nN1mvWdkAggzrqBtXRpqKW6lY4s295Z3uXFqkBqasmCHxG+qW2Z2CqoJJPgNa2UlHNmrg59mObZzHi3S65eBt20yI+ni5U+JBhZE6CfWubXx8pJqKsvqd/BbEjTnF1HeWtlp48yv/wCDc6AGdddCI5DeAIrnb0T0P9PWbsln5/exjisioq58zLO2ok8p8BW1K7loaYz4UKSi5Xav5vh3IhMTkUjU6/rU/FnPk70ovjmaGU/LzrKIZ3SyRYejWHuW2zMCEudkToZgkGOQ0j51jE4eSp77WVzhY+pTqWSd2tbaFmrnHMLJ0NxHaZOW/wC4H/7DXA2zS0n796Hrdh1d7DuD/wBr+jzX1uSOnWHzYcPzRwfk3Zj6lfpVfY9TdxG7/wAk/pn+T0OHlaoupzPi+gU+ZH1E/tXq4lrE5br8PfkKi9bFW5gxoYPqnolhDawWFtndLNsH1CCfzq6skeYnLek2NqyanF/bVgCmLt3fdvWsv8VtjP8AtdPoahqrO5UxEc0zp/Q3H9fgcNcmSbShvxKMrj5MGHyqVO6uWou6uOayZCgCgCgFvH+DpirRRtG9xuan9weY5/QiOrSjUjaRrKN1Y5mvtIv2LTYbJbu37bFBeLZkyroD2dXbkNRpqdQQdPiOMbPNm2DhOrJwqKzX1XApnFuL3sS+a9de84OgMZU9AIS3oeQkjxqCdRvVnew2BlN2pRv1/L+30FF20UcFu6x1Ckx6TudfrIEUUt+LS1RpWwa2ZjIVq2dOplLWyf3XHu3sh7w/AtcOSzbNwj3bcQvhmbuWx6mfKoqdGpVfZXj799Tq4z+Q4bDLco9p9NF78PEsNnoA8G411FumPs1z5HAPduuIYyNMygZfvDQ9KngEl23f0PH4ratfEzcpO1+WX+fplkPcBxnCWF6purwjr3rLlVIPxAjS4p5OJnyIIF3fhBWeRQjh6lT/AE4uXciRiMPaxSrdtXRnWervWyCV5EHkykjVG008QCN1aSumaSUqcnGSs+KZDs45UuRikt2r8Qt3ZLoHO2x1Bje2TmGsZhqdot6MjlCPzIm47iNq1bN25cVbYE5p012iNyeQG9bNqKuxGLm7RzKpivaDYyObSXHIBykqFUtykkzE7wDVeWMppZal+lsnEzd2rLndHOrztdcveYsWMAnVmI1keA8OQ2rlTm5O71PUUMPGCUdI6JcW1x7+psw2HkkidRlgiMunvDw0jTxqOUuZdoYe8m48VbPLd71yytlzNUDVSpgCeag+IGo/PzrbqV8n2Gvsn9V9Ta+GRJOgI33aPQHn+VaqbZNUw8Kd22su927k/wDAoxLBiTEKNhP6nx51birI4teSlK6VktFx8evFjXozhCbgutCoohSdASRACzvpOtX8HTe9vvQ4W08RFw+GtfQsvElhVPg6f94H6E1PtFf+nl4epxqWvgzdXmAN+ip/6gec/kr1ytrr+zf3qj0X8fedRf8AX/8ARZekyThb0/DP0IP7Vw8A7YmHf65Hqafzx716nI+N9xfx/wDi1e1gXMV8se/7MUVsVRv0R4QcXjLFiJDuM/4F7Tz/AAgj5it4K8iviqm5Sb8PM+pwKtnngoCle1zhXXcPdwO1hyLo/CNH+WQsfVRWs1dEdSN4ij2H8UzWL+HJ/wApw6/hug6D+NXP8da03lY1ovs2OmVITBQBQFe6QJibTHEYds4A7dlmMEAalZ0UxrpB057VBOFRT34vvX3XJ+prJtK6OddLunz4xBbsBrVlh250d53XTup+bc4Gh0qVuCOlhcLdKc14fkpbjZV0J5+A8fXw/wCKruVlc7WGwrrT3Vpx6L8vh+ibw/BM7JatpmZjCrMTzJJOwA1J13HjWlOEqs91al7am0qezaShBZ8F9/f3LvwvoIgynFMtwzItKItz4MW7V30MDyrrUMFGnnJ3f0PCY3aWIxb/ALssuXD39OhbLOHS2oVEVFGyqAAPQDSrqSWSOeetWTBzvpH0Hu4q+b2cI3MsZDZT2MmXVVyBQQeY51BXw2+96LOpgdoxoU9ycb2d01b3yJvRboecJd61rwYlSpRVgSY3ae1EeA/amHw3wndsxtHaSxUVFRsk79dLeHdn9DZ0q41g+rNq85eSDltwWBU6NJ7KkEaSeVTVasKeU+JUwuDrYm7paLjeyOX8d4q+IuAuX6sH7NCZCgc9NMx3Lb6mNK5tatKrLoehwmDp4aKyvJ8fwRrWHkmYgRHZBg6GRGpqu5WOhCjvSd9Fbh7ub2HZKoTmyMQdiNQSNdjFacbst2W44032t1teabXebb+UkymdtNJ0HnrAA+f1rCT5m9SdKTbcN59+X29TB8Tp2gEgwQfAg7QNdx9K2UM8szSeJvDt2jZ5rTK3CyzNF3GgHTY94ny0CgeseM1JGi7FSrjYKXTi+7h+xr0Z4Y7N115IgRbUiI55gvLyO+9dvBYbc7Ul3fk8ZtbaDrPci++2ncPsZgluABp0M6VfkrnFi7EHid4FktgGc6nygdr+lczaNZfDcCSnx7jfXngMeA4xLVzrLjZVAMbkkwRCgasdRoPGuZtKnOrBU4K7968j038epTe+0nnZLra9/LK/I8430kuXwUQdXaOh2LsPvHUKPIT68qjwmzYUWpzd5LyX58fI9zh9mP5qr8F93+PNopXGrndSZIMmPSBPgda7cM1cgxq3ZqF78f8APIW1sVDtnsR6Lm1abG3Fhrwy2gdxbmS38ZA+Sg86s0o2VziY6vvz3VovU6lUpRCgI3E7AezdRu6yMpnwKkH8qA477BCTiL55dSs+pbT/AMqip8SCjxO11KThQBQHLPab0oNxmwdluwul5h7x/wBP8I97xOnIg1q9W3ZR08Dhd7+5LwOfmAJPKqlzsqnZXZrsLpJ3bX+g+Q/etJPM7mEpKjSu9Xm/fRHQ/ZzwwBbmII1JNtPwoe2R+J5+SCurs+nu0996v2j5vtXFPE4qU3povD39EPeOcEGIe0xuFerMwBM6g6a9luyNfWuinY5NSnvNPkMWoSCXpD/iYt/4aO92u75ROb3d5jXaK2RDU38t0YO1DcR9KeLNh8O91FVmEABtu0QNYrE5qEXJklCjKtUVOPH2zj2MvviWBdpiI00hdAoEDQa+NcapUcpb0tT2WFwsI01Sp6a559OSNUxOkSeyAAWMbnXQDzMVFqXLbvC2dkrJt+fDq7G7DXVI1LErIYQJOuxE6GSPyitXFk1KrCXzN3V01bXo1w92PFUGQSRnTKAdxBg+sx84rZp68iODhnFuzlGyv35+dvEjPcKhQrBWACt55ZiAdxrU1OCequUK1WUElCSi1k+ttLLinf3mBsXLrBUsuZ7sAgRqdyMoA11kCrVLDyWnE5uLx1OT7Vkl1z7vAt3AOjosQ91c7+CmMogwEJB57nnXVo4f4cbr5jzOLxvxZ2a7HIcBDGu/OrZzTwpWDImxkNf0H+Wv5ty+S/rXB2tVW8olmlTlNbsVds8a6B5/p8/H5fU1xW2+nr+vXuPZbK/ikp2qYrJcvf8Aj/siNicQAMztEaf8AD9BWIxvkvfvmz28KdDCU8rRXv2kvBCXGcVZtE7I8feP/wAf19KnjTS1OdXx855U+yvr+vXuF21SHP0Okezr2aviWW/i0NvDjVUYQ13wkbrb89yNtDNTQp8WczFY1W3Kfn+DuyKAAAAANABsAOQqc5R7QBQFT9pnSAYTA3IaLt4G3aHOWEFvRVk+sDnWJOyNZy3VcqfsFwULi73Im3bHqgZ2/K4n0rSmiOisjrFSExpxeJW2hdjCrvpPlWk5xhFylogVbpL03s28NcNl/toyopVhBbTMZEEKJPyjnUSxNOcd6DubUdydRRlJJdXY4riLecaOZ8d5nmfE+fmaqxnuu7Vz0uIwH9TSUaVRxto4vL6NepDu2rohc+YNprqTpPPYaVJvU3naxUWA2rSaVOopp8JefJvRf8jaMZcTVrUxrp5a6nao3SpyVlIsYna206FKSxGH/wDtF5Ly3vVHb+B4E2sJatAwy2wCw17RElvPtEmu7CO7FI8U78RH0P66y1zDX3N0qWbOSxjugDtcm1I18amkla6IoNp7rLK7Vqbke7dA1JgCtkjAkwHGOtVmICgazOkETBJAgjn61Ju2I4y3jm/SvjhxV0BCRaXRVJ0Y6ktAPgRBO1cfE4j4jy0R6/ZuAdGPaS3n6W06dRRbslV7AGh2kajTz0FU203mduFKpCK+Elrz4fg8Z4U5oZpnKDMAnl/xW0acpPJGtWvCnB78k5XvZPRe+XeaMWA86kMDAeJzCZggHtDzNSRo1FwyKtfFUKt7ytJZXte6vo7a25mkY+RlIg+HLQ6ZfEaVLDDtSuynV2ip0/hx920t5EzgPDGxN6NkBm43lvlB+I/kDNXqFHeduCONjMY4K9+0zpNjKRCRA0gbAco8q6a6HnnmbOrrNzDVzXdtKASSFA1JOw9Z2pvW1NHTXAQ4zik6WtvjI/7F5+pgeE1y8TtWEOzSzfPh+zu7M/juIxbu8oi4aTqdTJJ3J8T/AHHhFcCpUlUlvSd2fRdn7Hw2Cj2Vd8xbjOLAaJ2j4+6P/l8vrWY0uZviNoxj2aeb58P34eYnu3SxliSf728KmStkjkznKct6bu/fkNejnRrE458mHtFo7znS2v4m5HyEnyreMHIq1sTClrryO19DfZhhsJluXoxF8ahmHYU/cQ8x8Rk6aRViNNRORXxc6uWi5F8rcqhQBQFX6WdO8LgQVZ+svcrKEFv4ztbHrr4A1hySNZSUdThfHeM4jiGJDuC9xyEt202WToiDzO5O/PTaFttldycmd+6EcA/wWDtWDBcS1wjm7atHiB3R5KKmSsrFiKsrD6smx4yyIIkGgOPe1VrYxS2rdtUy28zZAFzF2PejeAoj8RqniLRkrI7Wytm0cTCUq0U1p+fVFJRQNudQSk5anoMHgaGDg4UY2V76t+pj76+jH9B+5rV/KW6edaPc36L7m+4Oy34WH1BH71oleUV1XqVdvtrATt7yZ28uFQSQABqSYAgczXpUj5ozW10ESDINbWNSLdvVskYE3G8fbS05uHsRBjczpA8yTAraUlBbz0RmnSlWkqcVdvI5t0m6QnEr1SMwtsczkxmfTY5eyq7esCqFXESqrdpLJHdw2zYUJKWImrvRa+NxMLBGUwwy6g5SwiADJ9Bv51EsJO2aunrwsXXtKipdmVnF5Zb1+FnyuZvdEZVEA7/0HhSnhXGW9J3sSV9oRlSdKlHdvrn42XvTIi4eybjBUDFuQG/qTyHmaubrbsjiurCKu3axcOGdELTJmuuXY7hGhV8tNSR/YqzChFLM5tbHTnLsZIwXoBbJ7d52UcgAG/m/oK1/po8WZlj5taK414fGGAs3FAtghFugQhZhIW7yS4Rz2adIJy1LF7losrTTqXmvEb2cKF2nkNTJgaAfKpFZaEAv4jxlLZKr9o43AOi/jbYemp8qq4jG06Oub5FvCYGtip7tONyu4vEvdM3GmNQo0Qeg5nzMnwiuDiMbUrZPJcvep73Zf8ZpULTr9qXL376kLF41bfeMnwG5/p6mq0YOR6CriKWHW75Je8hJi8c1zQ6L8I/c86mjFROPXxVStlLJcl9+fp0NeEwr3XW3aRndtFVQST6AVuk3oVJzjBXk7I6x0O9kE5bvEGjn1CH8rjj9F/m5VPGlzOVXx8nlTy68f0dawWDt2UW3atrbRRAVQAB6AVMc5u5voBRxnpPhML/n4m2h+GZf5IssfpWG0jDaWpReM+2O0sjC4d7h+O4ci+oUSx9DlrVzRG6q4FE4x084hizk65kDbWrAKz5dmbjek/KtHJsjdST0JPAPZnjsRBa2MOh967o2vMWx2ifJstZUGZVJvU6x0P6BYbAHOs3b0R1rxIncIo0QfmeZNSKKRNGCjoWusmwUBC4pfuooNm0LhnUFgv671HVlOKvCN/GwOHdMsRcfHX2u2+reUBSc0RaSNfMa/OqdVty7Sseu2L/7Vd7EpNRnVuYIftB+Fv1WsS+UzRf95dz9USHHZf8AAx+ik/tUd7Si+q9Stt6N8DPufozr+MUXbQBMTlYHQ6ghhodCJA0r1MT5nJXIpuraSM2ijUmB5k+Ard82aXshWOM27hypcVj4T+njWIVKcnZMj+InoRuJ4EX7bW32bnzBGoI8wallFSW6zalVlTmpxeaEeB6JW7MuxNzLqFAgGNRO5NaxppaktTFScbRVh5h/tEYMogyOcMCPPWNSPlUl7oqIg4foth0bMLZMbBmJA+R3+c1oqcU72LEsTVas2NGwqkMMo7QgxoTy3rcrs9s4YKDEmTJJ3OkfoKLLQG3JQC/ir2LYJvBTmEZYzF9IgJ72mm21R1asKcbzeRtCEpSSjqU3F8UuqCqlxh/hBzXFGmmYalN+yCSNpI0HGq7QlK8absuvvLxPU4P+PVJJVsRG0eNte+3rbvV8zSLqBAwKhI0IiNfCuY027cT3GHpYbDUU6VlHnz8RXjOLE6W9B8R3+Q5fOpY00tSlX2hKWVLJc+PguHj5IVk7kn1J/c1Kc7qy89D/AGZYnGRcuzh7B95h22H3EOwPxNHkDUsaTepz6+PjDKGb+n7O2dGui2GwKZcPaAJHac6u34m3+QgDkKnUUtDlVKs6jvJ3GHEuJWsOhuXrqW0HvOwA9BO58qyRnPOP+2CxblcLaa8R77zbt+oBGZvoPWtHNIilVS0Kde49xjiWloXih5WFNu3/APkJE/N61vJmt5y0JnC/ZDjLmt65asA+tx/mFhf91Nx8QqT4suHCvZHg7cG892+fAtkX6JBjyLGt1BG6pxRc+F8Gw+GGWxYt2hzyKAT6kan51sSJWJ9AFAFAFAQuJ8Ut2FBuMROwAJJjfQfL61FVrQpK83Yw3Y4Z074jbvYy5etTlcL3oBlVCHQTpCiq87VHvJnUwG2Y0abpRpym737Ky968BEH0qFo9TTqOcFJq10nZ6roYq3bT1I+oJ/UCjXZZvTlatHxX0/QxsLLAfFK/zAr+9VqjtFvln5ZljaFP4mGnHoX/AILj8+Fsnn1ag+oGU/mK9bS7UEz5I5WEXTK80WlJ7LEk+qxAP1P0qvj97cSiVqrzVxHiLQhch7UjLG8zp+dcfDqrKpZLMzUUbZF5wxJHaEMNHHgwGor0yeSN7PiQeN8HN/IBda2FaTHPbz0I5HzoatXPOLcdsYchbjEsfdUSQPE+AqGriadPKTL2F2fXxKvTWXN5L3zJnDcUt62txAQrbSIOhit6dRTipLiV8RQlQqSpy1WWRKyVvchIeFdwGN0BVAmTAAOs6z3YjU0uYVxBxLpUGLJhypjQ3Dr/ACL73qdPWuditoKnlBXfPgdXZmyquOnuwtZa+/fiIWJJLElmO7MZJ9T4eQgeVcSpVnUe9N3Z9D2dsXD4NXiry5sX4ziirovab8h6n9h+VI029SxiMfCn2YZv6Lx+y+ggvlic085K7Lr4D3T+vOrKtaxwam+5b677cPDk/XjzHHRbo3iOIOVw1uQph3bREn4j4+Qk1sqbZBUxdOCz15cTuHQ72Z4bBxcuf9RfGudx2VP/ALabD1Mn0qeMFE5NfFTq5PJci4Y7G27KNcu3FtoupZiAB8zW5WOYce9qdy8/UcMsM7nQXGQsx87dvw+8+3MVo58iJ1L5RInD/ZjjMY4vcRxTKT7si5cA8J/y7fooYVjcb1MfDbzky+cF6BYDDQUw6u49+79o0+IzaL/CBW6ikSKCWhZQKybHtAFAFAFAFAFAFAar+HRxDorAawwB/WsNJ6goXte4LmwyYhF1sGGAHuPAJ+TBT5DNUVeN435HT2ViPhVt16Sy8eH48Tjz3ANzVRJs9JVrQpx3ptJdcjTcu6SJlSD9DP51ndayZXo4ylXj8SjK6i/TMbo+xHkR+oqs1dWZ6GaU4NLivUtXRnHqPsSYzMzWjyIYlink6k7c9xXa2ZilKmqUvmj9ep8q2ngqmGryUlk2397e+GY74jw1LyZHGm4I3B8RXSnFTVmcuUVJWYpwvRJFYF7jOAZCwAPn41BDDRi73I1SXEfWrAUQoAHgKtXJbGeSsXAgxnQ6zdvm87OZMsk6EwANdwNNqrTwkJz32dOjtWvSoqlCyto+PPuLAloAAAQBoAKsnMeYn4v0gtWZUfaXB7inb8bbL6b+VV6+Lp0V2teRPh8LVxE9ylG7KfxHiFy+ZuNI5INEHy94+bflXDxGMqVsnkuR7jZn8Zp0rTxGb5cPfvIS8SRF7WbK/KNz8v7FaUpyeTzRY2nsrDxfxqEvhVOG7x70vq/O4uv4244idI1A0J9f6frUypR1icqW28RG1HGdnqtH3/rxSNeBwb3nW3Zttcdu6qCSfkOXnsKJNsuTnCnG8nZHW+h3sgAi7j2k7iwh0/8AuON/RfqamjSS1OVXx8pZU8l9f0dDxnR1IU4aMNdtjLbdFGXKNclxBAuWz8OhEkgqdamOc3cTcd6epgrZGJtFcUO7aWSt379t4jq/Ge0uxEkThuxiUrK5T73RLifFf+pxdwWlHatYdpWR8MQeplZGdgza6iNK1s3qR7rl8xf+heHwlq2beHsdRcWOutv/AJoPLrGklwdYcEqeRrZKxIkloWSsmQoAoAoAoAoAoAoAoAoAoDjPSj2kYjE3bmEwdiFJa2ZTrLjxKtCQQo30IJjwrRy4IqVK897dprMo3F+CYjCMqX7Rtsy5lzENI23BOo5idJHjUUnucC3h9mVcfJzxFXTxf4QvzedQt3Z6jCYSlhKfw6WnqbsHjsnZbu8j8PkfL9PTaOUN7NanSw2L+F2J/L6fr07tHCvpyKnlyPgdNj4EVXad7rJou4vBUcXT3Zq/X375Dng/TAo/VXA94R2WGXOD8LagOImDoTG1dmhjpRp3reaPmeNwPwsXLD0XvtcvNrw499tS1YPj2HuaC6qt8L9hvo0flV+niKdRXjK5QlCUXaSsxoqztrUtzU9KeNDAuxvG8Pa795J+FTmY+irJqOdaEFeTMqLbstSo8X6S3b0qk2bfke23qw7nouvnXKxG0ZSyp5Lmem2Z/G6te06/Zj9WIyQo5AD5Cubm31PcYfC0MHTtTSilx/LFWM4vyt/zH9h+5qWNLmU6+0W+zS839l935MVO25Jk8yamOY3duTeZe+h/svxOLy3L04awdZYfaMPuKe6D8TfQ1LCk9Wc3E42nbdit7v0/Z2vo50Zw2BTJh7QWe8x1dvxMdT6bDkBU6SWhy6lSVR3k7jismh4TQHGuheFTi/EcVicTmItBepAJBTMzC2VI1UoEJ/ExNaRzbIoO8mzotnidzClbWMbMjELbxUAKxOirfA0tXDoM2isdspIWtyUncX4Mt4q4Y2r9uervJ3lndTOjodJRpBgHQgEALceca1pBkC3VdgTabsOAhyuJYFAWjR82UgyHABIGTYnGsLg6vJPWdUYUmerQ280tAGc3NY1yDlqwHl69jmDhUUDWNO1HVXSDOYAEuLQPhJ9QBusvimuvmQqgW4E1GpOULMHU6Eg/eoCOi4y1lCqbki1mLMSo7TdZ32LAwQZn3fQUBHs8Rxt5GyKsdpcwABnq7ZhSrEaMbgDTuonbUCXbu4xQEFuSWY52hoBa9E9sEkfZQPA/QBnwtr8sL0EaZWAie04iJPuhD/GaAYUAUAUBqt4ZFZmVFDN3mAAJ9SNTQCnpf0at4+wbVzssNbbgao3j5g7Ecx8iNZRUlZktGtKlPeifOnHODX8LfaxetkONRGoYfEh5qf8Ag61UlBxeZ3f66j8P4knZdeApL1gsXN2CxDrop7PMb7/D4EmsqCm8ypjNqTwFF/Decsknp1fS2vLoTOH4u2CczQfE7fI+HLXwrWtvSyWhv/G6VLDU3VrO1SfF8tdebebvb6DdbmYaEMvLZh8gZFVNxJ30fkelqYTC4iPaipIFUDYR6SPyUgVuqk1pJ+ZQl/HsA38lu52B0B3E+sn8mJFZdSb1k/MzH+PYBP5L97MSyqNSFHyArS12XaeDwmGV4xUffUh4jiyKOz2z5bfXb6TUipN6mtXaNKK7Haf08/xcUYi+9zVpIHId0f34mplFLQ4tfFOc0qss3ovwvbG3Rfonise0WLfYBhrraW19W5nyEmpIwcirXxUKWTzfL3odg4R7JMHbssl4tdusP83u5D42l1A1+LNPppU6pxSONia88QnGWnJEnoZguIYTEHC3vt8GFJt35ErEQsE5o37OscjGlZimsmU6cZRyeaLzW5KFAFAcgHD34LxRbupwWJbIW5JnMhW8Cjag81zc5rS1mRW3ZX4M65etK6lWUMrCCpAIIOhBB0IrclEVnDXsGwFsNfwpIAtzN2xJjsEn7S0PhPaXWCwhVA1W+krLdyXVVVm7DagFUxNvDqZOgILHMPwHSYoDwdKs1tLioApK5lJ7YD2TcBYAdhQcvaM6BjG1AbG6TjbqiCApIBDNr1UwoOxFwZWnUg6bSBknHz1bXCqFRcYdhs8qtg3ey2gYkgjkB8qA8bpJDMCisBHaDjIJFkA541WboloEBToY1A9vdJVBgBRlZhckzAC3Y2EiSgIMd1tqA9PHy1k3EVbYD2VzOZA61rYYkAjRQ+8iYoDRb6RODNxU6swBcUNBi5cBaJMK1tMynXY6mVkCXwXi9y6ypct5HyuXEEZSptEDXeUur8wfkA7oAoAoAoDmXF7Y4xxFsOCRhsIrC5cSJLtoQrQY1EfwN5VE1vu3BFd9uquUc/E5/wBM/Z3icAGuD7bDj/1F0KiYHWLuPUSPTao5UmtD0VHHwnlPJ/T9FQS7oQI15z5R+n61qpWViPEbNjXxEa0pZJad2evLme2bRYwPAn6VoW8TiYYeG/PS6WXU1gcxofHnWSfdSd+JsF5/jf8Amb+tYsuRs60opyc2l/2f5PDdbm7/AMzfpNLLkYVWUldTbT/+Tt6mBA35+NZuY3Ve4y4JwLEYtiuGsPdI3K91Z+JzCr8zWVBvQhqYmlT+ZnR+G+x+8uHuvdvL15XsWk1Txh2YakjTQAA8zUvwcjiY+t/UpKKs1mnxuXv2c8fTE4YW8i2ruH+zuWgoXKRIBCjugwdORDDlUsZXRUpVN9Z68S11sSBQBQBQBQFW9pWBuYjAvh7NrrLl5kQfCnaDF2J7oUKdfGANTWGroxJXViy4e2VRVJkgAE+MCJrJk2UAUAUAUB4yg7iY1oD2gCgCgCgPMomY12mgPaAKAKAKAg8L4RZw4cWbSp1jl3idWbckn9OVYSsYSS0DjfCLWKstYvqWttEgEr3WDDVSCNQKNXDSasxTxXoJgMQALmEQEAAMko0KIHaQgmB4zWHFPUlp1Z0/kdjmPSn2f2cPi8NhsNdu5sVmU58rdWsr2hAXNoWME+7vUUqaukjXE4qpVlTjLOzv5Et/Ylc5Y5CPO0R/5mnwep0v/Jv/AI/X9EPi/smuYWzcxDYxGFkZ8otETlIMSX09YNHSsr3IMVj3OjOO7qnx6DPop7K8NicPbxN2/fm6C5VMigSx0kqSR9KzGkmkyHD42rGjGKtkkXjhXs+4dY1TCIzfFcm4Z8RnJA+QFSKKWiMTr1J/NI94L0XbDY/E4hLiizfUfZAahwdT4R3j/GfCiVncqxhaTkuJZ62JCFheE2bd25et2lW5ejrGHvZZiRtOp1586xYxZak2smQoAoAoAoAoAoAoAoAoAoAoAoAoAoAoAoAoAoAoAoAoAoAoCDieEWbl63fe2Gu2gwtuZ7IffSYPqRpJjc1ixiyvcnVkyQOPcMGJw92wWKi6hXMNYkaGOcHlWGrqxhq6sedH+FjC4a1YDFxbULmIgnxMcteVErKwirKwwrJkKAKAKAKAKAKAKAKAKAKAKAKAKAKAKAKAKAKAKAKAKAKAKAKAKAKAKAKAKAKAKAKAKAKAKAKAKAKAKAKAKAKAKAKAKAKAKAKAKAKAKAKAK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909" y="1828800"/>
            <a:ext cx="443817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508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However there are three different ways that bacteria can exchange genetic material with other cells</a:t>
            </a:r>
          </a:p>
          <a:p>
            <a:pPr lvl="1"/>
            <a:r>
              <a:rPr lang="en-US" dirty="0" smtClean="0"/>
              <a:t>Transformation</a:t>
            </a:r>
          </a:p>
          <a:p>
            <a:pPr lvl="1"/>
            <a:r>
              <a:rPr lang="en-US" dirty="0" smtClean="0"/>
              <a:t>Transduction</a:t>
            </a:r>
          </a:p>
          <a:p>
            <a:pPr lvl="1"/>
            <a:r>
              <a:rPr lang="en-US" dirty="0" smtClean="0"/>
              <a:t>Conjugation</a:t>
            </a:r>
            <a:endParaRPr lang="en-US" dirty="0"/>
          </a:p>
        </p:txBody>
      </p:sp>
      <p:pic>
        <p:nvPicPr>
          <p:cNvPr id="9218" name="Picture 2" descr="http://www.uni-bielefeld.de/biologie/Mikrobiologie/gif/MAT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01" y="2514600"/>
            <a:ext cx="4581525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77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Transformation </a:t>
            </a:r>
            <a:r>
              <a:rPr lang="en-US" dirty="0" smtClean="0"/>
              <a:t>is a process where bacterial cells uptake DNA from the surrounding environment and incorporate it into their genome</a:t>
            </a:r>
          </a:p>
          <a:p>
            <a:r>
              <a:rPr lang="en-US" dirty="0" smtClean="0"/>
              <a:t>This allows bacteria to inherit new characteristics from organisms that are no longer functional, alive or whole</a:t>
            </a:r>
            <a:endParaRPr lang="en-US" dirty="0"/>
          </a:p>
        </p:txBody>
      </p:sp>
      <p:pic>
        <p:nvPicPr>
          <p:cNvPr id="10242" name="Picture 2" descr="http://www.bio.davidson.edu/Courses/Molbio/MolStudents/spring2003/Siegenthaler/fig2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12"/>
          <a:stretch/>
        </p:blipFill>
        <p:spPr bwMode="auto">
          <a:xfrm>
            <a:off x="4572000" y="2438400"/>
            <a:ext cx="4319451" cy="2387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84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Sometimes viruses guide the genome of a bacteria</a:t>
            </a:r>
          </a:p>
          <a:p>
            <a:r>
              <a:rPr lang="en-US" dirty="0" smtClean="0"/>
              <a:t>During the lytic cycle a section of the host cell’s DNA might be put into a virus</a:t>
            </a:r>
          </a:p>
          <a:p>
            <a:r>
              <a:rPr lang="en-US" dirty="0" smtClean="0"/>
              <a:t>This means that the next cell it infects is receiving new bacterial DNA instead of a viral genome</a:t>
            </a:r>
          </a:p>
          <a:p>
            <a:r>
              <a:rPr lang="en-US" dirty="0" smtClean="0"/>
              <a:t>This process is called </a:t>
            </a:r>
            <a:r>
              <a:rPr lang="en-US" b="1" dirty="0" smtClean="0"/>
              <a:t>transduction</a:t>
            </a:r>
            <a:endParaRPr lang="en-US" b="1" dirty="0"/>
          </a:p>
        </p:txBody>
      </p:sp>
      <p:pic>
        <p:nvPicPr>
          <p:cNvPr id="11266" name="Picture 2" descr="http://www.bio.miami.edu/dana/pix/specialized_transdu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1905000"/>
            <a:ext cx="4267200" cy="3464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57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Bacteria can also “mate”</a:t>
            </a:r>
          </a:p>
          <a:p>
            <a:r>
              <a:rPr lang="en-US" dirty="0" smtClean="0"/>
              <a:t>This mating is different from prototypical eukaryotic mating, however genetic information is transferred from a host cell to a recipient cell</a:t>
            </a:r>
          </a:p>
          <a:p>
            <a:r>
              <a:rPr lang="en-US" dirty="0" smtClean="0"/>
              <a:t>Bacterial mating is called </a:t>
            </a:r>
            <a:r>
              <a:rPr lang="en-US" b="1" dirty="0" smtClean="0"/>
              <a:t>conjugation</a:t>
            </a:r>
            <a:endParaRPr lang="en-US" b="1" dirty="0"/>
          </a:p>
        </p:txBody>
      </p:sp>
      <p:pic>
        <p:nvPicPr>
          <p:cNvPr id="12290" name="Picture 2" descr="http://www.nature.com/scitable/nated/content/ne0000/ne0000/ne0000/ne0000/6602235/EssGen_BacterialConjugation_SQUARE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76400"/>
            <a:ext cx="3809998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28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conjugation occurs the donor cell copies a part of its DNA and sends it or it sends a plasmid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plasmid</a:t>
            </a:r>
            <a:r>
              <a:rPr lang="en-US" dirty="0" smtClean="0"/>
              <a:t> is a small circular section of DNA that is separate from the rest of the bacterial DNA</a:t>
            </a:r>
            <a:endParaRPr lang="en-US" dirty="0"/>
          </a:p>
        </p:txBody>
      </p:sp>
      <p:pic>
        <p:nvPicPr>
          <p:cNvPr id="13314" name="Picture 2" descr="http://upload.wikimedia.org/wikipedia/commons/thumb/c/cf/Plasmid_(english).svg/320px-Plasmid_(english)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90800"/>
            <a:ext cx="434848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1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To Know?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Viruses and bacteria are some of the most </a:t>
            </a:r>
            <a:r>
              <a:rPr lang="en-US" dirty="0" smtClean="0"/>
              <a:t>simple and elegant </a:t>
            </a:r>
            <a:r>
              <a:rPr lang="en-US" dirty="0" smtClean="0"/>
              <a:t>organisms on the planet</a:t>
            </a:r>
          </a:p>
          <a:p>
            <a:r>
              <a:rPr lang="en-US" dirty="0" smtClean="0"/>
              <a:t>However, just because they are not complex does not mean that they are not important</a:t>
            </a:r>
          </a:p>
          <a:p>
            <a:r>
              <a:rPr lang="en-US" dirty="0" smtClean="0"/>
              <a:t>Viruses and bacteria shape the world as we know it</a:t>
            </a:r>
            <a:endParaRPr lang="en-US" dirty="0"/>
          </a:p>
        </p:txBody>
      </p:sp>
      <p:pic>
        <p:nvPicPr>
          <p:cNvPr id="1026" name="Picture 2" descr="http://static.guim.co.uk/sys-images/Guardian/Pix/pictures/2008/10/21/virus4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80" y="1447801"/>
            <a:ext cx="2562763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thedrinksbusiness.com/wordpress/wp-content/uploads/2012/05/bacteria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291" y="4114800"/>
            <a:ext cx="316230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71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To Know?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at least ten times more viruses than there are all other species on earth</a:t>
            </a:r>
          </a:p>
          <a:p>
            <a:r>
              <a:rPr lang="en-US" dirty="0" smtClean="0"/>
              <a:t>Viruses are some of the most simple “living” things on the earth</a:t>
            </a:r>
          </a:p>
          <a:p>
            <a:pPr lvl="1"/>
            <a:r>
              <a:rPr lang="en-US" dirty="0" smtClean="0"/>
              <a:t>They test our definitions of what is </a:t>
            </a:r>
            <a:r>
              <a:rPr lang="en-US" dirty="0" smtClean="0"/>
              <a:t>alive and not alive</a:t>
            </a:r>
            <a:endParaRPr lang="en-US" dirty="0" smtClean="0"/>
          </a:p>
          <a:p>
            <a:r>
              <a:rPr lang="en-US" dirty="0" smtClean="0"/>
              <a:t>They can actually be reverse engineered to carry out work that impossible for humans</a:t>
            </a:r>
          </a:p>
          <a:p>
            <a:pPr lvl="1"/>
            <a:endParaRPr lang="en-US" dirty="0"/>
          </a:p>
        </p:txBody>
      </p:sp>
      <p:pic>
        <p:nvPicPr>
          <p:cNvPr id="2050" name="Picture 2" descr="There are more viruses on Earth than stars in the universe. If you stacked every virus end to end, they would stretch 100,000 light year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95" y="2286000"/>
            <a:ext cx="4563306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456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To Know?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Bacteria are everywhere inside and on living organisms</a:t>
            </a:r>
          </a:p>
          <a:p>
            <a:r>
              <a:rPr lang="en-US" dirty="0" smtClean="0"/>
              <a:t>There are over 100 Trillion bacteria that call the human body home</a:t>
            </a:r>
          </a:p>
          <a:p>
            <a:r>
              <a:rPr lang="en-US" dirty="0" smtClean="0"/>
              <a:t>That means between 3-5 lbs of your body mass is bacteria</a:t>
            </a:r>
            <a:endParaRPr lang="en-US" dirty="0"/>
          </a:p>
        </p:txBody>
      </p:sp>
      <p:pic>
        <p:nvPicPr>
          <p:cNvPr id="3074" name="Picture 2" descr="http://thecompletepatient.com/sites/default/files/bigstockphoto_Coli_Bacteria_1490456.jpg?__SQUARESPACE_CACHEVERSION=119120422446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1981200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99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Viruses are simple organisms</a:t>
            </a:r>
          </a:p>
          <a:p>
            <a:r>
              <a:rPr lang="en-US" dirty="0" smtClean="0"/>
              <a:t>They are nothing more than genes in a box</a:t>
            </a:r>
          </a:p>
          <a:p>
            <a:r>
              <a:rPr lang="en-US" dirty="0" smtClean="0"/>
              <a:t>The genes that they carry can be in the form of DNA or RNA</a:t>
            </a:r>
          </a:p>
          <a:p>
            <a:r>
              <a:rPr lang="en-US" dirty="0" smtClean="0"/>
              <a:t>They are protected by a tough outer layer called </a:t>
            </a:r>
            <a:r>
              <a:rPr lang="en-US" b="1" dirty="0" smtClean="0"/>
              <a:t>capsid</a:t>
            </a:r>
            <a:endParaRPr lang="en-US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4952999" y="1524000"/>
            <a:ext cx="3707059" cy="4591050"/>
            <a:chOff x="4952999" y="1524000"/>
            <a:chExt cx="3707059" cy="4591050"/>
          </a:xfrm>
        </p:grpSpPr>
        <p:pic>
          <p:nvPicPr>
            <p:cNvPr id="4098" name="Picture 2" descr="http://micro.magnet.fsu.edu/cells/viruses/images/virus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2999" y="1524000"/>
              <a:ext cx="3707059" cy="4591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7162800" y="5486400"/>
              <a:ext cx="1219200" cy="381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10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Viruses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Viruses can have one of two life cycles</a:t>
            </a:r>
          </a:p>
          <a:p>
            <a:r>
              <a:rPr lang="en-US" dirty="0" smtClean="0"/>
              <a:t>In the </a:t>
            </a:r>
            <a:r>
              <a:rPr lang="en-US" b="1" dirty="0" smtClean="0"/>
              <a:t>lytic cycle </a:t>
            </a:r>
            <a:r>
              <a:rPr lang="en-US" dirty="0" smtClean="0"/>
              <a:t>the virus injects its genetic material into a cell and the resulting viruses will break free of the host cell</a:t>
            </a:r>
          </a:p>
          <a:p>
            <a:r>
              <a:rPr lang="en-US" dirty="0" smtClean="0"/>
              <a:t>In the </a:t>
            </a:r>
            <a:r>
              <a:rPr lang="en-US" b="1" dirty="0" smtClean="0"/>
              <a:t>lysogenic cycle </a:t>
            </a:r>
            <a:r>
              <a:rPr lang="en-US" dirty="0" smtClean="0"/>
              <a:t>the virus replicates without destroying the host cell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4348301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575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the lytic cycle, the virus in essence hijacks the cell and causes the cell to create more viruses</a:t>
            </a:r>
          </a:p>
          <a:p>
            <a:r>
              <a:rPr lang="en-US" dirty="0" smtClean="0"/>
              <a:t>When the cell has created more viruses, they will cause the cell to lyse and the new viruses are released</a:t>
            </a:r>
            <a:endParaRPr lang="en-US" dirty="0"/>
          </a:p>
        </p:txBody>
      </p:sp>
      <p:pic>
        <p:nvPicPr>
          <p:cNvPr id="6148" name="Picture 4" descr="http://wps.prenhall.com/wps/media/objects/488/499792/images/AABXJOV0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14600"/>
            <a:ext cx="4572000" cy="2223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95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Viruses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lysogenic cycle a virus incorporates its DNA to a host’s genome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cell then proceeds like normal</a:t>
            </a:r>
          </a:p>
          <a:p>
            <a:r>
              <a:rPr lang="en-US" dirty="0" smtClean="0"/>
              <a:t>When there is an environmental trigger, the viral genome then switches on and follows a path similar to the lytic cycle</a:t>
            </a:r>
            <a:endParaRPr lang="en-US" dirty="0"/>
          </a:p>
        </p:txBody>
      </p:sp>
      <p:pic>
        <p:nvPicPr>
          <p:cNvPr id="7170" name="Picture 2" descr="http://greatneck.k12.ny.us/GNPS/SHS/dept/science/krauz/bio_h/images/18_07LamdaLyticLysoCycle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667000"/>
            <a:ext cx="427789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31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www.youtube.com/watch?v=TVLo2CtB3GA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9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530</Words>
  <Application>Microsoft Office PowerPoint</Application>
  <PresentationFormat>On-screen Show (4:3)</PresentationFormat>
  <Paragraphs>56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Viruses and Bacteria</vt:lpstr>
      <vt:lpstr>Why Do We Need To Know?</vt:lpstr>
      <vt:lpstr>Why Do We Need To Know?</vt:lpstr>
      <vt:lpstr>Why Do We Need To Know?</vt:lpstr>
      <vt:lpstr>Viruses</vt:lpstr>
      <vt:lpstr>Viruses</vt:lpstr>
      <vt:lpstr>Viruses</vt:lpstr>
      <vt:lpstr>Viruses</vt:lpstr>
      <vt:lpstr>Video</vt:lpstr>
      <vt:lpstr>Bacteria</vt:lpstr>
      <vt:lpstr>Bacteria</vt:lpstr>
      <vt:lpstr>Bacteria</vt:lpstr>
      <vt:lpstr>Bacteria</vt:lpstr>
      <vt:lpstr>Bacteria</vt:lpstr>
      <vt:lpstr>Bacteria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Viruses and Bacteria</dc:title>
  <dc:creator>Administrator</dc:creator>
  <cp:lastModifiedBy>Owdij, Michael</cp:lastModifiedBy>
  <cp:revision>12</cp:revision>
  <dcterms:created xsi:type="dcterms:W3CDTF">2013-12-16T12:10:26Z</dcterms:created>
  <dcterms:modified xsi:type="dcterms:W3CDTF">2016-01-07T16:28:02Z</dcterms:modified>
</cp:coreProperties>
</file>