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0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9" r:id="rId31"/>
    <p:sldId id="286" r:id="rId32"/>
    <p:sldId id="287" r:id="rId33"/>
    <p:sldId id="288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1229-46BD-4509-8560-FBD98B7E158F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304C-7240-4E48-955E-BF599A497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6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1229-46BD-4509-8560-FBD98B7E158F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304C-7240-4E48-955E-BF599A497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25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1229-46BD-4509-8560-FBD98B7E158F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304C-7240-4E48-955E-BF599A497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818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1229-46BD-4509-8560-FBD98B7E158F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304C-7240-4E48-955E-BF599A497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53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1229-46BD-4509-8560-FBD98B7E158F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304C-7240-4E48-955E-BF599A497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231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1229-46BD-4509-8560-FBD98B7E158F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304C-7240-4E48-955E-BF599A497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44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1229-46BD-4509-8560-FBD98B7E158F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304C-7240-4E48-955E-BF599A497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660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1229-46BD-4509-8560-FBD98B7E158F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304C-7240-4E48-955E-BF599A497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660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1229-46BD-4509-8560-FBD98B7E158F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304C-7240-4E48-955E-BF599A497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494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1229-46BD-4509-8560-FBD98B7E158F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304C-7240-4E48-955E-BF599A497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792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41229-46BD-4509-8560-FBD98B7E158F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8304C-7240-4E48-955E-BF599A497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16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41229-46BD-4509-8560-FBD98B7E158F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8304C-7240-4E48-955E-BF599A4971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820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ukqSLdbczE" TargetMode="External"/><Relationship Id="rId2" Type="http://schemas.openxmlformats.org/officeDocument/2006/relationships/hyperlink" Target="https://www.youtube.com/watch?v=WID1p_UJZIM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-SYhOD1Yx10" TargetMode="External"/><Relationship Id="rId2" Type="http://schemas.openxmlformats.org/officeDocument/2006/relationships/hyperlink" Target="https://www.youtube.com/watch?v=Bb2EOP3ohnE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../../../../Biology/MP%203/Evolution/Lab/Shark.Week.2007.The.10.Deadliest.Sharks.(PDTV).BiTSrg/Shark.Week.2007.The.10.Deadliest.Sharks.(PDTV).BiTSrg.avi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qWciuuKn3c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nationalgeographic.com/video/weirdest-newt" TargetMode="External"/><Relationship Id="rId2" Type="http://schemas.openxmlformats.org/officeDocument/2006/relationships/hyperlink" Target="https://www.youtube.com/watch?v=E8Nx4Npe0ow" TargetMode="Externa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OiyD26cJ2A" TargetMode="Externa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7ptN_5BWCc" TargetMode="Externa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vbox7.com/play:fcb33df1" TargetMode="Externa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cFMTB0Pi0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Vertebrates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66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Warning – Surgery Ahead</a:t>
            </a:r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https://www.youtube.com/watch?v=WID1p_UJZIM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DON’T WATCH IF YOU DON’T WANT TO!</a:t>
            </a:r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https://www.youtube.com/watch?v=RukqSLdbczE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71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Advanced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Some members of the phylum chordata has several other advanced features in order to help organisms survive</a:t>
            </a:r>
          </a:p>
          <a:p>
            <a:r>
              <a:rPr lang="en-US" dirty="0" smtClean="0"/>
              <a:t>Some members of the chordates have a designed head that is attached to the end of their nerve chord</a:t>
            </a:r>
          </a:p>
          <a:p>
            <a:r>
              <a:rPr lang="en-US" dirty="0" smtClean="0"/>
              <a:t>These are called </a:t>
            </a:r>
            <a:r>
              <a:rPr lang="en-US" b="1" dirty="0" err="1" smtClean="0"/>
              <a:t>craniates</a:t>
            </a:r>
            <a:endParaRPr lang="en-US" b="1" dirty="0"/>
          </a:p>
        </p:txBody>
      </p:sp>
      <p:pic>
        <p:nvPicPr>
          <p:cNvPr id="4098" name="Picture 2" descr="http://farmingfood.files.wordpress.com/2010/10/k11662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133600"/>
            <a:ext cx="4300396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819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Advanced Features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Jaws</a:t>
            </a:r>
            <a:r>
              <a:rPr lang="en-US" dirty="0" smtClean="0"/>
              <a:t> are a major feature that help organisms acquire food, hunt food and mechanically digest food</a:t>
            </a:r>
          </a:p>
          <a:p>
            <a:r>
              <a:rPr lang="en-US" dirty="0" smtClean="0"/>
              <a:t>There are several different ways that jaws can take form</a:t>
            </a:r>
            <a:endParaRPr lang="en-US" dirty="0"/>
          </a:p>
        </p:txBody>
      </p:sp>
      <p:pic>
        <p:nvPicPr>
          <p:cNvPr id="3074" name="Picture 2" descr="http://mediad.publicbroadcasting.net/p/demowgbh/files/201405/2806004-jaw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0"/>
            <a:ext cx="4145281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93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Advanced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Advanced </a:t>
            </a:r>
            <a:r>
              <a:rPr lang="en-US" b="1" dirty="0" smtClean="0"/>
              <a:t>lungs</a:t>
            </a:r>
            <a:r>
              <a:rPr lang="en-US" dirty="0" smtClean="0"/>
              <a:t> are organs that allow for maximum gas exchange with the environment</a:t>
            </a:r>
          </a:p>
          <a:p>
            <a:r>
              <a:rPr lang="en-US" dirty="0" smtClean="0"/>
              <a:t>These are organs that are designed to allow for maximum surface area and gas exchange with air</a:t>
            </a:r>
            <a:endParaRPr lang="en-US" dirty="0"/>
          </a:p>
        </p:txBody>
      </p:sp>
      <p:pic>
        <p:nvPicPr>
          <p:cNvPr id="2050" name="Picture 2" descr="http://upload.wikimedia.org/wikipedia/commons/thumb/9/9e/Lungs_diagram_simple.svg/483px-Lungs_diagram_simpl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99" y="1295400"/>
            <a:ext cx="4448175" cy="535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51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Craniates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most primitive chordates with a head are </a:t>
            </a:r>
            <a:r>
              <a:rPr lang="en-US" b="1" dirty="0" smtClean="0"/>
              <a:t>lampreys</a:t>
            </a:r>
            <a:r>
              <a:rPr lang="en-US" dirty="0" smtClean="0"/>
              <a:t> and </a:t>
            </a:r>
            <a:r>
              <a:rPr lang="en-US" b="1" dirty="0" smtClean="0"/>
              <a:t>hagfishes</a:t>
            </a:r>
          </a:p>
          <a:p>
            <a:r>
              <a:rPr lang="en-US" dirty="0" smtClean="0"/>
              <a:t>These primitive creatures are the last remaining members of their family</a:t>
            </a:r>
          </a:p>
          <a:p>
            <a:r>
              <a:rPr lang="en-US" dirty="0" smtClean="0"/>
              <a:t>These are organisms that lack a hinged jaw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362200"/>
            <a:ext cx="4190428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697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Craniates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Hagfish are a group of organisms with over 40 species</a:t>
            </a:r>
          </a:p>
          <a:p>
            <a:r>
              <a:rPr lang="en-US" dirty="0" smtClean="0"/>
              <a:t>Although they are nearly blind they have a great sense of smell</a:t>
            </a:r>
          </a:p>
          <a:p>
            <a:r>
              <a:rPr lang="en-US" dirty="0" smtClean="0"/>
              <a:t>Their defense mechanism is to secrete a thick sticky slime</a:t>
            </a:r>
          </a:p>
          <a:p>
            <a:r>
              <a:rPr lang="en-US" dirty="0" smtClean="0"/>
              <a:t>They have a notochord but no true vertebrae</a:t>
            </a:r>
          </a:p>
          <a:p>
            <a:endParaRPr lang="en-US" dirty="0"/>
          </a:p>
        </p:txBody>
      </p:sp>
      <p:pic>
        <p:nvPicPr>
          <p:cNvPr id="3074" name="Picture 2" descr="http://cdn.phys.org/newman/gfx/news/hagfi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81200"/>
            <a:ext cx="4524375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04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Early Craniates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Lampreys are the oldest living vertebrates</a:t>
            </a:r>
          </a:p>
          <a:p>
            <a:r>
              <a:rPr lang="en-US" dirty="0" smtClean="0"/>
              <a:t>They have several primitive vertebrae</a:t>
            </a:r>
          </a:p>
          <a:p>
            <a:r>
              <a:rPr lang="en-US" dirty="0" smtClean="0"/>
              <a:t>Most are migrating parasites that that attach to the side of a fish and feed off blood and tissues</a:t>
            </a:r>
            <a:endParaRPr lang="en-US" dirty="0"/>
          </a:p>
        </p:txBody>
      </p:sp>
      <p:pic>
        <p:nvPicPr>
          <p:cNvPr id="2050" name="Picture 2" descr="http://upload.wikimedia.org/wikipedia/commons/2/28/Petromyzon_marin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63" y="2918049"/>
            <a:ext cx="4737463" cy="909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91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Hagfish 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www.youtube.com/watch?v=Bb2EOP3ohnE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Sea Lamprey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https://www.youtube.com/watch?v=-</a:t>
            </a:r>
            <a:r>
              <a:rPr lang="en-US" dirty="0" smtClean="0">
                <a:hlinkClick r:id="rId3"/>
              </a:rPr>
              <a:t>SYhOD1Yx10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38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Jawed 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Another major category of vertebrates is fish that have fins, gills and a true jaw</a:t>
            </a:r>
          </a:p>
          <a:p>
            <a:r>
              <a:rPr lang="en-US" dirty="0" smtClean="0"/>
              <a:t>Sharks, fish, rays and lobe finned fish make up this grouping</a:t>
            </a:r>
          </a:p>
          <a:p>
            <a:r>
              <a:rPr lang="en-US" dirty="0" smtClean="0"/>
              <a:t>These organisms are more adapted to be in an aquatic environment however some can exist for periods of time out of the water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05000"/>
            <a:ext cx="4029025" cy="3847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696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Jawed </a:t>
            </a:r>
            <a:r>
              <a:rPr lang="en-US" dirty="0" smtClean="0"/>
              <a:t>Fish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Chondrichthyans</a:t>
            </a:r>
            <a:r>
              <a:rPr lang="en-US" dirty="0" smtClean="0"/>
              <a:t> are made up of sharks and rays</a:t>
            </a:r>
          </a:p>
          <a:p>
            <a:r>
              <a:rPr lang="en-US" dirty="0" smtClean="0"/>
              <a:t>These are fish make of cartilage</a:t>
            </a:r>
          </a:p>
          <a:p>
            <a:r>
              <a:rPr lang="en-US" dirty="0" smtClean="0"/>
              <a:t>Most are adept predators however some can be filter feeders</a:t>
            </a:r>
            <a:endParaRPr lang="en-US" dirty="0"/>
          </a:p>
        </p:txBody>
      </p:sp>
      <p:pic>
        <p:nvPicPr>
          <p:cNvPr id="5122" name="Picture 2" descr="http://storage.montereybayaquarium.org/cr/content/images/sharksrays/p_man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421767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079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Chordata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phylum chordata </a:t>
            </a:r>
            <a:r>
              <a:rPr lang="en-US" dirty="0" smtClean="0"/>
              <a:t>is often associated with things that have a spine</a:t>
            </a:r>
          </a:p>
          <a:p>
            <a:r>
              <a:rPr lang="en-US" dirty="0" smtClean="0"/>
              <a:t>However, not all members of the chordates have a spine</a:t>
            </a:r>
          </a:p>
          <a:p>
            <a:r>
              <a:rPr lang="en-US" dirty="0" smtClean="0"/>
              <a:t>There are several members of the chordates that lack a spine and have the same characteristics of chordates</a:t>
            </a:r>
            <a:endParaRPr lang="en-US" dirty="0"/>
          </a:p>
        </p:txBody>
      </p:sp>
      <p:pic>
        <p:nvPicPr>
          <p:cNvPr id="7170" name="Picture 2" descr="http://lh6.ggpht.com/_yItZwKwfM-I/TTUgbihiG4I/AAAAAAAABBA/kyiEn2CmYPs/chordata-origin%5B12%5D.png?imgmax=8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57400"/>
            <a:ext cx="4102499" cy="401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47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27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Jawed </a:t>
            </a:r>
            <a:r>
              <a:rPr lang="en-US" dirty="0" smtClean="0"/>
              <a:t>Fish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Ray finned fish </a:t>
            </a:r>
            <a:r>
              <a:rPr lang="en-US" dirty="0" smtClean="0"/>
              <a:t>include trout, carp, tuna and salmon</a:t>
            </a:r>
          </a:p>
          <a:p>
            <a:r>
              <a:rPr lang="en-US" dirty="0" smtClean="0"/>
              <a:t>These fish have bones and skin covered in protective scales</a:t>
            </a:r>
          </a:p>
          <a:p>
            <a:r>
              <a:rPr lang="en-US" dirty="0" smtClean="0"/>
              <a:t>These fish have gills that are protected by structures called </a:t>
            </a:r>
            <a:r>
              <a:rPr lang="en-US" b="1" dirty="0" smtClean="0"/>
              <a:t>operculum</a:t>
            </a:r>
          </a:p>
          <a:p>
            <a:r>
              <a:rPr lang="en-US" dirty="0" smtClean="0"/>
              <a:t>They float by using a swim bladder which is a gas filled sack</a:t>
            </a:r>
            <a:endParaRPr lang="en-US" dirty="0"/>
          </a:p>
        </p:txBody>
      </p:sp>
      <p:sp>
        <p:nvSpPr>
          <p:cNvPr id="3" name="AutoShape 2" descr="data:image/jpeg;base64,/9j/4AAQSkZJRgABAQAAAQABAAD/2wCEAAkGBxMTEhUSExIWFhUXExUXFxUVGBgVFxgXGhwYGxgZGBccHCggGBomHRUWITEhJSsrLi4uIB8zODMsNygtLisBCgoKDg0OGxAQGywmICQsLzQ0LCwsNCwsLDQsNCw0NCwsNCwsLywsLCwsLDU0NDQsLywsLDQ0NCwsNCwsLCwsLP/AABEIAL4BCgMBIgACEQEDEQH/xAAcAAEAAQUBAQAAAAAAAAAAAAAABgIDBAUHCAH/xABBEAABAwIDBQYCBggFBQAAAAABAAIRAyEEEjEFBiJBURMyYXGBoQeRQlKxwdHwFCMzcoKSouEVRGLC8RZDU4Oy/8QAGQEBAAMBAQAAAAAAAAAAAAAAAAECAwQF/8QAKBEBAAICAAUEAQUBAAAAAAAAAAECAxEEEhMhMTJBUWFCIlJxobEU/9oADAMBAAIRAxEAPwDuKIiAiIgIiICIiAiIgIiICIiAiIgIiICIiAiIgIiICIiAiIgIiICIiAiIgIiICIiAiIgIiICIiAiIgIiICIiAiIgIiICIiAiIgIiICIiAiIgIiICIiAiIgIiICIiAiIgIiICIiAiIgIiICLWbb27QwrM9aoG9G6uPkFgbs74Uca5zabXtIGYZxEjy5KvNG9J5Z1tIkRFZAiIgIiICIiAiIgIiICIiAiIgIiICIiAiIgIiICIiAiIgIiIC0m9m8TMFQNRwzPNqdMRLnfPQalbitVaxpe4w1oJJOgAuSvPu+G3H47E1H5SaYBY2keB3Znm0mLk25XJ1hZZcnJDTFTmlcxG0ateoa9Qvc8kgtMABs3qBk5i0aAC/heVkbC2g+lVFVheHUxcvZBcXHuGLCQZygE6SQQtS8SQzJmMgFpPYkBhkw6xfSZMQAZJ81fqYvNDXHtKVR5yvZxAXhrRTYCXxq4uMfPKPLi082/d32rGtO6bA21TxVPO2zhZ7JEtdAMeVwQea2i4TsnEVAXuZWaalNxALHEGbx2j2iC46kAQNIsCun7q72sxMU3AsqXibB8ASRN/mvQw8RF+0+XFkxTXvCToiLpYiIiAiIgIiICIiAi+OcAJNgOajlffrAtqCi2t2jyYimC8ax3u77qJmI8piJlJERFKBERAREQEUe29vrgcJIrYhgcPoNOd/8o0UD2r8b6YkYbCvf0fUIaD6C6ibRCYrMuuqirWa0S5waOpIA915v2x8VdpVhIqiiyTPYtE6xGYgn5QtHWzVz2lV9SrLQ6XOdUN/A26e6pbJELRTb0pi97sBT7+MoD/2NJ+QK1db4mbMb/mc37jKjvcNXB6WDAkQBl0mCAev9UQrhwuaQMpPIxpAkAnpKynP9NOnHy7LU+LuzgYBrO8qRH/1Cxqnxhwg7tDEO8YptHvUXIsRgSREOvfS3r8j+KfoZHdLfMjQjqOfL0UdeU9Krqtb4zYdv+Ur+ZNMfPiVL/jLSAkYKr/OxcsnSNeK3Ph1AI+lMa+Kr/R9OMmImIEEGeL0It4FOtY6dUw3u+KjsTROHp4VzA+O0zuDiWfVAA0JifCVCMJtNjQGvbBzTAByNv3zmkh0udcTqSeSyH4a0QQJkRzvznkZK+GjEOPObC8kTYdfCFS9ov5WrHL4lkU8dSJa2nVpNbbOHOcxvDbI1jnA5CBpEE3PRfcNjKWV9Rr8jTUBawVHZnuGjXyDlZ4NtHPksOpgRaYm8mBBHMe4PX7sWps8SJa1xglzgLi1uHx/Oqz6dJXi9oTPYOyatd2eg+nTGbKQ6pSytAicjGuytJMySHH7p7sbcNweKtWsyQ5pHZg5oF47SRz6CPBcOOzm5QQ0G470BwGvtI/FMNTfTALHVGkGOB5ZzvGUgePL3WlMeOJ2i97z4er0XmjC7x7Qp/s8dXF9HPzx6PB5fetphfibtRhy9vTq2n9ZSbcebMq6oyRLmmkw9BouI4X4z4uJdhKL7C7XPZMz+9fwWu2r8aNoZoZQo0R0cHVD5yS0eytuEcsu/ouHbofFbGPqtbXyVGu8GMNjcNLe86LgR+K7bh6we1rwCA5ocAQQYIm4Oh8FEWiZmC1ZjuuIisY3G06LDUq1GU2DV73BrR5k2VlV9abebeWhgqees65nIwRmcfDoPE29YChu8vxgwtMOZhP19QDvkFtJvjMTU8mi/ULlGL2lVxNd1au9z3EgS6ACYJFh3QNABpeLyVlky8sNcWKby2+92+GJx5LajsmHjMKTM7WxoA8gzUfE8MRpYLA3fp5XteS5swQ1wmqQNCY5c4iB0BusGjTGeQYeGNacoGYAkmMhltMGNTf1W02dmD2iWg/UBL3m+rnkZo9PVcV8ky6uSIjs9G4Gtnpsf9ZjXfMAq+sbZrYo0x0psHsFkr0nAIiINRvNvHh8DRNfEPytmGgXc93JrRzP2Lhu9XxCx+NLmscMLhwXCGO43NEiS8azGjbea3fxb3fx+Kx5dTYH0WUWinxCGE3cS3qT4dFBaey2yG1qxZUNnU3UahHDaAWkGb6hY5L67NqU33azE7PogGKwfVgEgidbTmnWYluo9lscPuy6oztKLyG5AQCTYgtMH6wgu6aLbYTc6i856VanJFy7Of4shaJvykeqmOH2W2lRGHltQFhp92AQ7UkcydNVSv6vf/F5jU+EAG75NXs6z+0MVYDA5oAYWwSecgzC29XYBpZqlIk07OdTy91s3NN2sjWDrdSg4PJTc4QL5x5AifZbDENdkEOiWwA0anpKmKdu7WeXWohGmYIGHNLSDlI8QRfzkdVXSwFhLYkkugA9YPnoV92bgS2WDgc39XIgwycwEdYcRK3TMECHte6RUmG90tblDSGkX8Z8UjHFu+mVqxWWkp4WnaWOJJLXE9BmIOkH+6tPwdMyGtygZgHSDAEQQ3mSYt4KSu2Vclri0kMHUANM8LTYEyRPl0Cx6TGVMpYCWuYHh4HCQSQAHHnaY6eanoQtWcc+dtFXwDbQABJsbEvDuGw+iYJn+6rODYQHCe8RHIa3I6WFz1W1q4WnlzEgNkCTaSTA1HU+6odhCLZTdwba/LvHoOXyVJxRHsvGOk/k0w2YYLmwYANrZj0jyg+ovqqH7Ny2BnnlFyTxm8crW8oW67JrajaeYh72ucGgahmUOOkfSaFktwcRfpJ/H5p0/pPRrr1I43Z2hBgmCZs2C4CP3oBGp9wTTVwPCeEkBpJzWADDeQNTblaw1UjrYV3ONZ7p9OatClUEwbeX3fO6mccfCY4ff5Q0T9lRJ7JzgS1oPVrgPlcnw+1U09mguMiJeYm5OUEEN5Dym/JSAmoLjrfy/P5urWJqubDnCDIbM/XLQAQdZdlA1UdOv2joW/dCM1dmMDQQ1zgGEmZmHT8rj0F+aP2e3mC0Nza5joJkWvbn5eEyxrHDigXEl06xpdY72ucQcrgAXD6suBINib6SDHlqp6cfavSt8wip2e0wNYF3EcLTDS219SWwFRi9gkcvrQZmCRJJaTxXEwPFSwPzEg0jwvbJPCLAEEfWiwt5dYxKuAaXOEOaC3hfmGWXmMoE68/4k5PiVZpMIg/YMDMJzZWEHLEOnvCDY3BsVtqO2NoMJDNoVpkgDtC8ACOI55B+fzW1q2IflebuDS/K1rLZRMuuHECIveeqs9kXQ1zQXPcC5ryJa0EnhIdzImJ/FTEW+Wc/wofvdtcaYurEZiTTpcDRmkl5YQ48OltQo5tOhisU8uxWIqVSwSXPdOU6wKc5W2twqQvZaSSCC1xIuxoBc2AMwMDLcx5SqiHnhANjTOduSagsHOLZnKJ18OeivFL/ACpN6x7ITidk5Q4seQOzzCRykDXzlWcDirkAXjkDqBeYubDlE2ElTTE0XnO0FoBgMe0jOb2Ag92ztSottYRWsQYiLSSWniltlF6TEalbHk79mwo0HZeEWgFoJ7NonVpa2XWEk5lud3cHL25XEAkANa2GnykHryhaPC4eXOIDmEwQ9tJlMgdCTOY+Kme5bR+lUsxJ/WMkkNk3HQBedPqiNu23p27nTbAA6ABVIi9d5giIggm+W51SrXOKw9R7Xlga5rXa5QQDlPCbFQbF7PxFI5H021RzYRk/oNh5wPBd0WPi8FTqiKjA4eOo8jqFS2OJXi8uK0aFPvF5YQDZ5g35EzxxpOv2qqninACYy8na30meRhdGx25VNxmm8t8HgPHz1Ubxu5mJpkuYA6fqkR/K78VyzitT0t4yxb1NXWxIc0tbJAaYPiRACt4THgNzFxc7/SDbwnQKmvgq4OWq0t8HAiPEDr4ysunseWcL3McBwlpn3P3KMfUtPdra9Kxph0sI6Wve5zS+rmytm8NMNcY0iDyuB5LKOGyMa/P+spsjtqgzOyS11QxpJDOnTooRvJSxFIlpq1SJuRUeNfVQ/E1HuOrj+8S4+66KZY1qIY2xzbu7thq0VHDjc18vkxlZAY0MA1g3dzvmWe2u2F56wdOoDLCW+LeH3Cnu6GNxchpLns5l5nL/ABG/oSVFs/L2T/y2mOZ0TJmJDgwslpaI6QZPKQ4SI0sq2YRocXXkhoPESLF0Q3QHiN+dugWAysQrwxBV65vlhNJ9mTXwjHAtM36EtPoRceis4jCkAlkF1oDnFrehNgToSY5kDTVfBWKqdVlW6v0RFo92P+iwKj6bTOZ7jTNu0eG5YBd3RwtuLfNX2Ya8utrYExB0nqba+aCtcGPLmV97ZV54W3ZU3Djn1np/yFYbs0B2YOdEOsXEiXOJJPXUAcgBAhZQcV8zFW5vpXdmtqbCpWEENDQ3s2/sywZoaW6AS4G0E5W3gQlfZYc8vdGlOIkOlji4S4G7ZIt5zMrYOBK+OpmJJEKlrrREtccAD+0LXkPzt4e7BlvPvDr9its2dTaIa0AQB6Ns35RZXsRtCiyxcD5XWkxu8bbhjZPifuXLfiojw6acPey/UwnAQBDi9pLngVCchAzECBJawG0RKsf4eSH0zThuZ2RwJNQNe0gkOPccHOMEcvNXMFvNUZlHYUnknVwfz8nRC6tsfDsqUWPfRY1zhJAFvSVOK05fE/0rlr0u1o/tyerhHQyBGUNBJAcXMFi0+es9VgYimDwEGCcsyS5wdLstoy3Nj0C7qcBS07Nn8o/BaHbm5tKvem91EzfIGlrhoQ5pGn7pGgW3TvHizLqUn8XHNoYprKZqjKRw9xoeYBjgboSXnXQe6iG1XA1iQ1mVoOQzexk5iQdDJ0Mc10PfDcDE4UdrTYx9JrC3NRa5r2UxxAOEkgZgTIDhcgjmoE+nYHgh0ukSSREkgC5MSOEyPKwpa9o9TSlKz6WRhsjRLmtDCxsuDGtzOPSowhvsFINjYzI9tQkNuMoDnOE8oJgT4RKjdA/SbNw1wDCMzosSSeCoIHOHDmthgagDzAaXzxGnwuaPo5m5pPv5LjvHu6PbT0vgMSKtNlQaOaD8+SvqKfDfGF+FykyWOIvrBv8AbKla9WluasS820anQiIrIEREBERBRUphwhwBHQiVrsRsCg76OX90x7aLaIgiG19xKdYR2h9QJ+f9lE8X8JXfRqNPp+MLraLG2DHadzDfHxOSkarLkuE+GwYeNj3eAgD2W8p7DcwBraTgByDVPkSOHpHiEX4jJf1Sgf8Ahb5/Zu/lKuU9jVP/ABu+SnCKejVTqWQ1uxKp+h84Cw9t7Pfh6D6728LBJDSCY06+Kny1O9uF7XBYmnzNCpHmASPcKt8NeWV8eSeaNuW4LelryIZw851j0spbs/F4WoQ3tS0n6zbfMGFx7ZNWLdFI8JXMj3H51XlxxF8VteY+3r5eDpau47S68zd9sd/2/uvv/T7frf0/3WfslpFGmCZORv2LLXsxqY8PDne2qZsKnzJPkIUI+Jmx61Nvb0ZNMABzJJynrHj9q6Yrdei17SxwBa4EEHQgquTHF66XxZJx2izy0/HPc6CeazMM6Nfn+dQt9v8A7puwdeWgmk8nI7/YfEcv+FGBU6c+vh4+q8vJT21p7uLJE13CWbp4ftcVTYOZ/Juu8tbAAGgELifwnYXYxtjZriR0tY+Xt0XbV2cFXVZ/l5XHW3kERF2OMXON+fhlTrk4jCBrK2pp6MeRJlp/7b7m+h5xJK6OiiaxMalatprO4eWcVhalKo6lVaQ9rm52VBBto4CYafEW56XX2iHS1wJtY5mjProT983/ANS9D717pYbHsArNIe3uVmQKjPIxceBkLk+1fhhj6L4otbXYJyvY5tNwB+sxzhfyJC48nDzHerspnrbtZP8A4U3w73dXgSRGgn71N1otytkOwuEp03x2h4ngXAcYtPOAAFvV04qzWkRLjvO7TIiItFRERAREQEREBERAREQEREBU1GAgg6EEH1VSIPNePwDsPiKtA606hZ6fRPqCCpPuhs416zGeN/ADX2U6323LGJd+kUoFWAHA2DwNL8nBbDczdoYSnLoNV2pGgHQLyp4S1supjs9e3G16Haf1JDTYAABoAAPRVIi9V5AiIgwtsbKpYmk6jVbmY4eoPIg8iFwHfLc6vgKhJBfRLpbVHdPTMfoO87cwdV6LVNRgcCHAEGxBEg+YWeTFF22HNOOfpzL4J4OWV6/IkUx1kcTvtaunqzhcKym3LTY1jZmGNDRPWArynHTkrpXLk6l5sIiK7MREQEREBERAREQEREBERAREQEREBERAREQEREBERAREQEREBERAREQEREBERAREQEREBERAREQEREBERAREQEREBERAREQEREBERAREQEREBERAREQEREBERAREQEREBERAREQEREBERAREQEREBERAREQEREBERAREQEREBERAREQEREBER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26" y="2057400"/>
            <a:ext cx="42672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293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Jawed Fish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These are fish that have a series of rod shaped bones in their muscular pectoral and pelvic fins</a:t>
            </a:r>
          </a:p>
          <a:p>
            <a:r>
              <a:rPr lang="en-US" dirty="0" smtClean="0"/>
              <a:t>These organisms eventually gave rise to higher level organisms </a:t>
            </a:r>
          </a:p>
          <a:p>
            <a:r>
              <a:rPr lang="en-US" dirty="0" smtClean="0"/>
              <a:t>Our first tetrapods came from the category</a:t>
            </a:r>
            <a:endParaRPr lang="en-US" dirty="0"/>
          </a:p>
        </p:txBody>
      </p:sp>
      <p:pic>
        <p:nvPicPr>
          <p:cNvPr id="7170" name="Picture 2" descr="http://www.sweetwaterfishing.com.au/images/QldLungfish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37"/>
          <a:stretch/>
        </p:blipFill>
        <p:spPr bwMode="auto">
          <a:xfrm>
            <a:off x="4572000" y="2312126"/>
            <a:ext cx="4286250" cy="276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593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www.youtube.com/watch?v=tqWciuuKn3c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87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Amphibians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Amphibians are the first tetrapods</a:t>
            </a:r>
          </a:p>
          <a:p>
            <a:r>
              <a:rPr lang="en-US" b="1" dirty="0" smtClean="0"/>
              <a:t>Tetrapods</a:t>
            </a:r>
            <a:r>
              <a:rPr lang="en-US" dirty="0" smtClean="0"/>
              <a:t> are organisms that have two different pairs of legs</a:t>
            </a:r>
          </a:p>
          <a:p>
            <a:r>
              <a:rPr lang="en-US" dirty="0" smtClean="0"/>
              <a:t>Amphibian means “living a double life” in Latin</a:t>
            </a:r>
          </a:p>
          <a:p>
            <a:r>
              <a:rPr lang="en-US" dirty="0" smtClean="0"/>
              <a:t>This is because they undergo a metamorphosis</a:t>
            </a:r>
            <a:endParaRPr lang="en-US" dirty="0"/>
          </a:p>
        </p:txBody>
      </p:sp>
      <p:pic>
        <p:nvPicPr>
          <p:cNvPr id="8194" name="Picture 2" descr="http://upload.wikimedia.org/wikipedia/commons/d/d5/Tulerpeton12D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349681"/>
            <a:ext cx="4762501" cy="227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707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/>
              <a:t>Amphibians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Eggs are always laid in water to prevent drying</a:t>
            </a:r>
          </a:p>
          <a:p>
            <a:r>
              <a:rPr lang="en-US" dirty="0" smtClean="0"/>
              <a:t>The larval stage is generally aquatic</a:t>
            </a:r>
          </a:p>
          <a:p>
            <a:r>
              <a:rPr lang="en-US" dirty="0" smtClean="0"/>
              <a:t>However as they grow they turn into a full adult</a:t>
            </a:r>
            <a:endParaRPr lang="en-US" dirty="0"/>
          </a:p>
        </p:txBody>
      </p:sp>
      <p:pic>
        <p:nvPicPr>
          <p:cNvPr id="9218" name="Picture 2" descr="http://ecolibrary.org/images/full_image/Tadpoles_developing_in_eggs_on_leaf_DP8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600"/>
            <a:ext cx="44450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96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Amphibians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Some amphibians are terrestrial while some are aquatic</a:t>
            </a:r>
          </a:p>
          <a:p>
            <a:r>
              <a:rPr lang="en-US" dirty="0" smtClean="0"/>
              <a:t>Some frogs, newts and salamanders are entirely aquatic</a:t>
            </a:r>
          </a:p>
          <a:p>
            <a:r>
              <a:rPr lang="en-US" dirty="0" smtClean="0"/>
              <a:t>Toads and some frog, salamander and newt species are terrestrial</a:t>
            </a:r>
            <a:endParaRPr lang="en-US" dirty="0"/>
          </a:p>
        </p:txBody>
      </p:sp>
      <p:pic>
        <p:nvPicPr>
          <p:cNvPr id="10242" name="Picture 2" descr="http://upload.wikimedia.org/wikipedia/commons/2/20/Fowlers_toad_fro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1200"/>
            <a:ext cx="4150659" cy="3112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264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Amphibians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Amphibian populations have been declining sharply in the past few years</a:t>
            </a:r>
          </a:p>
          <a:p>
            <a:r>
              <a:rPr lang="en-US" dirty="0" smtClean="0"/>
              <a:t>The reason for this is likely due to pollution and change in their habitat</a:t>
            </a:r>
          </a:p>
          <a:p>
            <a:r>
              <a:rPr lang="en-US" dirty="0" smtClean="0"/>
              <a:t>Climate change is also starting to divert rainfall which affects their ability to breed</a:t>
            </a:r>
            <a:endParaRPr lang="en-US" dirty="0"/>
          </a:p>
        </p:txBody>
      </p:sp>
      <p:pic>
        <p:nvPicPr>
          <p:cNvPr id="11266" name="Picture 2" descr="http://upload.wikimedia.org/wikipedia/en/a/af/Deformed_Fro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752600"/>
            <a:ext cx="4149713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2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www.youtube.com/watch?v=E8Nx4Npe0ow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>
                <a:hlinkClick r:id="rId3"/>
              </a:rPr>
              <a:t>http://</a:t>
            </a:r>
            <a:r>
              <a:rPr lang="en-US" smtClean="0">
                <a:hlinkClick r:id="rId3"/>
              </a:rPr>
              <a:t>video.nationalgeographic.com/video/weirdest-newt</a:t>
            </a:r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98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Almost all birds can fly</a:t>
            </a:r>
          </a:p>
          <a:p>
            <a:r>
              <a:rPr lang="en-US" dirty="0" smtClean="0"/>
              <a:t>These reptiles have features that are designed for flight</a:t>
            </a:r>
          </a:p>
          <a:p>
            <a:r>
              <a:rPr lang="en-US" dirty="0" smtClean="0"/>
              <a:t>It is why they have a specialized category in the ranks of lizards</a:t>
            </a:r>
          </a:p>
          <a:p>
            <a:r>
              <a:rPr lang="en-US" dirty="0" smtClean="0"/>
              <a:t>They are masters of the sky</a:t>
            </a:r>
            <a:endParaRPr lang="en-US" dirty="0"/>
          </a:p>
        </p:txBody>
      </p:sp>
      <p:pic>
        <p:nvPicPr>
          <p:cNvPr id="11266" name="Picture 2" descr="http://www.funchap.com/wp-content/uploads/2014/04/birds-of-paradi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133600"/>
            <a:ext cx="4465261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393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Chordata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order for an organism to be in the phylum chordata, it must present one of the following traits during its lifetime</a:t>
            </a:r>
          </a:p>
          <a:p>
            <a:r>
              <a:rPr lang="en-US" dirty="0" smtClean="0"/>
              <a:t>A dorsal hollow nerve chord</a:t>
            </a:r>
          </a:p>
          <a:p>
            <a:r>
              <a:rPr lang="en-US" dirty="0" smtClean="0"/>
              <a:t>A notochord</a:t>
            </a:r>
          </a:p>
          <a:p>
            <a:r>
              <a:rPr lang="en-US" dirty="0" smtClean="0"/>
              <a:t>Pharyngeal slits</a:t>
            </a:r>
          </a:p>
          <a:p>
            <a:r>
              <a:rPr lang="en-US" dirty="0" smtClean="0"/>
              <a:t>A post anal tail</a:t>
            </a:r>
            <a:endParaRPr lang="en-US" dirty="0"/>
          </a:p>
        </p:txBody>
      </p:sp>
      <p:pic>
        <p:nvPicPr>
          <p:cNvPr id="8194" name="Picture 2" descr="http://www.untamedscience.com/science/wp-content/uploads/2013/10/Chord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895600"/>
            <a:ext cx="4121331" cy="1630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34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41910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There is strong evidence that birds evolved from two legged dinosaurs called theropods</a:t>
            </a:r>
          </a:p>
          <a:p>
            <a:r>
              <a:rPr lang="en-US" dirty="0" smtClean="0"/>
              <a:t>The oldest skeleton of a bird Is the </a:t>
            </a:r>
            <a:r>
              <a:rPr lang="en-US" i="1" dirty="0" smtClean="0"/>
              <a:t>Archaeopteryx</a:t>
            </a:r>
          </a:p>
          <a:p>
            <a:pPr lvl="1"/>
            <a:r>
              <a:rPr lang="en-US" i="1" dirty="0" err="1" smtClean="0"/>
              <a:t>Archaios</a:t>
            </a:r>
            <a:r>
              <a:rPr lang="en-US" i="1" dirty="0" smtClean="0"/>
              <a:t> </a:t>
            </a:r>
            <a:r>
              <a:rPr lang="en-US" dirty="0" smtClean="0"/>
              <a:t>(Greek for </a:t>
            </a:r>
            <a:r>
              <a:rPr lang="en-US" dirty="0" err="1" smtClean="0"/>
              <a:t>anchient</a:t>
            </a:r>
            <a:r>
              <a:rPr lang="en-US" dirty="0" smtClean="0"/>
              <a:t>) and </a:t>
            </a:r>
            <a:r>
              <a:rPr lang="en-US" i="1" dirty="0" err="1" smtClean="0"/>
              <a:t>pteryx</a:t>
            </a:r>
            <a:r>
              <a:rPr lang="en-US" dirty="0" smtClean="0"/>
              <a:t> Greek for wing)</a:t>
            </a:r>
            <a:endParaRPr lang="en-US" i="1" dirty="0" smtClean="0"/>
          </a:p>
          <a:p>
            <a:r>
              <a:rPr lang="en-US" dirty="0" smtClean="0"/>
              <a:t>This bird is over 150 million years old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11" b="8162"/>
          <a:stretch/>
        </p:blipFill>
        <p:spPr bwMode="auto">
          <a:xfrm>
            <a:off x="158115" y="2514600"/>
            <a:ext cx="4315641" cy="2717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6897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Birds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Birds have specialized front limbs that are designed to create lift when moved</a:t>
            </a:r>
          </a:p>
          <a:p>
            <a:r>
              <a:rPr lang="en-US" dirty="0" smtClean="0"/>
              <a:t>This means that the amount of air that flows over the wing is more than the air that flows under the wing</a:t>
            </a:r>
          </a:p>
          <a:p>
            <a:r>
              <a:rPr lang="en-US" dirty="0" smtClean="0"/>
              <a:t>The idea is similar to a wing on a plane</a:t>
            </a:r>
            <a:endParaRPr lang="en-US" dirty="0"/>
          </a:p>
        </p:txBody>
      </p:sp>
      <p:sp>
        <p:nvSpPr>
          <p:cNvPr id="5" name="AutoShape 2" descr="data:image/jpeg;base64,/9j/4AAQSkZJRgABAQAAAQABAAD/2wCEAAkGBwgHBgkIBwgKCgkLDRYPDQwMDRsUFRAWIB0iIiAdHx8kKDQsJCYxJx8fLT0tMTU3Ojo6Iys/RD84QzQ5OjcBCgoKDQwNGg8PGjclHyU3Nzc3Nzc3Nzc3Nzc3Nzc3Nzc3Nzc3Nzc3Nzc3Nzc3Nzc3Nzc3Nzc3Nzc3Nzc3Nzc3N//AABEIAIIAuAMBEQACEQEDEQH/xAAbAAABBQEBAAAAAAAAAAAAAAAAAQMEBQcGAv/EAEMQAAEDAgMFBAYGBwgDAAAAAAEAAgMEEQUSIQYTMUFRImFxsRQVIzKB0Qc2QnORoTM0UnKCweEkQ1RiZHTS8RY1U//EABoBAQADAQEBAAAAAAAAAAAAAAABAgMEBQb/xAAxEQACAgECBQIEBQUBAQAAAAAAAQIRAyExBAUSE0FRYSIyNHEzUqGx8BRCgZHR4SP/2gAMAwEAAhEDEQA/ANxQAgBACAEAIAQAgEKAh1dfFT3F87+TQtceKUyjmkUs9bNM/O95FuAbwC7Y4oxVGLm2ydRYrYBlTqeTx/NYZOG8xLxyepbsc1zczCCD0XJTW5sekAIAQAgBACAEAIAQAgBACAEAIAQAgBAeJZGRNzPcAFKTlsLopqzFHyXZT9lnN3Mrrx8OlrIxlN+CtN9bkk9SupUZApAaE26oB+mq5ad92at5t6rKeKM0WjJou6WvhqLNByv5tK4p4pRN4yTJYPFZFhUAIAQAgBACAEAIAQAgBACAEAl0BDqq6OLRhzP6A6LWGGUtSjnRUzySTuvI+/d0XZGMY7GTbY3kVrIG6kFlNK9vFrCRp3KbD2KmbEZWYdQTNex8s/vtAGpyE6/Edy0ULk0Z9Wlo8YBW11VO6KtdE5opo5w5tsxzXPIDTl8EyKMV8JMG3uXuUEkgaLJMuGUt1HFG15BYUle9lmTjM3k4cQubJhT1iaRnW5aRyMkbmY4Edy5mnHc1uz2oAIAQAgBACAEAIAQAgBABQEOobUyaMAa3nY6laR6FuVdkX1fNrw171t3olOhjUtNJF74FvFWjNPYq40N5FeyBHRNc0te24PddLJ0I8WG0cRvHRwMub9mMBT1sr0odZSwsdmZCxjw3IHNFrNHAKOpk0hwtv1+KWBWxkkAc0cqJof8AQJ+jfxWXeiW6ByKlqonXYQOuqrKcJbkqLRYR5i0ZxYrndeDQ9oAQAgBACAEAIAQAgBACAEAFAQ65t8i1xPcrIi5O5bWUoTJZLIoXIlk0GTuSxQZO5LFCsZ222HMKG9AlqWgXKaioAQAgBACAEAIAQAgBACAEAIBMw6oAuDwQDFS25CvAq0MPbZpPMcFeTdaEJWzhMPx/E5a+njkqPZvkDSMg4Lzo8RNzo+rz8s4WGGUlHWjvMmpsvSs+UDIlihmpngpY95UyNjZe2ZxVZTUVbNMWHJll0wVs8UVdSVktqWdkpbYkNN7KFkjLZlsvDZcKTyRqy2CzKCoAQAgBACAEAIAQAgBACAEAh4IDPdtaiePGy2OeZjd03RkhAv8AiuLiJNS0Pp+U44T4a5Jbs6zZh5fgdG5zy4lhuXG5OpXTi+RHicekuJmkWcgutos4yLWyupqZ8zYny5BcsZxIUTlSsvhx9eRRujLsOk3VdTvLXHJICGga+C8uD+JH2/ER6sUo34NUhc6WJsjmFhcL5TxC9VPQ+FnHpk1dnvKrWQc/tw0epDr/AHrfNc3Fa4z1eTfVf4ZUbAW9PrDb+7b5lYcLo2ehz38KH3O+bwXYfNioBLhAAN0AqAEAIAQAgBACAEAIDy/3SgM02tFZ61e6tiYw5AGOZfK8Dx5rgz9XVqfXcr7T4dLGzsNkm1bMIgbUxMjjDfZtF81jc6/iunFaikzweZPG+Ik4O359Cylr6Vkr4TKHTMZndEztOA8AulQk0nWh54jareuiaymqLSNzZnMsGeIJuD8EcavVaEFTDh9DDXjEfQahksrsgYY7hh/asL2HeqLh4dblaOyXHZp4lhb0LM4lRRslknnEDInZXvqGmJoPi4AH4LSOOcmlFXfpr+xx0Sw9psW66X0Wd+GTRQ7W4XUYhR3pnHM3UxE6P/qsM0XkjoenyzioYMvxrfz6FTsXg9U2V1dMXwMOgj4F/j3KmDG07Z2c14zHKKxR19ztmcPiuo+fQtxeyEmfbcySNxsBkkjQYgey4gLh4h/EfUcnjGXD6rydRsg9z9nqRzy4kh+pN/tuXThfwI8bmiS4uaXt+yLkcFqcAqAEAIAQAgBACAEAjuBQEHEYqWSMPqoN/ufasYG5nXHQc0UVNpM0x5Z476HVnh0ElU2Q1dmUssQG4OjweeZwPwsFdS6GundGY42qijeaeBr3uZGHBjGaW5C/D81HQ2uqXkHpk073RE0zmteCX5ni8fdpxTpS87ATe1YY0mku4vsQJBo3rdFGHiX6ASWqdGyZ8lLUZYzbsNDzIOoA1UKHVWqAy8YbJU1LHsjZUPiG+fbJIWW5u0PyV7yxSp6Lb0A4ylyyRPpq2URsiLGxEtex3RxJGYkdzgoc9Kkv+/8AP0B6iNdHumzNhlJJEskd2AdCGm/mofb1a0AMxKERtfUtfTF8u7aJm5bu5W63sp7buo66XoCVna8kNcCRxseBWd0DOtsWVoxTPWMYGOFo3MBsR81w51Lqtn1nKpYux049/J1Gx0dbFhMbaqNscQvum2OYgkm5/FdOC1DU8Xms8UuIcoO35OgHBbHmioAQAgBACAEB5zDgdCeHeoAkkjWML3kBoFySeCnfRAi+mGctbSsL2SRlzZ/sDp3lWcVG+r/QPDY46fJPUkTVbYSzOG2c8cSGt+CltyTjHSNgi19ZDBTGpxaUU9LJGG+jPF3Fx5acTysEclD5d15G5VuxXGaxgZhdHDh9N9iSrF3kdRGOHxK4cnFxi9NWbRwt7jDsLxGZxdV7Q4g/nlhDY2g91hdc0uMn4NFgiL6oqmHPBjuKRO75WvH5hP6vIT2IjjI9oacjc41DOy/CppgSfi0hX/rH5RV4PQdOL47CLVeF01VGfeNPPYn+Fy2hxcPsUeCXgWPaDCBIw19LU4bIxuVu9iIa2/LM27V0x4hPaRm4SW6Laic2eKF2HYk2ogae2XOEheOlxwWlp22io6Z6mJvtqYyXky+xN7N6m6dEZaJ1QGpG0M3pEQk3Dg8GRzCYzm5a81ZPKqb1/UBV0Uk4eXOiqGtsYY5WaNcOdxxVPgdKSL48k8bbg6v9h8VL45N3JA8MEWcyt1aDzbbip6U1oylDsNbTyiPJILyC7Wu0J+B1UOMo3aA8XW5XVbAt9bJYC/UIBA+4vZLAZxqlgC7kocgQ56UOE5lq52sktwkybu37JHBaKb0pAaJw+GoOZ7HVTIeBOeQx/mSpfcca2X+lYPcc0s+6FLAWQSRk7yW7HMPIBhF/xsocYq+p6/zyCPiU1PgmGSYnXE1EtNFbeZBneSdGi3UkADvSc9HWiJSspqGjnnlbiONZZMQeLhg1bTNP2GeGgLuJ/ADxs+d5HXg7MeJRRZ+NtTr3rn2NaOTq8Uq6atl3lRIKfCnmSuzDR8cj7MvpwawOd8At1FNL3M29TxS4vikcUoJiLomvmkEwc93CMho6e/buspcYkdTLHCcYmrMSEMklORIxzzCwduGxtZ2qpKCSLRky+0+SyNBCAR2hfuQiivnwTD5pN6INzN/9adxiePi2y1hmyR2ZV44vc9RevKLSlxFlZHyir2a+G8aL/iHFdUeN/MjCWD0Y+NooADBj2HTUQOm8cBNA7+NvD+INXTj4iEn8LMpY5ItIYqepY+ow+rPtWACWGTOwW4EDVt/gunrbpS1RTUdtVxvaLxzRCLX7L3P8rFPgft/P9kDcdSx5p/SqWWGolaew+PPk6gvbdo/FKevS7X89QNwR4a+GP0adrImykt3E5aC7mDY6+BVry38S1+wHzRuLZmsrKpplfmzBwOTubfgFXuU18K/6BwwSl7yKuUBzbAZWdg9Rp53UdUa+VfqDlNnsDkbX1NUzaeomYZyTS08jd3Gb8HC3HqNF6PE8SuiMOylpu07Kpe5X08ONjEa/EZKKVsOJNnYGl5cQB+h7H2dGm/UvW0p8P2441L5a/wDf3/Qal/srHibnTuxCaZkLGsjhpyxrWgZBc8L8brj4t46Sgtd7JRcOo8Pdvw+mpTvSN/eNvbtwzaa/Fcqnk0pskkMEbcoY1gIFgBYWHyVdRZ6HG91AK7aXCvXeC1FCJTC9+V8co+xIxwew252c0FN9BZz4rsWogGYtgtQXC+aoorSxu77e8L9LLzp8FK/h1OqOdeRRj9Lez4K6M8w+leD5LL+ly+hp3oMU49h7W3cZoy4fagcD5J2Mumg7kPUBj2GE6SvF9T7F3yUdjL6EdyHqQ4cRwKkq31LaibeyDUv3jgB3A8FLxZWq6QpwT3JrNoMLc0FtRp+475KnYyflLdyHqL6/wvOGGqAJ6sd8k7OT8pPcj6nr13hv+Kbp3H5KOzk/Kx3InoYzhrhpWxDxNinan+VjriKMXw46CugPcHp0T8pjriV8pwJs5npq+KhqSbmWlm3Zcf8AMB2XfxArSEs0Nroo4wkPx7SVVIC702gxOLrnEUv/ABP5LqhxL/viYyxL+1kqi292dqahtLPWso6on9DUkNPwPA/ArqjJNaGLTR0OWlqmMfkhmYDmY6wcL9QtLl4ZB4fheHvbOHUVP7d2aa0YG8I5u6lWWXIqqT0ApoKUvdIYgXOZkJufd6cU7k6qwUuH7D4BRV0td6GJquR+cySuJt3AcF1ZOY8Rkh2+qo+iIpI6TKFwk2LlSgRnbr2t4dBbedj3vmrVLTUCuMQdYss7Lxy8vFSlKtyLR5aKYmLK8AgdgZv5I+ryhoObvQBsj9HX43v3KL9UKBzJO1llsXe6LDRE1S0AZZLn2g4fs8+qhdI1AMlu3NICANezxU3EUIGTWF5G8dezy6JcRQuSQ5u23U9ns8AlxAGOQE2c3LbQZeaXEUxBG8Zczmmw7XZ4pcRqAjkyjtMuDqcvJLiNTw+mzF5LYnOPul0Y0S0TqHojA4ndw5baDdjQpaojUb9XwktLoKc/texbqloUHq6HLYQU181/0LeCXEk8uwulOf8AstJr7pMDdPyS4kakiKDcjLCI447aNYwCx6pcRqegyUZLvabDtacUtCmI5k27N3gm+tha4U/DY1IlBFiDCTVVDC3kzJcgeK0zTwv5UUip+WWaxNAQCWQARogG3lrQXPIaAL3OlkohtI5CfbXCIcSFIyFxpc131MRsM3gOI71r0yqzy5c1wrL0Lb1Oqh3NTGJYJi9koBa9j9LdypbW6PTi1KPVF6DjoibkSyDS1gUv2Jo8vAjAkfM4NY05sxsD3lRZDpK7IOFYnQ4pnbRVpl3T7O11/wCu9WlpujHDxGLPfRLYsN1cOG9kFzfjw8FF+xtQGM5id5JqLWvw70smiHiNdSYZTiorat0cbdNTfMfDmpTvwY5ssMMerI6Q7SSRVlPHNTVLpIndpr2uBzdyXXgvjlGceqLtD+6Jz+0kGY8jw8FW/YvQGM3PtH8LcVPV7CitqMXw6kxCCiqK/LUO0DS7QnoTyPQKVb8HPLicUZrG5assRH2bCWT3r/0UdXsdFHowkh3tJBm5g8PBL9hQbrt5t4/ha19PFRYoQREZRvZDl7+Pipv2FCOg9nbeSGxvqRr3eCKWooh4dhslJq+smkFz2NAwfDj+a1zZ1k0Ua9ysIOO7LNYFwQAgEdwNkBn+378adSPfLkgw8PDMjH3c8nqtYVZ4XM5cS4OT0iZ+OFmgd2i1o8C73Oz2AkxlokfQZJaNrgJIZHW16jos8lHs8rlxFPo1XoaJU1TaWlM8wcA0XIaC436WCyPoJz6I9UjLdrto6/EpnUzo5KWk5ROBBeOrvktoRVWfM8fxuXI+mqRQUVXUUVSyopJXRys4EK7SPPxZZ431RNX2X2ikxSJsVZSyQVIF75CGP7wVzyVH1XCcXLLFKcWmS8fxoYXB7OmlqZ3e5FGwn4k9FCVmvE8R2Vai2/YyTF8UrMVq3T1ryXgmzOTB0C6YpI+T4jPkzSuZM2ax3EMJqmtpGunjcbmn1Obw71WUU9TfguKy4ZpQ1XoazheJR4jSCojZJHycyVha5p6arBn1OHKssepaf4OZ2v2pqaRklNhkEoI0kqXRnKzw6lXhGzzuP47Jji1jj/kzSSR0r3PkcXOdq5x4krakfNuTbbfk7bY7aqshDaWtimqaZtg2VjC50fj1CynFHt8v47L8sk2vX0NIjeJI2vbwcLhZHvp2j0hIIBLIADQL25oBUAIAQCHggOU+kgW2Zd9+z+atD5kebzb6Z/dGU8wuk+UNI+iwD0Ct+9HksMm59HyX8OR3BAAWZ7Rln0mfWCMf6dvmVvj2Pl+cP/7r7HJHgfBaPY8o3TBQPVNH9y3yXK9z7nF8iJbwLHwUFzBqw/2uf7x3mV1R2Ph834kvuy22Kv8A+T0Op94+RUT2Onl31MTZA0dFzH2Bz23wtszVW/y+atDc4OZfTSMgXSfImifRV+rYj++zyKxy7o+i5L+HP7nejgsj2xUAIAQAgBACAEAh4IDlfpJ+rLvv2fzVsfzHm82+mf3RlHMLpPlDSfor/UK370eRWOTc+j5L+HI7h3BZHtGV/SZ9Ymf7dvmVvj2Pl+cfUL7HJcj4LR7HlG64L/6mj+5b5Lle59zi+REt/unwUGj2MFrP1yf7x3mV1R2Phs34kvuW2xX1nof3j5FRPY6uW/UxNlC5j6853b/6s1Xi3zVobnBzP6aRkC6T5E0T6Kf1bEf34/IrHLuj6Lkv4c/ud8sj2wQAgBACA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 descr="http://media-cache-ec0.pinimg.com/236x/24/20/27/242027357ca69b263990ae7726ead90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93" y="2209800"/>
            <a:ext cx="4189268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381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Flying requires enormous amounts of energy</a:t>
            </a:r>
          </a:p>
          <a:p>
            <a:r>
              <a:rPr lang="en-US" dirty="0" smtClean="0"/>
              <a:t>Therefore birds need to be endothermic to make sure they can fly at all times</a:t>
            </a:r>
          </a:p>
          <a:p>
            <a:r>
              <a:rPr lang="en-US" b="1" dirty="0" smtClean="0"/>
              <a:t>Endothermic</a:t>
            </a:r>
            <a:r>
              <a:rPr lang="en-US" dirty="0" smtClean="0"/>
              <a:t> organisms create heat from their own metabolism</a:t>
            </a:r>
            <a:endParaRPr lang="en-US" dirty="0"/>
          </a:p>
        </p:txBody>
      </p:sp>
      <p:pic>
        <p:nvPicPr>
          <p:cNvPr id="2052" name="Picture 4" descr="http://coolcosmos.ipac.caltech.edu/image_galleries/ir_zoo/images/lizard_co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697" y="2286000"/>
            <a:ext cx="4349634" cy="262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272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Flying also requires several other skills and adaptations</a:t>
            </a:r>
          </a:p>
          <a:p>
            <a:r>
              <a:rPr lang="en-US" dirty="0" smtClean="0"/>
              <a:t>Keen eyesight</a:t>
            </a:r>
          </a:p>
          <a:p>
            <a:r>
              <a:rPr lang="en-US" dirty="0" smtClean="0"/>
              <a:t>Fine motor control</a:t>
            </a:r>
          </a:p>
          <a:p>
            <a:r>
              <a:rPr lang="en-US" dirty="0" smtClean="0"/>
              <a:t>Insulating feathers to minimize heat loss and maximize surface area</a:t>
            </a:r>
            <a:endParaRPr lang="en-US" dirty="0"/>
          </a:p>
        </p:txBody>
      </p:sp>
      <p:sp>
        <p:nvSpPr>
          <p:cNvPr id="5" name="AutoShape 2" descr="data:image/jpeg;base64,/9j/4AAQSkZJRgABAQAAAQABAAD/2wCEAAkGBhQSERUUExQVFRUVFhgYFRgYFhcXFBYYGhgVFxYVFxgYHCYeGBojGhUVIC8gIycpLCwsFSAxNTAqNiYrLCkBCQoKDQsOGQ8PGjAlHiQ1LzU1NTUsNC01KjUtLSkrLSo2MCwwNTUpKSk0KSwpLCswLjUpLCwpKSkpMSksLiksLP/AABEIALgBEgMBIgACEQEDEQH/xAAcAAABBQEBAQAAAAAAAAAAAAADAAIEBQYBBwj/xAA9EAABAgQEAwUGBQMEAgMAAAABAhEAAyExBAUSQVFhcQYTIoGRMlOSobHRQlLB4fAUFWIjM3LxgqJDg7L/xAAYAQEAAwEAAAAAAAAAAAAAAAAAAQMEBf/EACERAQADAAIBBAMAAAAAAAAAAAABAgMEERIhMUFRBSLx/9oADAMBAAIRAxEAPwDTnMpvvZnxq+8M/us33sz41feBrRAAiAmDMZvvZnxq+8dVmE33sz41feIwjpgCjMJ3vZnxq+8d/uU33sz41feK/F4nQH23ivTnydTE04wGiGZzfezPjV94cM0m+9mfGr7xVSsakuOIcRzL8RrR0v8ApAWxzKaf/lmfGr7xz+4zfeTPjV94gid9H+YEHAgJYzCa3+7M+NX3hpx833kz41feApEPKYB5x033sz41feB/3Cd72Z8avvA1VjiYAwx833sz41feOjHzfezPjV94ERHIAs3MJvvZnxq+8DTmk33sz41feBkPDu7pAF/uU33sz41feGnMp3vZnxq+8CIjgMAT+6TRebM+NX3jqc4m+9mfGr7xHmS3hS8PASFZtN97M+NX3g0vNJvvZnxq+8RTJhJTAS1ZjN97M+NX3hhx873sz41feAvBZdYBv9fO97M+NX3h39xm+9mfGr7x3SI4oAwHP7pNf/dmfGr7w85tN95M+NX3iBOTwjktMBOVmc1v92Z8avvDBmk73sz41feAlMNSmAlDNJvvZnxq+8I5jO97M+NX3gaUx1aYBf3Wb72Z8avvCgBTCgDzJkBSYlnDwwYaAGBHJkShKhpkwFJmso90sjYRhZs8mvDbj/BHqxkgj6x532jycyZpYeA1Sf5wgAYDO9AQaulV+LghvSLjA40MColIYP8AR+YqYxk4aX4H6wfDZkSnST/P1gN1NzAVa2k86Xf9YnZXmqVeE3qDX0YcPvHn6M5LBJ2cdQafzrBMozsomgvxfhWA9TwrKeoBeg33jsyXEHs1jXCgQC4BcXGx6j9uMW2mtef3/WAhAxww9aYFAJaoaDDimGFBuAW4sWbjAEEJSoif3SXYrS8cRjpaiwUCeFXgJyWaGkQNE9JJANRUhjQc6Q1eJQCxUAeBLH5wBdUOKoHKWlVlA9CD9IIYBwMDmGOhUNUh4BmqDS7Q6RhK+n1gxl0D04uQGArV/L0gI8wwLX/P50gOYZklLhwTYirC+/p6xVHNU7qHM7A7PxtAXwSDwhqpiU3NzGRzHtYlDd2ou3iN+NgaD60jLz86mKJ8RqfWA9ROOlu2oPsN4kS1BQjzTKp6ip3qTclvrHoGWSyEgk7QE8CERHIckQHNPKOQ/RCgC95CEAlIiZJTACTD1GDLlwIyoAIMQ82yxM+WUK8juDxiyEmOKlwHk2a5QuUShYPItQjjFFMlFJceUe1ZnlKJ6NKx0O46R57nnZhUoncbH7wGUUskc4AJpd4lYiQxiMuVb+D5wGt7IdpzKmJBUGJbxeyAWvXg8epYTHJmBwoGiTtvS3kY+ejqSdxGn7L9qFS5gSpTJIZ9Orcmwq7m44wHqeMxaEXckAWAqS5FSep5CppGbzPO5yZgQE6SpmtV7VNH+kFzzEKnIRoFFNqoHY0vcPTybiXx8rMFg0JSQSL6TQ7NVoDUYmRikgKXvX26JarKNnHD9YNje1EwS+6mJQzDzcXcKby47UiiX21nkMpaSxayXVwpv++8Vs7HBRJNCSeVabQF4c3QWUEAMatQbbA/znF5lWb4cMt2WAaMSa8fCXt5ecY6ahAQVJWsgAWFC4FSVMzFwzerw/CZqdOggEEMkkAqDsxraAvM47QqnLKULKUD8KXBVapYDpX0EBkSE+1NUGBoh0Mo1dKik6kF2uONQ0U/eaCVAGrhwnw1OxfmbRDcEsPP70tAT5uKlhZUlKRdn8aTW1D83izwGezAnwAFI/MTfej06Mb3iiwHdJURMUaigGoVuDQEdQePnB049MtT6AtP5XVbqNJ9eMBpMu7UGZMCFSwLAlJ4kJFDzI9Y2GASknVySWN7Pb+WjHdlMVKnlYRKCSkocvqcFZIelw1/pFtn3adOG/xIoEtU01U6akW4mAv5k5MsKJKQUiyiwJfUwPSMX2k7XpfQw8JNufy4ekZTN+1syb4dRb51LmvUxnZ88k0gLfEZ4ol3iFiM8UU6QYrFLh0uTvAECibmsS8LhFKNEk+RPq0DwuEWoslJflG67PdmJntTSydhUn6wDOzPZ5b61gpTtRiekbVCAAwjkrDhKWAaHJgCQiqATFtEczjAT9cKIgmwoCepMNTMaH6oGowBhPhxmxGSYIo0gDhbw8iIsmZDpmIgHEwDFYdKwQQD1DxwzYaqbStIDzztJkulR0AcxVv1ZooZmUl2Belt+kelZguWtBYpcPTnwe5P7RlMdjQmgDEEgGj8RybpAZbG4PQplNzYk0/Wm8RVI0kKTQ0Zn2t1e/nFxmKzMlnwh0gclbMeD/XoaQclAJUFirENYuaHnxNIDb5BmgmyiNTKAdTs4Jsyt6FNSaWu8Z3tBhDLmlaTQq1Dk7k/r6xMw2VIlr1SZniHi0GtQUgEh6HxKIBKqJJ6O7UYuWtIRULSQfFv7QUksHPiDPY7BoCkmTyEBz+IkCoY8WZv51h0qeVF1kVFyCoi48IttctXekOxODm92EhAKdQIYOo6h4VamqGYN8niwxEszdMtCyZaUpHi0pClBLO4NgAKrIatawEXBY1coulStCv+SQpmrQs7ji4baLDCzwypqFBMxFS6UqUB+ZI3qak1+URcSDKmLkpUEixpQlg4ITxqQSDsbF4LIwqkgl5aUkBypKZhUSGIQGfUfaHSqgzwETMMWdXtLUUn21EgGxBShSUqR0MNUj2VNp1J1OXAa1EkOQ/4g99meA4qSp3OpnYaqEitEpLVH5QaW4OXMypACC+lNrgHwguAaglidJ5wAZGMD101FNSQfQgEvu44ROwMzEKB7pwFhVQAlOlJGp7ARQJQTpbc048432VISnDgKB7tvHpNXASU6kknwhSSQbPysAcvzr+mkLmKZa5xDqUXSUjUAfzKclVwPk0Y3GY8zVFSifMksODm/WLvPcYmaXWWTT2QxUAkspiS17CziM0iYx5u9uHKAdqq/CsNUmnEqrBe6dRFqO1XG9frE/BZSuaQlO9CS42fr5coCplyq1i/ybs+qcQT7PIikFxfZ1EhIKpmtbtpSkgAbHUXSenOLrslKVq1BPh5kH15+UBf5XkaZQ/Eepi32gyEOIYpLGA5rMMJg6UwyYIAZrDBKg4MOCYAegQoNCgOpEJSYeEtDCYATVhyiYRpHRMeAUox1QjoTHSh4AZMBxBBBf6PBSiK3GYgglgCLG4rX19ICox01LHe4DVdX4aDlfhFL3eo1cPRtLh2rvfcRZYpJfwnyqKuQP8AkLt1gKFAKq4bcAHjyqD0eAh4jBuAQlJIqGuR0Law/D9YyOZLCVuln5cj8+vKPSJuF7xBGk6gOA0noxZJO5F6O8YbOclmKJWQeZuKXNBSAm9mJRWtSnBYGhq9D9ifpETPtSZx5sQaVH4SA5+vPeLnsLKKEKXpPtCoerBRKSRaw5Vh2b4QGbK7waipABd0gFJdkgJokB/CLhqvAR8vzx092lNC76pgcgJWxJUGetTWjsBRh4XET0SVy0LX3cwqKpYUxYMFKJ2dmbcCtokIyKWFh9KmGruwVFRHhJ1smjEl7WpaG5LjLyVKQkGoJsVakkI1AukXoPN4CpWVlWokandypILg36uIu5eJ0I70oRMmWIM1SVDS41qCCCQUtV+HGIGK7uXPPdhJQlnuUnwAU1Maqe/AV2idnxKZOlKSkLAJogjSFE0UgsH8PpfaAoZK9SiqYVaVFjpAVUtTSo2tv5xPx+B1BKyEp1AMKijjTf2aF2rR7UcOUlLrQXqHTYjUmtQbuA1PtBM3xuoJAJJFFAJ0pTag5+0CT+XnARESglSdL+0LtpvxBpt6tGlzoEsC5JGoKDlJYurVyYdTyZooskw3eEgsNJDEg3JYMoUBpQbuaxe5rg1olnRwVqBDEUqd2ID1rQi7OAw+NxS5i1qWfxOeHC/CI9V+yKMw49TDZyX3AD9R+8WGVSlFXgSpVq6Sw/ggFhULB6+1WpDi/Ui27RpMuUCNL6XIswSK+G9wA4vvtABg1BnSEhT1cO9j4Xo9L7CFhktV7Gj1HkxY0gLnEyBNYHUWO7UB+7C1IhTJUzBKExCnSfaoQkVICTsoED5+cTcNMKqOCGq7AByeJZ9/ICK/HZmpLy5o1SVMKMSP8gR09YD0DJ8y76UlbM4qL+YIuImqTGU7Dz9KO71BSS5lEcm1oI2IcH14RrkiAGBDVCCEVh/dwEWCPDjIeEuW0AKOx3VCgJUNWI5CUmAEpLxxMusPSGhBUARIggECBgmqAjYuYEIUs2SCevADiSadTFJ3ai/eMz0G4JqRWzO1btE/OJ9ZSf8APWf/AKxqH/to9IjmedJNFcgDpPBgAXNh5NxgKudhzpNUgHcvqIItuL7RTLLA3AFG57uRTyEW00pB9keFzQjU25L3YxX4mXqAbgTUNXg9j5GAJl+fBGlK0HS7Fkk0qOp+V4uszXhJ0lpeIQFMwB1Avw0gPThFRluDAIKqvexflyirxGUoGOnylJHiAWkNcFjT1NuEVa6RlSbz8Lcc51vFI+Vn2Nk6TMRqC0IUQWNibEJLFtz8rNDu0OYJStJWkshRqVmWA40gMl2lq0uWS/E1rmcRiJmX4hMxD6TQg+yeKSaxpsJ2qw+NSEKZEwvpSsAgFqaVil2vxtsGWtdaRevsjTOc7eMqD+6TkzlTpQAQVANLB7ot4E+E3B0k8blxeJU/GIAE1PdnUtHgUdKw7hSRqpp8RJJBYHlE3MZa66kgaEsUDShVAyggFlKGlLEpZSSkhojJkyZssBlnUWUozEKY1UB3ZYEl66Tud72q0HFyFzgdK0FLHUy0uyFFlndi7/eDSckWhDlIJGl0sSCFJUoay4CQQlTH9ou8KspIlkF0y0h1EAE6jpbUhRNO7Yv6Vilk40pmTlKTcsQA4I0lILqNOtKnygGJwRKFLUx0q9kX0iya2D92SXPtP1rMTJCzoQAmoCinWQQSpyAHoBvu20W+Emz1I0oAcFSknWE+IhKioBSgC1fwkub0huS5OsCaVqTqJSkpUNJBc+PUSAGZQcHf1BZA6CUlJKT7JFzWwYMoKBSfKLDtJLaUoquvwpSyVVGxpU3rs/lEpGJlyJepS0ygpy6gAtZJJJlpd25nj0MY7Oe0XerHdkpSgujiSN/rAXPZrsz3qP8AUQobuxH0D78NosJnZxMqiwpndJCgA3pU+nWImExuN7pUxWJmJASSQAlvCH4RElJnzpPezpylMtgCrgA5ZuJinLemvfjPst0xvnETb5WBMkFgNXBJNqm1WiBOQ5fxkOfCEsBwOpyCPTpAe5OqpDPWvz/7aJMyV4LqZqbhrUJ23pFyoXBTVkFLpc0AetbF/wCCJGIwSVEJI9pnIBc3pQ0FR6RDSHPiVuK0e3h2cfPygwSSmhqkk7ByKNXygImXGfInKTLdZSy0hj49LVANXZxzrxj1HBYtM2WiYgulaQodDt+nlGBx2aqCUTn8ciYNaKMxISaD8JcDq3KNNkBSgmXLJ7tY76S5fwqYLSOGlRFP8oC9Koc8BIjqFwEmWIZNQ8c7yGmdAD7uFD+9hQCmwwKji1HgYaCeEAYGGgQxRhqVQB1w2GiZC1wFLmMxJWsqJToCUg7EqqUtxNR5Q6dPASwrQivoPNx6cYhZqpRnlhQEJFaFR9pRT+JmHzgcrDrCgS67M7gJt5MKX/LABUk0V3ZF3ckBvwgeFojz0MbVrcveosNrecXmN1KA0uWZjQABiC52pfrEEYVKU3BU5JNGc1A9kH53gIWGmaaAqe9PZvV4l9osmXiEysVh/wDfk0b3gF004Ob8Y4hKFg6jqIBDBL2e70G+0SMFiTL9kODRiGAo+kPZoiYi0dSmszWe4URzzDzhoxA7pX4krDD50MDRhsDLfSpFQaI8aiOHLzYRo8eiWsuuSkqNbkE7klhU2qQbNFDi8EXUlEsIFqBz0dRKncfhY8THNj8bWs/reYj6b550z6zWJn7LJM7TiD/TzB40/wC0fELMw1JOoLAHtC4A4CI2MwuIkL14eYSRdC2WRVw5TQ0apCTts8Oy/Ju7PekkVBuymvVrPYC51DaNngwmcgVZXtMwa7OoFwCTT1vHSiOo6YJnue2By9ImjTOE2Wp2CU6QOTeGnGvrWO/0U7WUoUFJWPCdLlQpROkFnIBokGnSNDm2XolsxqSQ9AA7OwDVcnkwFok4Xs9LUhlaVICqOxKeIGzFnp84lCmw+CnAFKVylILB0LCiAC7AhAvqsQ3hFDWK7PM3EhfdSUJ71LOs2FLJSQ2v/I24BqavN8aiRK7uUTqUWGwQaK2pZ9opMZkYMxKjQn8R3Jq/MuSCKGoI4gAYfI5OMl6kqKlH2nJ1pPN6g9YPl3YJEtepRJatSPoN4B/Yk6nOtCx/8ktR4hyqx3+cSpfZ5Mwf6mLnK4jWohq845N+FyJmYpr1WXSrysZ6m1PWDc6zHvGwmG8a1kBRFQlL1BI40flE/G4JEqSiQkuEip4n8RvuXvwgkmdIwiFJw8uoBBIHi6l2cdP0jO4nElanUBqOz243jbxuNXjU8K/1l5G9t7eUiaUhwCWcbMeQesE7kEsSqhLitNza9OkOCU0dPHYtf0N/ntC7lJAAISQoVd24sD7NnfnaNLOLhMNLqUgH/wArNwDsBf7RHKtKyNgTwJZxduUHkoWDqJJDXDOPMDl+0Bnz9JrY3q5DgP8At1EAOYxmoCinTMGm4ZQGyt7kkHZo1GSYL+kVoKgpBdct7y7mYgHmmrcUHjGTx+GTMlFY0pXLOo+E6vD4iKW39Y0uIzbXgwoF9CkEpAcqDpSoqNWGlRH/AJGA1S54gQmRGwy9aEqTUEU49Dz+0FRKgDmdA1zY6cO8MXhTAL+ohQP+mMKA1slKG2jk6WhtoziMRwJgveHiYAmOSBaIaV1g6qwJGHcwBCIakQ+ZKIvA0isBmZa1rUFh3IDULJ8RKi25r5+cTDLKq6g2zV+VGrs2wiF/czrTLQn2hrJoGTQsH5tEJWfqRNalDVvaNDb5DygNEEf6ZC1adXsgs5LMTX+foJeHJUWATYEmp2A0tYeYirk5uuepIQh1JUHU7JPE1FDT9uN5MninhvXiHq54m214CtGEIIYk2Id+NSfl/KxIGRrKnM0udy3H+UDRPw+ECxq1V5ttUkfT7RIkJdQaUSbDUok9W23o0AzD4ZEsFnmKFyVU81EqI8oHiZKVhwkUvpcDoFXA4/pForAEXU1PZDBI6tAApKAaElme5NaJT5mApzgApBJQNmSOZ8RL3LFq1vaImDQuUs6tyAb+ykFTepb0MaNOId0hHhSmjWLCg4nck2qbvFXjHAmlX5ix4USk/QnoYDH4qSqepShqVx4NW/mBE/JcQoslVNIICaitvJ3A8+UNyJCglXif/UdJHMPUdGPrEHLcSXK3K1LFrOXYj1cOPKAtMww+vEJDfgC3/wAiS5bgyTGhk4JKpYF2sdw1GOxt5uYHJwwVNHESmBNXN3/nGJZUZQdqMArlYBVLtY8q7QEablqSHCa8FE6XFtKqlIOxFvlFEvBh9JCkOdzR7XF/KNEieSdKB4a0P4eIHFLv68GiPiModJDAA+en9oDNzpSwpncsxUCAeRvXbb9Ijdyz6x4n4AC+3pvF3icsWEkk6uBDEjb2hU+g6QzCYFSk3LgDYMQ/HeAr5Um3tClRcnyU/wA+MO/oXLkXq7MT1Ys+x6xLmynOggIV0DM22xDPzEGE1KQQpaUuaClKVfnV4CDiMEUNXShtRvcEsOqWTX7RVzsWUrZYFd6u/l6+YtFvisSFuEqSoGwdwebVH83iqxCAaKFCXLEW/SsA/D6VC/AF6M5cJ4s/0gBy8yyiWgky5tw9GF3argsfKIk+UtBCkEsQL1Fj+gPrB0zlTEeEKE2Uu1KBVhxO3pWA1vYsqSmdJme3LnK9FBwRyJBMaJZjFS89VKUiYUklRVLmoFCSAgpY7ka6D/KNbh54mJCklx534EGx5QEmSYKoiIomQ3WYA5WIUQyk8YUA1N4kCZWFoAEDCgIAuuOypzF4GqYDaONASV4nVAJ6mSo2YH6GGAwDHk90v/gr/wDJgMbMzFKV62ooIlywNwlCXLXFSb8IjzAJiVzKVLIflc34t6Q7HBGkTSwShKRLCS+o6UuXbrFNgkFdSFEcNruQ17PAW8rONCD3SRwM1qKVX2UncC5Lu20aDJTMILoWGcqUsupRsWHEMNxdumflTRJZk+KqeQSX1ORxfZvnTS4earuUFRZxqSlKWUEgjwlIDDw7AGprtATEoUFaQQGPEPtUc7RIxGcKkhkoUpTqcvpBDfmJCSXIoCflEVOMBIShLqFSDq0jchRtqLvceV4gT5AmqOpa5nJRSwZzpCQWexBU5tXiFxhs3VM0lSpXi/Cgl9r6r9a7wadmydy2m4CDqp+Jg7pu/BqxSY2aUyQlGlSKkqUVeEgOnSEXLKBOwo4FSImHX358YCpibLUkJUxcs/sj151MBtsHj0qSSCC9RzDGsV+dpDLDsCi/C6SfmD5xHyRiCAlSVIPiCn+JBPtpPEQ3OZha237UgM7gZ4TJU9CEKPyUEt5RWdnpbrJNwwHDcn0f5RFx84yyQ/4SObOW+pEGyCQohgWBueTv83Hk0Bs8Fi3VqFHJCegGnVTasW03EuSDb+D5xEwEgFmFgB5CwjmagCWWYsHJcgNZ3BfzpAS5uLTLoCkkmzEnqyaxFHaFGvQVJcFnqmvDxsf0jPDNCpCgDVLMxYhLbISHD1YuepeIMmZLEpwgqLOFO3XVStXFQDepgNXPxwBKgHrXxA1uzinqYrMZnGr/AG9Lhnre2q1avffq0VmFzB5ZQratHUW/KzsOP6xBM5ImJDpSrT4STQjmBVzsOY5QE+fi1mtyCWdjbZ7ODvziHiJ2sqSe7ZSakJJYqL1IJYhlVNK3tHFSzNSqWfCtLkJF+RDVVZq83jPHEzJU0k3HtVKgTTi52s8Ba4PEaQGUzWdmYcDQ14CDqWr2kl7FQ3Av8/1gYlJxCCU0NyABzZmoNv44gMjGKQGUag7hn2frSAk/0xNW8W6ACdRYlmfYOYlZDJBxRUpvGnSCLLb2TxcsNoi41CmSpLMRQi55KJ2vzgeX4omTNAotCgtIF2FWB5mrc4C6x8gd6QkMVoSpJAd5stYTMbmwlOI10iWlMnWG1FtVySXJNNrx5diM3UidLnJHhY3NioniaMpDeVY268/75DIWlK2YtZYIoR9R+0BcyTqu45G4gk2kZnA52UzkSZv+mo+ElTgEEOhT87V4xo1WrAPBEKIzmOwE6ZLiFPltDji9oU9YIgGy5gEJWIgSEgXh0xAuIB5xAgM7EAoUGukj5QGUsFTRY4jCgINrH6QHnObIM2Zh5EkFTMk0/EwdR8nMaE5L3fdyZRBWWdTOwFzW/k78o6JkrCoTM0+NQJRL3UpZJr9Oiegiv/uq3rWbMoohgQl6S0H8CSbkOeprAW+My+WhSZcsa1AalL2GmpJPl8o7hctUshSnH5iKFnGpjttFzJwgkyAuYAFqZxYDglnNEvbckcYpRm3fzkJcsSdKQ1Up3J4EvypygLqTlIMshwhJDFi5V1fbjxeK/FYBRcJdA4kUA30gWJqxsIuJeIRXUR600h6k8KEDo8CxGLE8aJRAT+NRelap2OocObXgMnmk9RHdynWpt30oBqnW1AXdgGd9hWIU8TcPLBWxBJ8LJFXAdr9Bu44Exrs0w6JUvwgqV+EfiUSLnqQDTgOEZXHz3laFJ2chKVLITV6A6gwqCwBID3gOZdn0vvE92pSS41JKgnY1SlSvaDAuknztGmmY9M0FLhR5OCKX4Ec0kiPOsbisLMlJlhE5ajZRbUTdwLBN/DtxMAwmLQjR4gZrgE+J1p/KoKspmZQ3HG4WHaCQ0z5UvT/uNRlGGTKlJK6Mly5oDe8Z3EqCtMwlRSKKdBCiKNfdvoWh2Z53O1hKUJ0EeyHWomm2q7MHZg/qFxi+1BKXl+FDnxE6QpqUeqg/AHyimXmC5x0qchBcjxJd+PpvxMVGMxU7vBroQAKUCX2rZRqSKbRbJxB0ME+JgCQXJYE8fyqJpwgOrz4BOgJYpudLnQ7hydvLk/GRJzAnSyrXITqJO6TwU5URUNpMAGEHftZ0FJD0IDkGhLMaMREvLsHpnA1Zw6C5CTsoXBPHrAF0qBBYGWaKvrSLuog1BJJ3YwPFZMZTqbVJN01YEh0rPhs7VDxoQUylAbKLjgTcjlv6RNnLRoISQKFuVCzebesBgZ2Z6VIKrpYFQ9pVnqznhXjDM0QiYgrBe5aj7m5ruL8OUFzTDJmKFagkEbtanpvxgGKw5RLLnw9Ht9D1gHdk8aASg1rzIHEtErNsKnXpcDUSU8jRx9Piis7O4Z10uL8Wi0n4JRIDFxY8CLEcmf0gLGRgf9LQRqLOljuLE/eIuGkhShiEmgOhYukUcdbm8Wc+eUSkKJqgpKgxFC4LkWiBMkCViu7dPd4lOktq8Kh7Cupf/qArO1cpEpcmYkBUmZVQDXSpKlgcHDH1ionEobSfYUQk2JS+qWW2IBv0hLzYoUqWuoQqYgmhS5SpFOVIPm+GSko46QlYuyxRxxSQxHWA0xzFOPw2hYSJ8ogE0di4ccnaJHZfOlKHcTnTMQkFL0KkEApPUBvKMth8DMlAT5QolJKxcFAbVcV3PlyjUZXkn9QRiRMBXpdDBinSAEgtdgGbrAaMIVHYFKxMwpB0CoH4k/eOQHZ04JHGFh/EXMNRIoX40jqwUhxaAfiZbloNg0eFjFevFF4m4OY8A+TlzK1ekcUVrmMCydzw4npE5OKBTpEZ3MM+TJKg4DXPPnxABtuYAvajKJMqQucQZk1wAtRoh2fQkMl2DO1B5RW9isrr/VTiKv3SNxVgs8vy8b8Hhdo+0wmYcJFNVn9qpPiVzIBPnFTh+0ikoowYMBzAABPIJf1HkGg7Z58VqCQfCmlDfj9vMxUdmJ/jmTVcNIoWqwKQRah6wsJlqsQgEuwS78VE0SONDXrFdiMSZLywbFvR6/ESfKAbmWcTVqLKLaq87M/Jg7WjU9j8cQgCppvVydRKlHnf04RkMBJM0hIvU8gDpBUfQAdSY0GDmhDtZL+dg3or5wFz2uzElFA5Ip7JIJ39nyoRfe0ZTKJMxUxRU5SGKmF9uD2JDj0jYYaR3wGo2Ntg+/M1FOkHx+BTIGoAsBVrn94DFyMEqWshCASoEay5IpsAwv8ASK/N8nWDq0nvBfS9/wAxO3XlG6w+KDigOlmGxXZIPJIc8zFtKwoWFrIfVQU2TT5lz6QHkeCUrxIUCXB0k3B/Ef8ALi3GLRcuYiVplLoggKSE6RVmND4jXekaTGdnwZiUgAFiX6Opj5U84FOwqEImKSm76DxrpdQ2JfV5wGNViJi5umYtSlEMH2T8VA3pXrFmjUltPiSlzs1QNwxKSdofneVpU60adTOPF4lCzEWpQ+sRez6gtQlnxaiGdywDggbVDQF3hACoKbwoLhx1cFhwI9Hi5xE1KV8GDjZwL19D6w8YUIIpRW3nU/OFmGWd5KJH4bdGaAzCs9KlgL2V6s1vLypziQrNqabkJpxKXILcWIFOEZubI0TQDxURvTau1oRxZMxgQCCw4VZLD5wFj/UkTNQ2J6moLHqPpFzjQlchnunVwoGb/qKWRKOkP671f7ROwhUpE2WPaZ0U2/EOjAQFXkeO7qYoVqk+oBIfk7epjZLnJfWDR78i7GvA/SMfMkgVSwWCpSgpnZk6QAdgy7b+UXboOEmkEEoJZlAOFBAU1P8AkW/xMBcZ7OScJMZTJCCbtqLhIDbsog+XSKuRmQVhZE1dSjwkt+VkvzppPlEHFze+wxCJgUqVMJIdPil6y58NGpLNW32ixmYRE3CTQkoJK5i0MyQBoSSKUNqefIQGY7Rz0KnLQgDSopWeagC4BfgqK/G4rURxAA6sGf0Ai2y/KNYSJoqnUpnALHugATxAEw6eXOG4nIkgFQ1BLskqUlOuiyRVtNEpvbU0ADB5oZSk69RQpICwDUpd6cwfWL7sjmfcKKCTpqUUoUm7HzEZTGywEJ0u9aFiWuCWv8rGm5m5DODKJJ1yilQBPhKH0LSfIgj/AImA9RPaKX/AftCisGPR+Yf+sKAu8ROAYcYNPWFgJG0KFAVzAGogSkqBoaGFCgJslQSnmzn6x5Bjs1UtRUTUqJ8yST9WhQoCKvFEgPxv5NEvAyFTpiJSCHJYOWHUmFCgPQlTkyZYRKCmTxuDS/BiYxmZqCmG4B+gV+0KFAG7MSioqa5IG9q05157RYYmSpBLW49L/wA5QoUBf9nMQPA/tKLk7NVgBwAc825RJ7S51YCwsPp8iPWFCgGZRge8UjoSeprG3wWDCUANs0KFAZbtFIaa9np6hvSBSsvBlMb/AGo3oI5CgMHnMpZmKCeGlQ5jhxiz7GZaRNCiOn86R2FAT+1WaBExKRw1JPJQUCPIgekWHZfH65RBrUs92clj5R2FAYTtNhTKxC2oCSU9Ffu8U0r/AHB1/WFCgNPkhCl6CbkN51PmCT6xpZGTBEwL4fQhv1fyhQoDOdosGETVKFCWUDtVreb0h2VTU92uUsvqBAAvXceQpChQFLhJisLiC99JSrcFKgK0O6S8XOQY/wBpAAGomYg76kpfSP8AxekKFAX+FxqMVLSlXhmpsRTUwfSDsdxyiLmOBWFyVleuS9BR0k3CizM3HzhQoDLdqsZLE8dy2hKQCBbiUg/iZ6HeKozguYogBCVhmFAKBj0JDnrHYUBq8Nm40JcV0h6chChQo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133600"/>
            <a:ext cx="4198454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292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www.youtube.com/watch?v=MOiyD26cJ2A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83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Mammals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Mammals have two main distinguishing traits </a:t>
            </a:r>
          </a:p>
          <a:p>
            <a:r>
              <a:rPr lang="en-US" dirty="0" smtClean="0"/>
              <a:t>They produce milk</a:t>
            </a:r>
          </a:p>
          <a:p>
            <a:r>
              <a:rPr lang="en-US" dirty="0" smtClean="0"/>
              <a:t>They have hair</a:t>
            </a:r>
          </a:p>
          <a:p>
            <a:r>
              <a:rPr lang="en-US" dirty="0" smtClean="0"/>
              <a:t>However, within mammals are hundreds of different body plans and thousands of species</a:t>
            </a:r>
            <a:endParaRPr lang="en-US" dirty="0"/>
          </a:p>
        </p:txBody>
      </p:sp>
      <p:pic>
        <p:nvPicPr>
          <p:cNvPr id="9218" name="Picture 2" descr="http://www.texasescapes.com/Cartoons/Armadillo06260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99" y="1905000"/>
            <a:ext cx="4169901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47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Mammals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Mammals are endotherms that keep heat with a high metabolism and hair</a:t>
            </a:r>
          </a:p>
          <a:p>
            <a:r>
              <a:rPr lang="en-US" dirty="0" smtClean="0"/>
              <a:t>This hair can be present at early ages, late ages or all ages of the mammals life</a:t>
            </a:r>
          </a:p>
          <a:p>
            <a:endParaRPr lang="en-US" dirty="0" smtClean="0"/>
          </a:p>
        </p:txBody>
      </p:sp>
      <p:pic>
        <p:nvPicPr>
          <p:cNvPr id="8194" name="Picture 2" descr="http://media.knoxville.com/media/img/photos/2011/07/19/cinderella_t5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2057400"/>
            <a:ext cx="4352949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45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Mammals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Some mammals even lay eggs</a:t>
            </a:r>
          </a:p>
          <a:p>
            <a:r>
              <a:rPr lang="en-US" dirty="0"/>
              <a:t>These mammals do not give live birth</a:t>
            </a:r>
          </a:p>
          <a:p>
            <a:r>
              <a:rPr lang="en-US" b="1" dirty="0" smtClean="0"/>
              <a:t>Monotremes</a:t>
            </a:r>
            <a:r>
              <a:rPr lang="en-US" dirty="0" smtClean="0"/>
              <a:t> </a:t>
            </a:r>
            <a:r>
              <a:rPr lang="en-US" dirty="0"/>
              <a:t>are egg laying </a:t>
            </a:r>
            <a:r>
              <a:rPr lang="en-US" dirty="0" smtClean="0"/>
              <a:t>mammals</a:t>
            </a:r>
          </a:p>
          <a:p>
            <a:r>
              <a:rPr lang="en-US" dirty="0" smtClean="0"/>
              <a:t>These include echidnas and the duck billed platypus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362200"/>
            <a:ext cx="4375391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76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www.youtube.com/watch?v=R7ptN_5BWCc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9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Mammals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Other mammals use a placenta to feed their young when in the womb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placenta</a:t>
            </a:r>
            <a:r>
              <a:rPr lang="en-US" dirty="0" smtClean="0"/>
              <a:t> is a tissue that supplies nutrients the developing organism</a:t>
            </a:r>
          </a:p>
          <a:p>
            <a:r>
              <a:rPr lang="en-US" dirty="0" smtClean="0"/>
              <a:t>It is rich with nutrients, hormones and oxygen</a:t>
            </a:r>
            <a:endParaRPr lang="en-US" dirty="0"/>
          </a:p>
        </p:txBody>
      </p:sp>
      <p:pic>
        <p:nvPicPr>
          <p:cNvPr id="6146" name="Picture 2" descr="http://www.marylandbirthcenter.com/graphics/images/en/1968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71"/>
          <a:stretch/>
        </p:blipFill>
        <p:spPr bwMode="auto">
          <a:xfrm>
            <a:off x="381000" y="1981200"/>
            <a:ext cx="4095749" cy="2989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67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Chordata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Tunicates</a:t>
            </a:r>
            <a:r>
              <a:rPr lang="en-US" dirty="0" smtClean="0"/>
              <a:t> are the closest ancestor to organisms with vertebrae</a:t>
            </a:r>
          </a:p>
          <a:p>
            <a:r>
              <a:rPr lang="en-US" dirty="0" smtClean="0"/>
              <a:t>They are filter feeders that don’t show a post anal tail, a dorsal hollow nerve chord or a notochord in their adult stage</a:t>
            </a:r>
            <a:endParaRPr lang="en-US" dirty="0"/>
          </a:p>
        </p:txBody>
      </p:sp>
      <p:pic>
        <p:nvPicPr>
          <p:cNvPr id="6146" name="Picture 2" descr="http://www.pelicandivecharters.com/picpages/200401_jan/images/tunic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752600"/>
            <a:ext cx="4233332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11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Mammals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Marsupials</a:t>
            </a:r>
            <a:r>
              <a:rPr lang="en-US" dirty="0" smtClean="0"/>
              <a:t> have a brief development period that is followed by a long period where the developing young is attached to the mother’s nipple</a:t>
            </a:r>
          </a:p>
          <a:p>
            <a:r>
              <a:rPr lang="en-US" dirty="0" smtClean="0"/>
              <a:t>Kangaroos are an excellent example of a marsupial</a:t>
            </a:r>
          </a:p>
          <a:p>
            <a:endParaRPr lang="en-US" dirty="0"/>
          </a:p>
        </p:txBody>
      </p:sp>
      <p:pic>
        <p:nvPicPr>
          <p:cNvPr id="5122" name="Picture 2" descr="http://www.zooborns.com/.a/6a010535647bf3970b011279370c2928a4-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362200"/>
            <a:ext cx="4476750" cy="29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16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vbox7.com/play:fcb33df1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85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Mammals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Eutherians</a:t>
            </a:r>
            <a:r>
              <a:rPr lang="en-US" dirty="0" smtClean="0"/>
              <a:t> are mammals that bear fully developed young</a:t>
            </a:r>
          </a:p>
          <a:p>
            <a:r>
              <a:rPr lang="en-US" dirty="0" smtClean="0"/>
              <a:t>They are commonly called </a:t>
            </a:r>
            <a:r>
              <a:rPr lang="en-US" b="1" dirty="0" smtClean="0"/>
              <a:t>placental mammals</a:t>
            </a:r>
          </a:p>
          <a:p>
            <a:r>
              <a:rPr lang="en-US" dirty="0" smtClean="0"/>
              <a:t>Many common species are in this category </a:t>
            </a:r>
            <a:endParaRPr lang="en-US" dirty="0"/>
          </a:p>
        </p:txBody>
      </p:sp>
      <p:pic>
        <p:nvPicPr>
          <p:cNvPr id="4098" name="Picture 2" descr="http://www.abc.net.au/science/news/img/palaeo/tiger2106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752600"/>
            <a:ext cx="3352800" cy="415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06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Chordata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Lancelets</a:t>
            </a:r>
            <a:r>
              <a:rPr lang="en-US" dirty="0" smtClean="0"/>
              <a:t> feed on suspended food particles</a:t>
            </a:r>
          </a:p>
          <a:p>
            <a:r>
              <a:rPr lang="en-US" dirty="0" smtClean="0"/>
              <a:t>They display all four characteristics of chordates even though they have no spine</a:t>
            </a:r>
            <a:endParaRPr lang="en-US" dirty="0"/>
          </a:p>
        </p:txBody>
      </p:sp>
      <p:pic>
        <p:nvPicPr>
          <p:cNvPr id="5122" name="Picture 2" descr="http://4.bp.blogspot.com/-2pQe6TmPH74/TdDiCNI0WbI/AAAAAAAAAVM/1n9owuOtmG0/s1600/Lancel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69" y="2514600"/>
            <a:ext cx="4414179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29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Wonderful Spine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spine</a:t>
            </a:r>
            <a:r>
              <a:rPr lang="en-US" dirty="0" smtClean="0"/>
              <a:t> is a wonderful thing!</a:t>
            </a:r>
          </a:p>
          <a:p>
            <a:r>
              <a:rPr lang="en-US" dirty="0" smtClean="0"/>
              <a:t>It can also be called a </a:t>
            </a:r>
            <a:r>
              <a:rPr lang="en-US" b="1" dirty="0" smtClean="0"/>
              <a:t>vertebrae column</a:t>
            </a:r>
          </a:p>
          <a:p>
            <a:r>
              <a:rPr lang="en-US" dirty="0" smtClean="0"/>
              <a:t>It is a series of bones, cartilage and nerves that serves as a protected pathway to send signals through the body</a:t>
            </a:r>
            <a:endParaRPr lang="en-US" dirty="0"/>
          </a:p>
        </p:txBody>
      </p:sp>
      <p:pic>
        <p:nvPicPr>
          <p:cNvPr id="1026" name="Picture 2" descr="http://www.netanimations.net/skeltw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76400"/>
            <a:ext cx="3581400" cy="474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73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Wonderful Spine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spine is composed of </a:t>
            </a:r>
            <a:r>
              <a:rPr lang="en-US" b="1" dirty="0" smtClean="0"/>
              <a:t>vertebrae</a:t>
            </a:r>
          </a:p>
          <a:p>
            <a:r>
              <a:rPr lang="en-US" dirty="0" smtClean="0"/>
              <a:t>These are bones that are designed to protect nerves and allow advanced movement for the organism</a:t>
            </a:r>
          </a:p>
          <a:p>
            <a:r>
              <a:rPr lang="en-US" dirty="0" smtClean="0"/>
              <a:t>Vertebrae are most often separated by </a:t>
            </a:r>
            <a:r>
              <a:rPr lang="en-US" b="1" dirty="0" smtClean="0"/>
              <a:t>discs</a:t>
            </a:r>
          </a:p>
          <a:p>
            <a:r>
              <a:rPr lang="en-US" dirty="0" smtClean="0"/>
              <a:t>These are small sacks that are designed to flex, bend and protect the vertebrae from damage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" y="2209800"/>
            <a:ext cx="45720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924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Wonderful Spine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spine is slightly different for each animal that is using it</a:t>
            </a:r>
          </a:p>
          <a:p>
            <a:r>
              <a:rPr lang="en-US" dirty="0" smtClean="0"/>
              <a:t>Some animals have a spine that is more designed to walk upright</a:t>
            </a:r>
          </a:p>
          <a:p>
            <a:r>
              <a:rPr lang="en-US" dirty="0" smtClean="0"/>
              <a:t>Some have a spine that is used for side to side motion</a:t>
            </a:r>
          </a:p>
          <a:p>
            <a:r>
              <a:rPr lang="en-US" dirty="0" smtClean="0"/>
              <a:t>Some have a spine that is designed for movement on four legs</a:t>
            </a:r>
            <a:endParaRPr lang="en-US" dirty="0"/>
          </a:p>
        </p:txBody>
      </p:sp>
      <p:pic>
        <p:nvPicPr>
          <p:cNvPr id="5" name="Picture 2" descr="http://upload.wikimedia.org/wikipedia/commons/f/f8/Illu_vertebral_colum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869" y="1752600"/>
            <a:ext cx="4088130" cy="4088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60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https://www.youtube.com/watch?v=icFMTB0Pi0g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20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1188</Words>
  <Application>Microsoft Office PowerPoint</Application>
  <PresentationFormat>On-screen Show (4:3)</PresentationFormat>
  <Paragraphs>162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Vertebrates</vt:lpstr>
      <vt:lpstr>Phylum Chordata</vt:lpstr>
      <vt:lpstr>Phylum Chordata</vt:lpstr>
      <vt:lpstr>Phylum Chordata</vt:lpstr>
      <vt:lpstr>Phylum Chordata</vt:lpstr>
      <vt:lpstr>The Wonderful Spine</vt:lpstr>
      <vt:lpstr>The Wonderful Spine</vt:lpstr>
      <vt:lpstr>The Wonderful Spine</vt:lpstr>
      <vt:lpstr>Video</vt:lpstr>
      <vt:lpstr>PowerPoint Presentation</vt:lpstr>
      <vt:lpstr>Other Advanced Features</vt:lpstr>
      <vt:lpstr>Other Advanced Features</vt:lpstr>
      <vt:lpstr>Other Advanced Features</vt:lpstr>
      <vt:lpstr>Early Craniates</vt:lpstr>
      <vt:lpstr>Early Craniates</vt:lpstr>
      <vt:lpstr>Early Craniates</vt:lpstr>
      <vt:lpstr>PowerPoint Presentation</vt:lpstr>
      <vt:lpstr>Jawed Fish</vt:lpstr>
      <vt:lpstr>Jawed Fish</vt:lpstr>
      <vt:lpstr>Video</vt:lpstr>
      <vt:lpstr>Jawed Fish</vt:lpstr>
      <vt:lpstr>Jawed Fish</vt:lpstr>
      <vt:lpstr>Video</vt:lpstr>
      <vt:lpstr>Amphibians </vt:lpstr>
      <vt:lpstr>Amphibians</vt:lpstr>
      <vt:lpstr>Amphibians</vt:lpstr>
      <vt:lpstr>Amphibians</vt:lpstr>
      <vt:lpstr>Video</vt:lpstr>
      <vt:lpstr>Birds</vt:lpstr>
      <vt:lpstr>Birds</vt:lpstr>
      <vt:lpstr>Birds</vt:lpstr>
      <vt:lpstr>Birds</vt:lpstr>
      <vt:lpstr>Birds</vt:lpstr>
      <vt:lpstr>Video</vt:lpstr>
      <vt:lpstr>Mammals</vt:lpstr>
      <vt:lpstr>Mammals</vt:lpstr>
      <vt:lpstr>Mammals</vt:lpstr>
      <vt:lpstr>Video</vt:lpstr>
      <vt:lpstr>Mammals</vt:lpstr>
      <vt:lpstr>Mammals</vt:lpstr>
      <vt:lpstr>Video</vt:lpstr>
      <vt:lpstr>Mammals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Vertebrates</dc:title>
  <dc:creator>Administrator</dc:creator>
  <cp:lastModifiedBy>Administrator</cp:lastModifiedBy>
  <cp:revision>18</cp:revision>
  <dcterms:created xsi:type="dcterms:W3CDTF">2014-05-14T12:11:48Z</dcterms:created>
  <dcterms:modified xsi:type="dcterms:W3CDTF">2014-05-22T12:46:37Z</dcterms:modified>
</cp:coreProperties>
</file>