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6" r:id="rId10"/>
    <p:sldId id="267" r:id="rId11"/>
    <p:sldId id="268" r:id="rId12"/>
    <p:sldId id="280" r:id="rId13"/>
    <p:sldId id="273" r:id="rId14"/>
    <p:sldId id="274" r:id="rId15"/>
    <p:sldId id="275" r:id="rId16"/>
    <p:sldId id="279" r:id="rId17"/>
    <p:sldId id="276" r:id="rId18"/>
    <p:sldId id="277" r:id="rId19"/>
    <p:sldId id="278" r:id="rId20"/>
  </p:sldIdLst>
  <p:sldSz cx="9144000" cy="6858000" type="screen4x3"/>
  <p:notesSz cx="6858000" cy="91995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873" autoAdjust="0"/>
    <p:restoredTop sz="94660"/>
  </p:normalViewPr>
  <p:slideViewPr>
    <p:cSldViewPr>
      <p:cViewPr varScale="1">
        <p:scale>
          <a:sx n="73" d="100"/>
          <a:sy n="73" d="100"/>
        </p:scale>
        <p:origin x="-121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9370EF-C445-4386-A1AA-C4D0D7285687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37988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737988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6C425D-9DBC-4F0D-941E-84B307929B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4738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BBCD-3835-43F0-BA57-A3D5EEBD842D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9C76A-FE70-4B27-8C2F-7BEC1EF7C0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480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BBCD-3835-43F0-BA57-A3D5EEBD842D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9C76A-FE70-4B27-8C2F-7BEC1EF7C0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41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BBCD-3835-43F0-BA57-A3D5EEBD842D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9C76A-FE70-4B27-8C2F-7BEC1EF7C0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452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BBCD-3835-43F0-BA57-A3D5EEBD842D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9C76A-FE70-4B27-8C2F-7BEC1EF7C0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623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BBCD-3835-43F0-BA57-A3D5EEBD842D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9C76A-FE70-4B27-8C2F-7BEC1EF7C0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83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BBCD-3835-43F0-BA57-A3D5EEBD842D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9C76A-FE70-4B27-8C2F-7BEC1EF7C0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753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BBCD-3835-43F0-BA57-A3D5EEBD842D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9C76A-FE70-4B27-8C2F-7BEC1EF7C0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04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BBCD-3835-43F0-BA57-A3D5EEBD842D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9C76A-FE70-4B27-8C2F-7BEC1EF7C0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816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BBCD-3835-43F0-BA57-A3D5EEBD842D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9C76A-FE70-4B27-8C2F-7BEC1EF7C0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527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BBCD-3835-43F0-BA57-A3D5EEBD842D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9C76A-FE70-4B27-8C2F-7BEC1EF7C0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331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BBCD-3835-43F0-BA57-A3D5EEBD842D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9C76A-FE70-4B27-8C2F-7BEC1EF7C0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424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80BBCD-3835-43F0-BA57-A3D5EEBD842D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89C76A-FE70-4B27-8C2F-7BEC1EF7C0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088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Understanding Populations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60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Dispersion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second type of dispersion is clumped</a:t>
            </a:r>
          </a:p>
          <a:p>
            <a:r>
              <a:rPr lang="en-US" dirty="0" smtClean="0"/>
              <a:t>This means there are areas of tightly packed animals with large spaces between the groups </a:t>
            </a:r>
          </a:p>
          <a:p>
            <a:r>
              <a:rPr lang="en-US" dirty="0" smtClean="0"/>
              <a:t>This often happens when resources are not abundant</a:t>
            </a:r>
          </a:p>
          <a:p>
            <a:r>
              <a:rPr lang="en-US" dirty="0" smtClean="0"/>
              <a:t>The animals tend to gather around the available resources</a:t>
            </a:r>
          </a:p>
          <a:p>
            <a:endParaRPr lang="en-US" dirty="0"/>
          </a:p>
        </p:txBody>
      </p:sp>
      <p:pic>
        <p:nvPicPr>
          <p:cNvPr id="10242" name="Picture 2" descr="http://cas.bellarmine.edu/tietjen/RootWeb/Distrib.g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44" t="3957" b="12529"/>
          <a:stretch/>
        </p:blipFill>
        <p:spPr bwMode="auto">
          <a:xfrm>
            <a:off x="4522906" y="1295400"/>
            <a:ext cx="2741494" cy="2784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lesleehorner.files.wordpress.com/2010/10/schoolfish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191000"/>
            <a:ext cx="3251201" cy="2438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4568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Dispersion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final type is random dispersion</a:t>
            </a:r>
          </a:p>
          <a:p>
            <a:r>
              <a:rPr lang="en-US" dirty="0" smtClean="0"/>
              <a:t>This means that organisms are randomly dispersed over an area</a:t>
            </a:r>
          </a:p>
          <a:p>
            <a:r>
              <a:rPr lang="en-US" dirty="0" smtClean="0"/>
              <a:t>This happens with abundant resources in an area</a:t>
            </a:r>
          </a:p>
          <a:p>
            <a:r>
              <a:rPr lang="en-US" dirty="0" smtClean="0"/>
              <a:t>This rarely happens in the wild </a:t>
            </a:r>
            <a:endParaRPr lang="en-US" dirty="0"/>
          </a:p>
        </p:txBody>
      </p:sp>
      <p:pic>
        <p:nvPicPr>
          <p:cNvPr id="11266" name="Picture 2" descr="http://cas.bellarmine.edu/tietjen/RootWeb/Distrib.g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00" r="34801" b="13040"/>
          <a:stretch/>
        </p:blipFill>
        <p:spPr bwMode="auto">
          <a:xfrm>
            <a:off x="155574" y="838200"/>
            <a:ext cx="2720004" cy="2899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www.forrestmims.org/images/220_Mosquito_up_close_cropped_low_res_DSCN898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932960"/>
            <a:ext cx="2781300" cy="2591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6148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Population Density of the Classroom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Dynamics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All populations change in size and structure over time</a:t>
            </a:r>
          </a:p>
          <a:p>
            <a:r>
              <a:rPr lang="en-US" dirty="0" smtClean="0"/>
              <a:t>We call this having a </a:t>
            </a:r>
            <a:r>
              <a:rPr lang="en-US" b="1" dirty="0" smtClean="0"/>
              <a:t>dynamic population</a:t>
            </a:r>
          </a:p>
          <a:p>
            <a:r>
              <a:rPr lang="en-US" dirty="0" smtClean="0"/>
              <a:t>There are several aspects about a population that can change over time</a:t>
            </a:r>
            <a:endParaRPr lang="en-US" dirty="0"/>
          </a:p>
        </p:txBody>
      </p:sp>
      <p:pic>
        <p:nvPicPr>
          <p:cNvPr id="7170" name="Picture 2" descr="http://3.bp.blogspot.com/_ej1MAOYLxfs/TM1j1FazsSI/AAAAAAAAAxA/0h0HLkaQ-sY/s400/14937.gif"/>
          <p:cNvPicPr>
            <a:picLocks noChangeAspect="1" noChangeArrowheads="1"/>
          </p:cNvPicPr>
          <p:nvPr/>
        </p:nvPicPr>
        <p:blipFill>
          <a:blip r:embed="rId2" cstate="print"/>
          <a:srcRect t="12000"/>
          <a:stretch>
            <a:fillRect/>
          </a:stretch>
        </p:blipFill>
        <p:spPr bwMode="auto">
          <a:xfrm>
            <a:off x="533400" y="2209800"/>
            <a:ext cx="4156364" cy="3657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36595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Dynamics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Several things affect population dynamics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birth rate</a:t>
            </a:r>
            <a:r>
              <a:rPr lang="en-US" dirty="0" smtClean="0"/>
              <a:t> is the number of births that happen in a unit of time</a:t>
            </a:r>
          </a:p>
          <a:p>
            <a:pPr lvl="1"/>
            <a:r>
              <a:rPr lang="en-US" dirty="0" smtClean="0"/>
              <a:t>There is 4 million human births in the United States per year</a:t>
            </a:r>
          </a:p>
          <a:p>
            <a:endParaRPr lang="en-US" dirty="0"/>
          </a:p>
        </p:txBody>
      </p:sp>
      <p:pic>
        <p:nvPicPr>
          <p:cNvPr id="6146" name="Picture 2" descr="http://dogtime.com/system/gallery_pictures/26/thumbnail/Golden-Retriever-puppy-3-picture.jpg?123756928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828800"/>
            <a:ext cx="4114800" cy="37238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52793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Dynamics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Another factor that affects population dynamics is the death rate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death rate </a:t>
            </a:r>
            <a:r>
              <a:rPr lang="en-US" dirty="0" smtClean="0"/>
              <a:t>is the number of deaths in a period of time</a:t>
            </a:r>
          </a:p>
          <a:p>
            <a:pPr lvl="1"/>
            <a:r>
              <a:rPr lang="en-US" dirty="0" smtClean="0"/>
              <a:t>There are 2.6 million deaths in the United States per year</a:t>
            </a:r>
          </a:p>
          <a:p>
            <a:r>
              <a:rPr lang="en-US" dirty="0" smtClean="0"/>
              <a:t>Can be caused by old age, predators, disease, random chance, etc</a:t>
            </a:r>
            <a:endParaRPr lang="en-US" dirty="0"/>
          </a:p>
        </p:txBody>
      </p:sp>
      <p:pic>
        <p:nvPicPr>
          <p:cNvPr id="5122" name="Picture 2" descr="http://scrapetv.com/News/News%20Pages/Health/Images/grim-reaper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371600"/>
            <a:ext cx="3352800" cy="47392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53131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www.i-pal.or.jp/profile/Population_Dynamics_2007.jpg"/>
          <p:cNvPicPr>
            <a:picLocks noChangeAspect="1" noChangeArrowheads="1"/>
          </p:cNvPicPr>
          <p:nvPr/>
        </p:nvPicPr>
        <p:blipFill>
          <a:blip r:embed="rId2" cstate="print"/>
          <a:srcRect b="8940"/>
          <a:stretch>
            <a:fillRect/>
          </a:stretch>
        </p:blipFill>
        <p:spPr bwMode="auto">
          <a:xfrm>
            <a:off x="914400" y="381000"/>
            <a:ext cx="7543800" cy="579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Dynamics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Another important factor is life expectancy</a:t>
            </a:r>
          </a:p>
          <a:p>
            <a:r>
              <a:rPr lang="en-US" b="1" dirty="0" smtClean="0"/>
              <a:t>Life expectancy</a:t>
            </a:r>
            <a:r>
              <a:rPr lang="en-US" dirty="0" smtClean="0"/>
              <a:t> is how long an average organism is expected to live</a:t>
            </a:r>
          </a:p>
          <a:p>
            <a:pPr lvl="1"/>
            <a:r>
              <a:rPr lang="en-US" dirty="0" smtClean="0"/>
              <a:t>The life expectancy is 74 in the United States</a:t>
            </a:r>
            <a:endParaRPr lang="en-US" dirty="0"/>
          </a:p>
          <a:p>
            <a:r>
              <a:rPr lang="en-US" dirty="0" smtClean="0"/>
              <a:t>A tiger lives around 10 years in the wild and about 20 in captivity</a:t>
            </a:r>
          </a:p>
        </p:txBody>
      </p:sp>
      <p:pic>
        <p:nvPicPr>
          <p:cNvPr id="4098" name="Picture 2" descr="http://www.ecotourism-activityguide.com/endangered%20species/graphics/tiger%20watching%20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600200"/>
            <a:ext cx="2541858" cy="1847850"/>
          </a:xfrm>
          <a:prstGeom prst="rect">
            <a:avLst/>
          </a:prstGeom>
          <a:noFill/>
        </p:spPr>
      </p:pic>
      <p:pic>
        <p:nvPicPr>
          <p:cNvPr id="4100" name="Picture 4" descr="http://projectbiwan.com/wp-content/uploads/2009/03/captive-tiger-in-the-u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4038600"/>
            <a:ext cx="2381250" cy="21240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18418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Dynamics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/>
              <a:t>population profile</a:t>
            </a:r>
            <a:r>
              <a:rPr lang="en-US" dirty="0" smtClean="0"/>
              <a:t> shows the ages of the organisms in the population</a:t>
            </a:r>
          </a:p>
          <a:p>
            <a:r>
              <a:rPr lang="en-US" dirty="0" smtClean="0"/>
              <a:t>It is a bar graph that shows the amount of males and females sorted by age in a population</a:t>
            </a:r>
            <a:endParaRPr lang="en-US" dirty="0"/>
          </a:p>
        </p:txBody>
      </p:sp>
      <p:pic>
        <p:nvPicPr>
          <p:cNvPr id="3074" name="Picture 2" descr="http://agingandwork.bc.edu/static/images/stats_figures/CP/CP02_fig11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133600"/>
            <a:ext cx="3872345" cy="2438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53131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Dynamics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 </a:t>
            </a:r>
            <a:r>
              <a:rPr lang="en-US" b="1" dirty="0" smtClean="0"/>
              <a:t>survivorship curve </a:t>
            </a:r>
            <a:r>
              <a:rPr lang="en-US" dirty="0" smtClean="0"/>
              <a:t>plots the percent of organisms that survive to a certain age</a:t>
            </a:r>
          </a:p>
          <a:p>
            <a:r>
              <a:rPr lang="en-US" dirty="0" smtClean="0"/>
              <a:t>It gives an idea of how many organisms make to an old age</a:t>
            </a:r>
          </a:p>
          <a:p>
            <a:r>
              <a:rPr lang="en-US" dirty="0" smtClean="0"/>
              <a:t>Some organisms have few make it to old age</a:t>
            </a:r>
          </a:p>
          <a:p>
            <a:r>
              <a:rPr lang="en-US" dirty="0" smtClean="0"/>
              <a:t>Some organisms have many make it to old age</a:t>
            </a:r>
            <a:endParaRPr lang="en-US" dirty="0"/>
          </a:p>
        </p:txBody>
      </p:sp>
      <p:pic>
        <p:nvPicPr>
          <p:cNvPr id="2050" name="Picture 2" descr="http://apbiology.ygoy.com/wp-content/uploads/2010/04/Survivorship_Curve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438400"/>
            <a:ext cx="4191000" cy="25784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18418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We have been studying the basics to ecology</a:t>
            </a:r>
          </a:p>
          <a:p>
            <a:r>
              <a:rPr lang="en-US" dirty="0" smtClean="0"/>
              <a:t>It is going to be time to put the terms, ideas and concepts of the past chapter to use</a:t>
            </a:r>
          </a:p>
        </p:txBody>
      </p:sp>
      <p:pic>
        <p:nvPicPr>
          <p:cNvPr id="1026" name="Picture 2" descr="http://www.shellyssciencespot.com/images/ecology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752600"/>
            <a:ext cx="3283072" cy="3562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8213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 of Populations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/>
              <a:t>population</a:t>
            </a:r>
            <a:r>
              <a:rPr lang="en-US" dirty="0" smtClean="0"/>
              <a:t> is a group of the same species that live in the same particular area</a:t>
            </a:r>
          </a:p>
          <a:p>
            <a:r>
              <a:rPr lang="en-US" dirty="0" smtClean="0"/>
              <a:t>All of the bass within a lake would be a good example of a population</a:t>
            </a:r>
          </a:p>
          <a:p>
            <a:endParaRPr lang="en-US" dirty="0"/>
          </a:p>
        </p:txBody>
      </p:sp>
      <p:pic>
        <p:nvPicPr>
          <p:cNvPr id="2052" name="Picture 4" descr="http://www.flheritage.com/facts/symbols/images/symbols/bas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236" y="2438400"/>
            <a:ext cx="3854193" cy="247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157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 of Populations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overall boundaries of the population that will be studied can be changed</a:t>
            </a:r>
          </a:p>
          <a:p>
            <a:r>
              <a:rPr lang="en-US" dirty="0" smtClean="0"/>
              <a:t>They can be a physical or environmental boundary</a:t>
            </a:r>
          </a:p>
          <a:p>
            <a:r>
              <a:rPr lang="en-US" dirty="0" smtClean="0"/>
              <a:t>They can be chosen by the researcher</a:t>
            </a:r>
            <a:endParaRPr lang="en-US" dirty="0"/>
          </a:p>
        </p:txBody>
      </p:sp>
      <p:pic>
        <p:nvPicPr>
          <p:cNvPr id="3074" name="Picture 2" descr="http://imagesus.homeaway.com/vd2/files/WVR/400x300/sb/3058836/275253_12647075927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000" y="2133600"/>
            <a:ext cx="4165600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4568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Size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size of populations is a very important characteristic</a:t>
            </a:r>
          </a:p>
          <a:p>
            <a:r>
              <a:rPr lang="en-US" dirty="0" smtClean="0"/>
              <a:t>This tells us many things about the resources needed from that population</a:t>
            </a:r>
          </a:p>
          <a:p>
            <a:r>
              <a:rPr lang="en-US" dirty="0" smtClean="0"/>
              <a:t>Researchers spend a lot of time trying to understand the size of populations</a:t>
            </a:r>
            <a:endParaRPr lang="en-US" dirty="0"/>
          </a:p>
        </p:txBody>
      </p:sp>
      <p:pic>
        <p:nvPicPr>
          <p:cNvPr id="4098" name="Picture 2" descr="http://cdn-www.airliners.net/aviation-photos/photos/4/5/8/062085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133600"/>
            <a:ext cx="4275197" cy="2886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6148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Size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size of populations is often very difficult to quantify</a:t>
            </a:r>
          </a:p>
          <a:p>
            <a:r>
              <a:rPr lang="en-US" dirty="0" smtClean="0"/>
              <a:t>Some populations are easy to count</a:t>
            </a:r>
          </a:p>
          <a:p>
            <a:r>
              <a:rPr lang="en-US" dirty="0" smtClean="0"/>
              <a:t>Immobile organisms such as plants, fungi and some bacteria can simply be counted</a:t>
            </a:r>
          </a:p>
          <a:p>
            <a:r>
              <a:rPr lang="en-US" dirty="0" smtClean="0"/>
              <a:t>However organisms that can move, change number and change form can be harder to quantify</a:t>
            </a:r>
          </a:p>
          <a:p>
            <a:endParaRPr lang="en-US" dirty="0"/>
          </a:p>
        </p:txBody>
      </p:sp>
      <p:pic>
        <p:nvPicPr>
          <p:cNvPr id="5" name="Picture 2" descr="http://www.agric.wa.gov.au/objtwr/imported_images/tropical_ants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1" y="4025136"/>
            <a:ext cx="3581400" cy="2375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mw2.google.com/mw-panoramio/photos/medium/153867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295400"/>
            <a:ext cx="3398611" cy="2379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4568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Size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Scientists often use different techniques to count populations</a:t>
            </a:r>
          </a:p>
          <a:p>
            <a:r>
              <a:rPr lang="en-US" b="1" dirty="0" smtClean="0"/>
              <a:t>Sampling</a:t>
            </a:r>
            <a:r>
              <a:rPr lang="en-US" dirty="0" smtClean="0"/>
              <a:t> is the practice of counting a smaller section of the population and applying it to a larger group within a population</a:t>
            </a:r>
          </a:p>
          <a:p>
            <a:endParaRPr lang="en-US" dirty="0"/>
          </a:p>
        </p:txBody>
      </p:sp>
      <p:pic>
        <p:nvPicPr>
          <p:cNvPr id="7170" name="Picture 2" descr="http://www.wsdot.wa.gov/NR/rdonlyres/12CA9B16-CA27-4507-91A1-A6373AEE5D5A/0/SoilSamplin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905000"/>
            <a:ext cx="4048125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4568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Density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Populations can be stretched over a large area or condensed into a smaller area</a:t>
            </a:r>
          </a:p>
          <a:p>
            <a:r>
              <a:rPr lang="en-US" dirty="0" smtClean="0"/>
              <a:t>How close a population is can affect their dynamics</a:t>
            </a:r>
          </a:p>
          <a:p>
            <a:r>
              <a:rPr lang="en-US" dirty="0" smtClean="0"/>
              <a:t>Scientists refer to how crowded a population is as </a:t>
            </a:r>
            <a:r>
              <a:rPr lang="en-US" b="1" dirty="0" smtClean="0"/>
              <a:t>population density</a:t>
            </a:r>
            <a:endParaRPr lang="en-US" b="1" dirty="0"/>
          </a:p>
        </p:txBody>
      </p:sp>
      <p:pic>
        <p:nvPicPr>
          <p:cNvPr id="7" name="Picture 2" descr="http://www.panasianbiz.com/wp-content/uploads/2008/12/china_population_density_ma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057400"/>
            <a:ext cx="3730625" cy="3585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6148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Dispersion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first type of dispersion is </a:t>
            </a:r>
            <a:r>
              <a:rPr lang="en-US" b="1" dirty="0" smtClean="0"/>
              <a:t>uniform</a:t>
            </a:r>
          </a:p>
          <a:p>
            <a:r>
              <a:rPr lang="en-US" dirty="0" smtClean="0"/>
              <a:t>This means that there is an even spacing over the area that the animal is spread</a:t>
            </a:r>
          </a:p>
          <a:p>
            <a:r>
              <a:rPr lang="en-US" dirty="0" smtClean="0"/>
              <a:t>This often happens with tightly packed organisms</a:t>
            </a:r>
          </a:p>
          <a:p>
            <a:r>
              <a:rPr lang="en-US" dirty="0" smtClean="0"/>
              <a:t>The organisms have a set territory and try to defend it </a:t>
            </a:r>
            <a:endParaRPr lang="en-US" dirty="0"/>
          </a:p>
        </p:txBody>
      </p:sp>
      <p:pic>
        <p:nvPicPr>
          <p:cNvPr id="9218" name="Picture 2" descr="http://cas.bellarmine.edu/tietjen/RootWeb/Distrib.g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57" r="66619" b="12939"/>
          <a:stretch/>
        </p:blipFill>
        <p:spPr bwMode="auto">
          <a:xfrm>
            <a:off x="152400" y="1219200"/>
            <a:ext cx="2785281" cy="2770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www.jesslaccetti.co.uk/uploaded_images/penguins-79508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2881" y="4191000"/>
            <a:ext cx="31496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6148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1082</TotalTime>
  <Words>604</Words>
  <Application>Microsoft Office PowerPoint</Application>
  <PresentationFormat>On-screen Show (4:3)</PresentationFormat>
  <Paragraphs>69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Understanding Populations</vt:lpstr>
      <vt:lpstr>Introduction</vt:lpstr>
      <vt:lpstr>Properties of Populations</vt:lpstr>
      <vt:lpstr>Properties of Populations</vt:lpstr>
      <vt:lpstr>Population Size</vt:lpstr>
      <vt:lpstr>Population Size</vt:lpstr>
      <vt:lpstr>Population Size</vt:lpstr>
      <vt:lpstr>Population Density</vt:lpstr>
      <vt:lpstr>Dispersion</vt:lpstr>
      <vt:lpstr>Dispersion</vt:lpstr>
      <vt:lpstr>Dispersion</vt:lpstr>
      <vt:lpstr>Population Density of the Classroom</vt:lpstr>
      <vt:lpstr>Population Dynamics</vt:lpstr>
      <vt:lpstr>Population Dynamics</vt:lpstr>
      <vt:lpstr>Population Dynamics</vt:lpstr>
      <vt:lpstr>PowerPoint Presentation</vt:lpstr>
      <vt:lpstr>Population Dynamics</vt:lpstr>
      <vt:lpstr>Population Dynamics</vt:lpstr>
      <vt:lpstr>Population Dynamics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19.1</dc:title>
  <dc:creator>Mike</dc:creator>
  <cp:lastModifiedBy>Administrator</cp:lastModifiedBy>
  <cp:revision>20</cp:revision>
  <dcterms:created xsi:type="dcterms:W3CDTF">2011-01-02T21:55:12Z</dcterms:created>
  <dcterms:modified xsi:type="dcterms:W3CDTF">2012-10-12T15:41:10Z</dcterms:modified>
</cp:coreProperties>
</file>