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4" r:id="rId6"/>
    <p:sldId id="265" r:id="rId7"/>
    <p:sldId id="260" r:id="rId8"/>
    <p:sldId id="261" r:id="rId9"/>
    <p:sldId id="262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66" r:id="rId22"/>
    <p:sldId id="278" r:id="rId23"/>
    <p:sldId id="279" r:id="rId24"/>
    <p:sldId id="282" r:id="rId25"/>
    <p:sldId id="283" r:id="rId26"/>
    <p:sldId id="280" r:id="rId27"/>
    <p:sldId id="281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305" r:id="rId43"/>
    <p:sldId id="299" r:id="rId44"/>
    <p:sldId id="300" r:id="rId45"/>
    <p:sldId id="301" r:id="rId46"/>
    <p:sldId id="302" r:id="rId47"/>
    <p:sldId id="303" r:id="rId48"/>
    <p:sldId id="304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7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204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187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324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1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917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220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68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28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910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4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191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E4200-494F-4ACF-AB53-870EF735520D}" type="datetimeFigureOut">
              <a:rPr lang="en-US" smtClean="0"/>
              <a:t>5/15/2015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41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I7wfDenj6CQ?t=6s" TargetMode="Externa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YL_6OMPywnQ" TargetMode="Externa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BzSvDLrIfM" TargetMode="External"/><Relationship Id="rId2" Type="http://schemas.openxmlformats.org/officeDocument/2006/relationships/hyperlink" Target="https://www.youtube.com/watch?v=OIvekuIidqc" TargetMode="Externa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Touch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5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Detection of Stimuli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Each type of receptor cell is different and distinct, however they all share a few common characteristics</a:t>
            </a:r>
          </a:p>
          <a:p>
            <a:r>
              <a:rPr lang="en-US" dirty="0" smtClean="0"/>
              <a:t>Most neural receptors have a large number of dendrites called </a:t>
            </a:r>
            <a:r>
              <a:rPr lang="en-US" b="1" dirty="0" smtClean="0"/>
              <a:t>free nerve endings</a:t>
            </a:r>
          </a:p>
          <a:p>
            <a:r>
              <a:rPr lang="en-US" dirty="0" smtClean="0"/>
              <a:t>These free nerve endings are designed to pick up signals and send them down a neural pathway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4654" t="1985" r="32138" b="53324"/>
          <a:stretch/>
        </p:blipFill>
        <p:spPr>
          <a:xfrm>
            <a:off x="6578599" y="1962681"/>
            <a:ext cx="4597401" cy="421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2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Detection of Stimuli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Free nerve endings are spread out along a </a:t>
            </a:r>
            <a:r>
              <a:rPr lang="en-US" b="1" dirty="0" smtClean="0"/>
              <a:t>receptive field</a:t>
            </a:r>
          </a:p>
          <a:p>
            <a:r>
              <a:rPr lang="en-US" dirty="0" smtClean="0"/>
              <a:t>This is a small patch of an organ that neurons are responsible for sending signals from</a:t>
            </a:r>
          </a:p>
          <a:p>
            <a:r>
              <a:rPr lang="en-US" dirty="0" smtClean="0"/>
              <a:t>When neural fields are close together, they have high sensitivity</a:t>
            </a:r>
          </a:p>
          <a:p>
            <a:r>
              <a:rPr lang="en-US" dirty="0" smtClean="0"/>
              <a:t>When neural fields are far apart, they generally have a lower sensitivity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22487"/>
            <a:ext cx="51054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0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2150" y="1327150"/>
            <a:ext cx="10807700" cy="4206875"/>
          </a:xfrm>
        </p:spPr>
        <p:txBody>
          <a:bodyPr/>
          <a:lstStyle/>
          <a:p>
            <a:r>
              <a:rPr lang="en-US" dirty="0" smtClean="0"/>
              <a:t>Lets test the sensitivity of receptive fields</a:t>
            </a:r>
          </a:p>
          <a:p>
            <a:r>
              <a:rPr lang="en-US" dirty="0" smtClean="0"/>
              <a:t>In order to do this we first need to understand how they work</a:t>
            </a:r>
          </a:p>
          <a:p>
            <a:r>
              <a:rPr lang="en-US" dirty="0" smtClean="0"/>
              <a:t>Since they can only send one signal per neuron, two stimuli on one neuron will only be sent as one signal</a:t>
            </a:r>
          </a:p>
          <a:p>
            <a:r>
              <a:rPr lang="en-US" dirty="0" smtClean="0"/>
              <a:t>To test this we will test how close together two receptive fields are within the body</a:t>
            </a:r>
            <a:endParaRPr lang="en-US" dirty="0"/>
          </a:p>
        </p:txBody>
      </p:sp>
      <p:pic>
        <p:nvPicPr>
          <p:cNvPr id="9218" name="Picture 2" descr="http://www.ucalgary.ca/pip369/files/pip369/2pointthresho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4105275"/>
            <a:ext cx="4518025" cy="263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18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7275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do this in the body we will use pins to put </a:t>
            </a:r>
            <a:r>
              <a:rPr lang="en-US" b="1" u="sng" dirty="0" smtClean="0"/>
              <a:t>an extremely light pressure</a:t>
            </a:r>
            <a:r>
              <a:rPr lang="en-US" dirty="0" smtClean="0"/>
              <a:t> on the skin</a:t>
            </a:r>
          </a:p>
          <a:p>
            <a:r>
              <a:rPr lang="en-US" dirty="0" smtClean="0"/>
              <a:t>To start you will have the person being experimented on close their eyes</a:t>
            </a:r>
          </a:p>
          <a:p>
            <a:r>
              <a:rPr lang="en-US" dirty="0" smtClean="0"/>
              <a:t>Then place heads of both pins touching the same point on their shoulder</a:t>
            </a:r>
          </a:p>
          <a:p>
            <a:r>
              <a:rPr lang="en-US" dirty="0" smtClean="0"/>
              <a:t>Slowly pickup and then place down the pin very lightly several times to gradually increase the distance between the pin heads</a:t>
            </a:r>
          </a:p>
          <a:p>
            <a:r>
              <a:rPr lang="en-US" dirty="0" smtClean="0"/>
              <a:t>Stop when the person with their eyes closed feels two completely different points of pressure</a:t>
            </a:r>
          </a:p>
          <a:p>
            <a:r>
              <a:rPr lang="en-US" dirty="0" smtClean="0"/>
              <a:t>Measure the difference between the two points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07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194175"/>
          </a:xfrm>
        </p:spPr>
        <p:txBody>
          <a:bodyPr/>
          <a:lstStyle/>
          <a:p>
            <a:r>
              <a:rPr lang="en-US" dirty="0" smtClean="0"/>
              <a:t>Now that we have the hang of the experiment, repeat the experiment on other body parts</a:t>
            </a:r>
          </a:p>
          <a:p>
            <a:pPr lvl="1"/>
            <a:r>
              <a:rPr lang="en-US" dirty="0" smtClean="0"/>
              <a:t>Use the cheek, a finger tip, the calf, the small of the back and the forearm</a:t>
            </a:r>
          </a:p>
          <a:p>
            <a:r>
              <a:rPr lang="en-US" dirty="0" smtClean="0"/>
              <a:t>Measure and record all of the distance between the receptive fields in each area</a:t>
            </a:r>
          </a:p>
          <a:p>
            <a:r>
              <a:rPr lang="en-US" dirty="0" smtClean="0"/>
              <a:t>Determine the size of the receptive field of </a:t>
            </a:r>
            <a:r>
              <a:rPr lang="en-US" smtClean="0"/>
              <a:t>each body part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91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General Sensory 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While receptors for touch may be scattered throughout the body, there is not only one category or type of receptor that is used within the body</a:t>
            </a:r>
          </a:p>
          <a:p>
            <a:r>
              <a:rPr lang="en-US" dirty="0" smtClean="0"/>
              <a:t>General sensory receptors are defined by the location that they reside in and the type of sensation that they interpret</a:t>
            </a:r>
            <a:endParaRPr lang="en-US" dirty="0"/>
          </a:p>
        </p:txBody>
      </p:sp>
      <p:pic>
        <p:nvPicPr>
          <p:cNvPr id="10242" name="Picture 2" descr="http://www.exploringnature.org/graphics/anatomy/sensory%20orga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98" y="1690688"/>
            <a:ext cx="5149534" cy="416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83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General Sensory 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6767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Based on location, general sensory receptors can be classified as…</a:t>
            </a:r>
          </a:p>
          <a:p>
            <a:r>
              <a:rPr lang="en-US" b="1" dirty="0" smtClean="0"/>
              <a:t>Exteroceptors</a:t>
            </a:r>
            <a:r>
              <a:rPr lang="en-US" dirty="0" smtClean="0"/>
              <a:t> provide information about the external environment</a:t>
            </a:r>
          </a:p>
          <a:p>
            <a:r>
              <a:rPr lang="en-US" b="1" dirty="0" smtClean="0"/>
              <a:t>Proprioceptors</a:t>
            </a:r>
            <a:r>
              <a:rPr lang="en-US" dirty="0" smtClean="0"/>
              <a:t> report the positions of skeletal muscle and joints</a:t>
            </a:r>
          </a:p>
          <a:p>
            <a:r>
              <a:rPr lang="en-US" b="1" dirty="0" smtClean="0"/>
              <a:t>Interoceptors</a:t>
            </a:r>
            <a:r>
              <a:rPr lang="en-US" dirty="0" smtClean="0"/>
              <a:t> provide information about the internal environment</a:t>
            </a:r>
            <a:endParaRPr lang="en-US" dirty="0"/>
          </a:p>
        </p:txBody>
      </p:sp>
      <p:pic>
        <p:nvPicPr>
          <p:cNvPr id="9218" name="Picture 2" descr="http://www.mhhe.com/biosci/genbio/enger/student/olc/art_quizzes/genbiomedia/06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5"/>
          <a:stretch/>
        </p:blipFill>
        <p:spPr bwMode="auto">
          <a:xfrm>
            <a:off x="524063" y="2115403"/>
            <a:ext cx="5320919" cy="380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93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General Sensory Receptors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6894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Another classification for touch receptors is based on their excitatory stimulus</a:t>
            </a:r>
          </a:p>
          <a:p>
            <a:r>
              <a:rPr lang="en-US" b="1" dirty="0" smtClean="0"/>
              <a:t>Nociceptors</a:t>
            </a:r>
            <a:r>
              <a:rPr lang="en-US" dirty="0" smtClean="0"/>
              <a:t> are stimulated by pain signals</a:t>
            </a:r>
          </a:p>
          <a:p>
            <a:r>
              <a:rPr lang="en-US" b="1" dirty="0" smtClean="0"/>
              <a:t>Thermoreceptors</a:t>
            </a:r>
            <a:r>
              <a:rPr lang="en-US" dirty="0" smtClean="0"/>
              <a:t> are stimulated by changes in temperature</a:t>
            </a:r>
          </a:p>
          <a:p>
            <a:r>
              <a:rPr lang="en-US" b="1" dirty="0" smtClean="0"/>
              <a:t>Mechanoreceptors</a:t>
            </a:r>
            <a:r>
              <a:rPr lang="en-US" dirty="0" smtClean="0"/>
              <a:t> are stimulated by physical changes</a:t>
            </a:r>
          </a:p>
          <a:p>
            <a:r>
              <a:rPr lang="en-US" b="1" dirty="0" smtClean="0"/>
              <a:t>Chemoreceptors</a:t>
            </a:r>
            <a:r>
              <a:rPr lang="en-US" dirty="0" smtClean="0"/>
              <a:t> are stimulated by a chemical concentration </a:t>
            </a:r>
          </a:p>
          <a:p>
            <a:endParaRPr lang="en-US" dirty="0"/>
          </a:p>
        </p:txBody>
      </p:sp>
      <p:sp>
        <p:nvSpPr>
          <p:cNvPr id="4" name="AutoShape 2" descr="data:image/jpeg;base64,/9j/4AAQSkZJRgABAQAAAQABAAD/2wCEAAkGBxQTEhUUExQWFhUWGBcaFxgYFhofGBwbGxwcGBodHRwdHCggHx0lGxsYITEiJSkrLi4uHx8zODMsNygvLisBCgoKDg0OGxAQGywmICYtLy83LCwsLC8sLDYwLDQ0LSwvLCwsLCwsLCwsLywsLCwsLCwsLSwsNCwwLDQ0LSwsLP/AABEIAOkA2QMBIgACEQEDEQH/xAAcAAACAwEBAQEAAAAAAAAAAAAABgMEBQcCAQj/xABHEAACAQIEAwYDBQUECAYDAAABAhEAAwQSITEFIkEGEzJRYXGBkaEjQlJysRQzYoLBQ7LR8AcVJFNzkqLhFjRjs8Txg4Sj/8QAGgEBAAMBAQEAAAAAAAAAAAAAAAIDBAEFBv/EADQRAAIBAgQDBgUEAQUAAAAAAAABAgMRBCExQRJRYRNxkaGx8AUiMoHRJELB4eIUQ1Kiwv/aAAwDAQACEQMRAD8A7jRRRQBRRWd2g4h+z4a7eAzMiEqv4nOiL8WIHxrjdglc98Pv941xx4Qxtr5HJo598+Zf5BWH2yuY4H/Y80GzcGioYuGCr83UBSoGxz6jSt7g+C7mxbtTmKIoZurNHMx9S0n41X4p32Y92rMGtOohlCq/3SZYH4rJojrMN+JcS5j3CDKbgUQxEB0C5oMscmZgVIB2gRXm9xfiZnJhkHhIzITA7i7cZWi9BY3ltpykgZtz0s22xlxiVLrllTmUKCzG1mKgiSqr3pViJ2BnUG1dOJW4oVic1q3ysbfjXPnJ/hlrWYrJiMtdOFbDYriF249t0Swha6BcVSzqozBCMxyFiMjhiCNSCulSf6xxvdXz3K94t5VtQhI7ouAXK94C5VCWIBWYgTRd/bntupGRjbZVKlPH3YGYnNIXPmKxrtMCtzAh8kXNWDOJ01UMQhMaSUykxGs6CgF3/WXEM8dzbVZEs1snKoVmOovcxaBtGQmDn3qvw3jvEHtoxwynPlKsEKiCLLGVN0lYz3VBkzkB0BinKigE+1xPiLhQ1kISoJK2927xwYzXDlARbejKS3eTy5SBrcC4hiDYe5jUSyVJMLmgKFBMzuQ2YSNGgEb1tVl4895eS191Iu3fgfslPu4zf/j9a4zqRbwIbLmeQzalfwjovwG/mZqPHX+ZLS+J5J9EWMx+qqPVp6V9bilrWHDEbhJcj3CyayuC4h3a7iBbZxdIFpgVCCyng3bNzEu5IX7wGsU6DqMNFUXa/BJNm2BqScziPf7OPrVJbFy8dL10WurDKpb8kKGCn8RJkTG4aunDbopeu8Fvglku6zfhSYUC5eW5oyrnBygjUnU+Vek4ZihlPejMGUsMxCeK4zGAomQyaaTl9wQN+iiigCiiigCiiigCiiigCiiigCl3tQ3eXsFh+j3+8b8tgG6J9C4QUxUrg5+MelnCER/FcuKZ+SkVGWyJR5jRRRRUiIVSwPM9y50JyL+VCQT8XL69QFqTiN0qhy+NiFT8zaAx1A8R9Aalw9kIqouygAewECgJKKKKAKKKKA83bgUFjoACT7CsTgOGW/b/AGi6is15jcXMoOVD+7AkacgDe5NQ9tLpZLWFUkNirgt6GCLfjukEbEW1aPWmFFAAAEAaAelR3JWtEwe2eJZbC2LZi5iXWwhESofR3jyVMxrVL27FtEAgABLaKNTAgKo9APYAEmACaXOIs13iltUCt+zWWfmPhuXeRWPmO77wQNSSBoJIZcLgwpLElrh3c7x5AfdX0HuZMko5tsPJJESYVrhDXtgZW2NVEbFvxN18gYiSA1XqKgx2LSzbe7cOVLas7tBMKoLMYGugB2qREnoqja4xZIkuE9LgNt4nKCUuBWALaAka9KmbHWgGY3ECocrnOIVtoYzoZI0PnQFiiq64+0TAuITofGuzDMvXqASPMCvI4lZkDvbckkAZ11IEkb7ga0BaoqhiONYdENxr1vIFd5DA8tsEuQBJOUAzFT38faQkPcRSoBIZ1EAnKCZOgJ0nzoCxRWfd43YVxbN1c5GYAGeWUEmNh9ompjedpqVeJ2Tli7b5py8665dGjXWDv5UBborxYvK6hkYMp1DKQQfYjQ17oAooooApT4JrxfiB8rOEA+PfT/dFNlJOA4jbscT4i1xoHdYMyAT/AL+dveoTaVmycU3dIdqKwcD2rsXiRbzMBu0DL+s/Sp8Xx1U1ClhEkg7Rvp7UVSDdkw6clqi147/8Nof/ANHH0Kp9LlW2cDc0qYjjvc2SzHKxLM0QTmY7Dz6KvWABVO3iS9lBdNyYlgMxJ02JAJPwqp4mClw+ZNUZNXG7E8RRBJNY+K7RPoLNlnB+9BIjznRfrWGuJuElzYItoAEN05AI+8QQW9pGm+8R8vrfdO+ZktgglRzM5EbyYifas0sRJ72Lo0YrU1345cZgot3sw/CLcfGLh096vYXiOILc1pVTqWYBvgFJ+sVTwuHFqyEVjmIln0zEncnp/SsuziQoZ7S3LoAOa7Iy6a6MxAb+Wa6qjSu5O/I44J6It4DHJf4rcJbTD2QlsdM1wzcPkCAoA12Y04Vy7sVYusL18JPe3GIYuokAwD1OwHSmjAYy8LoQOpA1cakKDoObQyTMaDZt6tjiLOzRGpS5M89kiLmM4je6i7bsT6WlLj/3vpTXSL2L45Ytpd7xsjXcVeIJGjEEJ09EAkxTwlwHUEEehrRCSsUzTTPVYHaXFI6XcO4JtNh75xDKdVt5MpVf4zmkeQGu4rXx2JyLoJdjlRZ3Y7fAAEk9ACelZ/D8CrC8H51ebbHUZ4kXD5gl2ddNgqgaAVMgYd7g/DryzkW3MKEXugvJ3wIAE22BW9fkajVjoyki9g+D4MWLhttmtd5bvEhl0Np1xCDNAlZAPMTIbeCK2MXwizccXHUllEA5mAiGGwMbO3TrQnCrQVkAIRlysuYwRlW35zORQJoBUscG4fbVcl10nKqmVzJltwZJSQDbQSDIEqQBINX8Z2dwa91bdmUMWI5hDHvEuAMY6XAhERtBkaHZXglkGcp6nxvElTbJjNE5DlnyjyFTNw62QAwLAZozEnRmDke0hQB5ACgFk9mcFiGKLcuNyGQrDLD22sSDlgHIW23kHURVnH8NwL3zde4BcL2yRmUc9l7LKZIzDVLKkTlOmkma2sNwq3bYMgZT152OaBlAaScwA2naB5VCvZ/Dgk93M7yzkeJX2LR4kT5UAvYTs1gAixccJbAsJLLGiWSYOWSStm2SToMrbCarcS4Rg87XBfAtBJvJlDd4Al4qoJMCFuXGjLqpkyIIcBwm1AENo2aTcuFpjLqxbMRl0gmKgbs9hypXIYOh+0eYylInNMZSVjaKAtcK4eti0tpSzBSxlzLEsxY+m5MAAACAAAKt0UUB4uXQviIHuYqtiOJW0Elh8KW/9JLN3VoL+JtRMrykA6AzvsQQetLfDePYdRFzDo1xRrcKCJGvMyrkAI1DDTcQOtFSpJS4V5munhXKmp69BpxnGVvHkDuvkoJX45QR8zSZiMDicTxK8ADZw7WrQu3TEnKWyhRMyZbf/CW+5x9CgKFTIGiGdT0Eb1Dw/AE5ruIJGbUWwdgBpmI3O5gGNY13rHKcpOzdyaXCtLGXisBhLMKjWkIHje8y3CeskEGPSalvXMIAGW4xEmWN122Gy8x1JK/ANWtg8dbLZLdoARuBoPfprXg42ymZ2CCTptoo0B9iZafJhUpxcPqSVjl28szJ4C1hEDm1cZ5YhnS45AkxlJBjSNqtv2nsq2t/UzFvK2b4LlzH4Co+LHE30iymUNpmZgkDqQDrMbaeutWUttbthbmH5FAEpD6ew5vkDVUXJLLQm+F5v1IS/envMTK2l1SyTzMR964Og8k+fkKPFsVduW2dTlTfvH6+iIN/KSQPKatMtkjNaFsgTJJLZSP4TIkfCveFxlm79rdZSFPIrEQY++Rtvt069RR5R1WZ1a3seQy3ADcNy/MSqhu6J9kXmH5jHpVftNxdhYYd1cWByjLlGmwifhEVoLxZ3Y902adtQEHxjX4T8N6ze0SBTZVrme47jMx2Go0AnQb6fOa6tcmc70TcHwmIXDIiWhbhfFcYHfWQi7/Fqmtd7hxlVUuXGk+M53bzJywAB7ACvnEuODDhi9zOzDlQenkJ+Z0HsKS8R27FpWIIe+/iIOgH3UEa5R8CTrRxvLJ36nYptaG52c7OPYTvMZdRHD3GhCCFDsXjOwidTsPjV/E9rMFahLd1s5P9mGd2OwknU/pXJMfxjEYt5LufQQEHsADB+NXeG8PNlTfYgOwK2QNSD95zMzEwJn21FaadGXFxHezuranQl7fhcSLSB7rry5n1VR4nk/i01/KBvM9A7LYoXcJYuDa5bV9dzm1k+pmT6muB8Hwa2ku3IliMgY7ln8UEdQNdutd67JJlwOFERFi1/cFa1BxzbM+IpKCNaiiiumUKKKKAKKKKAKKKKAKKKKAV+3o+ztn+Ij6E/wBKQ8RggxDSQw2ykT8DqQPQV0TtrhmewMiliHBgexHy1pCRSWybNny+Y3AJ8jA1+FTVNTWZ7ODmuxt3mccHfQZldhlJhU0Ou+UtnI9ViDA8q0MJ2mvoYcm4BtKqSfTlIZH9GXX6iXDtK7AsZ+PT/Gvd/Bq4hgDAiSAR9en+dN6z1MItEaZcMvqRpYDHnEjkuIBIGVWOcTMysAqQAzQfwxVsJYtuAid5c3Gkx7LsI2np50qYjDPZH2e5OrAnYAQOY5QdQQQVmIMya1+znaW0FKOBbeTnbXWDEkNDAT7gdSIrDOm45GKVF5yjmjaxGEvXBzKoG4zXDPyVD+tV8ThrqKB3qrsqqoJOugAJIj5V5xOPt2Ptb97oQBspny6k1zvtN28e44/ZxAUnKT5wRIHUwToNpM+iUL/LF3X3sVQTY/XOH4azNy5kuXur3ACB+g+dUMb27wlkfcYj8KLr+g+prkmJvXL5lmZzP3iYn4n9AK+pgB8d9P8A6H6TV8aEmre/EujRcs9Rx4v/AKRhcHJZtjyLQT9Ij4E0nY3id02lbMc1zEPlgkwttFECSdMznqamFoAyJn8x/wAakv2gpw6gbW7j/G5cY/oBVsaCi0TlQasim1q7cEtJJ3Zzr9ZP6Vds8PWAG1j/ADtt9BUuYAa9BX1mJXl1J0UDzOgHzNa4UEi3s4x1L2Bw4OrcttBLmNlHQAdT5D10MV8x2JLsCFOsKir5dAOm2vzrb/1V3Vl7asTCPJPU+p30EKB66iayezWEL3rClGi2GLgqRsjAKDtJ9Kt+WzfL3/BQqt7y8A4kGSxa0hSQWkEEs+2nmo0PvXeuAJlwtgeVq2PkgrjPaO339u6FIMDlPQlRqfiZ19K7dgFi1bHkij6Cq5tOKaMeIk3FX5snoooqoyBRRRQBRRRQBRRRQBRRRQFXiSzbb/PWlLulhnyKLkuuaBPkTPQlaccWORvY0n4ofvE/G1vbyaFP901TWbWj1y9+Zrw7+Vi9awNxRlVSVzaXRBXLm1aSdNJ/71eGEKKqvlJZnGYHxKFCgDTxsX201FamN5FIHhAJ20AUZgD6aR8aq3y4WwwUGcxkkTzFSBroCfORr5zBw/E8Y3SlC2lr7a9etjY6kpWRW4c4uJtsWUid4YgnXoSJ+NQ4ns5bcHuxkbXbVT7oeXynT9K+YAtmNu2AT31/rHKLhEn51qrjIcrumcW59Y9vxQPiK21MRSiqcausrW97ZnE5RXynNu2fBrluzbUglM8CXgDlO0Qvxyg+nWlixhI3M+g8vL1FdT/0iWS1vDouha7lneBkYkx6AHSkAcKvEsCsBZJeOWBtHmToI9da1Qw6Sv6lsakH809SovkBtXkcxAXxEgAHzbb4Ga8gFgANzA+JMU8Nhkzhgi5hoGyiQBpE7gRV0YJK8iyrW4LJCbj8P3dxrebNAXUwCZGu3SvvExGIyx4LFkfHIrfqascftEXyejKCPhpUHEDOLvH0tj5IoqupbtERjJtRv1NTA8FbMjl1ZIVx+ItlBAOkABtfp61a4BgHtAM6ENmIWdgBqW9ZBAA9ZgjUQ9neIhSLVzb+zby1nKfL09NNwJ3sXeBZSGnRj7aqI9OpiBudKnUq2ko2yZlnx3aYXicyCdFUP7s2mvnBUn40Y1QFVV0FxSABqQsxdJPwVAPInrXnLOpMkDznlGv01PtPkK+X/wCy/Lc+WZf6zWNwXFGL14nfqrNr33oiRYlQLbgfhaPlXbkECK4neAyt7Gu21pq7GavsFFFFVGcKKKKAKKKKAKKKKAKKKKA83BofY0m4+CA6a5GGb2RuYfSnNtqTOF4hS91NZDkwfJtf1ms9W0pKD3zT6q1v5y3Rqw+5ccLcXzVh+tY99Q1qwHJ5bndsM0T9wz7QG9qvuDaMiShOo8vUVRx1oNbxKQGHLcAj0B/VTWLGJVItTyds/tmmuluI0ljs1hEg3o57ruxMmIZ82g6AwPkKyA4FhzzFldGJb73PoR75Y+Hpo04YgqsaAgRHl0rFxNshrik+K9ayqBoJYNI9SJnbb1k1/EaT7Wi9k0vNWOJ5Mq9qQHawRBCMzb6SyMgBPqC1YOIXLbcHcZQQZnma2U+kz5EimztqiraQABZuSYAGuU+VKZRRYutEEKoAA3l1j5NHz9K9fENqKmtMl5+1977EVZmJhezoF1WD8obMFy6yNQJnbNHT09a2u8EPMkC2djB5remv5mAr3hEBYlmyqgLO0xCjfXz2A9SKrd6XHmGYvcI2JJlVWfur59SB5a21ZuU+zXLwvv4X9s623qYfaca2iRqS0xttsPQbVmYz/wAziPR4H8oj+lavaTXut/E36VlvZFzFYweXekHyZXUiPIxPzqbiuOK6MuhLhSfeeTB0IMaCekkEgfQ0x8BxJuA231dIAJ6g+Bj6yCp9J86X8EocqrSBdAUkdHElGHxkfzVv8N4e1oszsCxAUZQQIBmdep+lWzgnBr3fmdrST11Nnh0G4g/EwUj8xykfUiqqnUA692ioT/Hqz/Itl/lq7ec2s10eJ8vc+txxzN/IQ7f8tZ9m2EULrp9fM/OsVJ9rU7Tkkn355fa78ehn6HrFNCP+U/pXbRXEcX+7f8rfpXZ8XiRbUaSxMKo3ZugHyJJ6AEnQVfV2M9fY843ElYRINxpyg7ADdm/hEj3JA0maWL1viNvENcQG5bLPyF08Hf4eAAzABu4/aCsECQM3SmjBYYrLMc1x4zt7bKPJVkwPUk6kk4uI4ZiA7taa3bYlzmzEl1Z0aGGWBlQMAdSJ0iTVRnMTD2eLl0uXJE90XthrYQH/AGHvAIeYE47qZy9ZWdbA3OI5LhuIhuCy3d6gI1027bAMA5gC6biT5LvrJ9XcLxCRF5DLbrAAHd3NTNsyM/d6CJjoJBtXLOJe7cKXclrMuXVTpFljAyHT96NTPN00IAzruJ4mSAlpRKnmdbenjiQt8y+bu+UcpUscwPKKp4nxUreNuwHyvfS3KohJQ4lLbQ14SmZMMSTBIZiAQdNS3hMcFGa9bJynMZgTHT7Pz1+OmWNZLmFxxAAu21IU8wMy2TSVNvwi55GSCdtqAqDE8SNyDaUW+8cZh3ZbJKZDl70QuXvJMlgQvKZIq12VfGwy4tQAqWwplSWMHMSQxk+GZA1mCRtM2Hxfd2gLiZw5NwzoVzyFHJryadPc71BY4fi5TvLwdVa2TqAeVVLzFvmlw0CVgRvMABhooooD4x0pVxlkmGXR11B/ofQ0z3zyt7H9KX19qjOCnGzNWH3IsPeDgNHoQeh6iqFgxirqjZlSZ9FJ/Qips4t3XzHKhTvCegynKx+WWs3CsznMARcvXC0fht5con+Ur8TWGpPjlBNXavf0t3PN9yNBrcGMBrZ3tmB+U6r9DHwqyloNfJIByKsehJaqyDLiR/HbM/ytp/eq5w3mNx+jPA9lGX9QatottQi9m/8Ardf2QmY3bh+W0PNmPyA/xpTbW1eH8Kn/AJbiE/SmXt23NZHo/wBcv+FL2DUFgp2cMh/mGX6Eg/Ctta/YNrbPwzECHFeFLf4ibj+oU5bY9s2dvgK+M3Svlz944OpQJbnpyIM3/WWNfWFSw7Uoca/dn46eVju5W4si9wWbwK9vOAYZhDkIPVri2xPQSelLtq9fuXbpuM3dAOoGbLaU5CyqiyATtoJbWTvNafaW4cuGtgHnuO5A3OUZEHzNyqOJcnGkLBt4Xu7RaQEB8N0yTGZnNyBuYAExWf8A31J2zvrtay8bliXylXhi5msAb50P/IczfIKacJ1qHDYVFJZbaqzbkKAT8asW7RZgo3Zgo+JivQlJWOTnxO564j+9tr/u7C/A3CXP0gVGDXq/dz377jY3CF/KgyD9KmewifvX5vwIJI/MxIVfqfMVgpVqdGhGdR2vn45/yQK72ywZRuwj56V17B2CW724IciFXfIu+XyzGAWI6gDUAGuR43G2kUqklmgaMG1PSQANdoGv6L2gVJYiFb6djNW2CsDF8CuvcZxiGHMSo5tjuvikLEaLGqiZUlK36K6UGNZ4RcVbg79znIIkvpFx3IHNKgoy2+WICyKp2ezdxVVTfJVQoK84BygfxzqVBkknfeZDLRQC3iOzl10hsQ5IIIOa5EhrRzEd5qfs2MbLnMDebI4LdzljiHjUqAzgA58wJ54PLy5fDpMaxW3RQBRRRQBRRRQEWJ8DexrBmt3GeBvY0vXrhVWYDVVJHuBp9ajOahByeyuasPozLxC/tF7J/Y2Tz+T3N8v5V0+NfcTcJxDLbIz5FX8smWJjaFge5qDhNlmthFYi2JzOviuOdWIPRZkSNTWxhMIqCEULO/mfc7mstOi5RTfO7e7bXkvOxeZ9+4Uu7lmW1A/NceB+k+wpgwVnIiqOgArB4eO9xNy4P3dtsq/xMBlJ+GvzNMlupYNNw43ve3ddtevhYrqCb25f7W2P4J+bH/ClrNTF24n9oT/hj+89L0aV6cPpOx0JMZ4842u8384ADj9D7Goi1SYdgQUbRTBn8LDZv6H0r3h8MWurbbQ5lUj3I19o1rJh5dk3Rltmusf8dH9nuTfMq8WwRS7bvMVXubS5C/hVmzP3j9SFzgKg1dwANAxCji8126tm2rKqZltq0Zi8BjduH8bakn7qgDYGmPtODcvtcfmUOxC94tuzbHhU3HbRrjKNEWCBrOsVjcQcd62a5YRWy5+6LvcdYjLBJ08Okop6msFCrJyhUlq725K7v3t5/gtWwzJfDjMplTqpjcdD8RrVvAXMrNcP9nbuOPcKQPqRWXwqe6QFSkDKEbxBV5VzepUBthvppFaWHSRdXq9m6P8Apzf0r08U/wBPN9H6FSWdijg1hFHWNfc6n61NhMELl7NcJIlmeYMhQWOpE7CvOHaVU+YB+lT3pt2GP3782rY/hP7x/YDSfMmo4unCVKzSb0Xe/fkcRQ4fYEW2iWJTUmSJI0Hl8K7pXGcGn2lpene2R8DcUV2apziopJGavsFFFFQKAooooAooooAooooAooooCDG+BvalbjM/s96P9236VudpsStvDXXecqgEwNYkUr4FbV2z3ikuxYgsWJJB6a9Mp286874hilTg4Nao24eLUOK2V7XNHBWwqIq7BQB8qOIYnu7TuN1Ux+Y6L9SKzuF4wqgW6yjLy5tRsYEz1IgztrVni4zdynR7qk+ygv8AqBV8q8K1G9N62XjkWlrg+G7q0idQNfU7k/OtW2aqINatW612tkVTEztwft0/4Y/vPS6WimLtwPt0P/pj+81WcHgBbUaDNAzNGswCQNDAExAGsGqMb8Qhg6SlJXb0ROEbioprV4TEi4xg2QZ/iWDl+Kt9CKk41aBRmA5l1OmpA3B26ajTpVHh4klfx27i/wDSSPqBWJ4uPxDBzqQ+WUb/AGy9Gros4eGVmLHGOM3y9tluNbQ5sipAEb/XevmNv5nFvMqXnVXtXu7thmlZyFwmZdQYYa+s6N441a+xsv8Ahyz/ADCKqXyr2CCAbi5grNuqBZAEgxzZidtNyBofQeCpwjBQisuh1u9O+5q9n1K96jAhg4YgmTLqNz11BM9ZmmDhI+2QeZj5gj+tYfZnE94Cj+NUtc+uYzmhW8419dfPxb3DEy3lJ+7mY+yqW+WlX4prsZ3/AOL9Ctv5ipwWznCgmFUEu3kqzmPyHziql/iPeObpiSAtq2DqifdWPM7k19a9lwKhTzYhsk+SLz3D7EwPhUeItqAAg8ES3r1JPzrzauMcaiUVxSWSXW2b68vs+ZXKSRe4YXGKw6vl1vWDy9IuKdfPaK7TX59w/HbNi/Zd7gJS7bYonM7QwMCNJ8hNd5uY5FUMW0bwiCWOkwFHMTHQCa0UP9Rw/qFZ7XyZlnUU9Hcs1XxOMVCAZLnZFEsem3QTpmMAdSKh+1uf+knwNw/qq/8AUYP3TVjDYVLYIUROpOpYnaWY6sfUmriBhYztI1q4yvb5RcyqRJ5e7VmzdAVdhJ2ymRMGvbdqlALG1ciJEZSWi0l5gADv3bkid8jeksFFAVeGY0XrYuKIBzD5MVkehiR/SrVFFAFFFFAFFFFALfaSUD5iRbuoUzEEosiIYeXkfhSRg+yjwWtO2HYdbbd5Yb1XWVG2mhH1PTeMibREZiSIU7NBmPkDXPuK8LDFXwt1sNcLQcp5QfJk23jaNxrXz+NXZVeBPJ557Xef26Z9Ddh604q8W13b96KzXbuFVLl8Kyk925QZgelt8p67pHtvWpiTcQ2QIJt3GEGdjbJjfcbUs4ntJibINvH2xdszBupMaGQZ3U9eb51v4u5mtG4pzLyXUafEBodR1ykzWOcamHanHRvVNNf01ydnbYt7WNTb5t9vL8ZDJw/E51mIOxHka0LdL9j7PKyvMwXH3ZaNvKB+laS4olSylQOkySfWNgPKvew2OhOlxTea1KpC325/fJ/wx/eatHEXpQMuubIfgd//AHIrE7ZALiLZzk/ZCSTp4m+Ao4ZxVO7CswEaK24I10+ZI+UbVj+LfqcMqlNX4HmunP0J0mrkmFZmsBniSpzRtqAf0yisjs83PY9cg+YirnFL7W7b2VgMQSoOkIx5mE6kAn0gKvnVLg15RetquoRSzGdAEUt89B86h8Kp9lhqtSX0yWXnl52JTleVjP8A2YXLJQ7HMvyJApfsIyuLL8rPyGeoblzA9dD85rdwlxkRS66NzCPXXWTUryVFwuF1nL0WNpPwk+gPlXsxx1Ls1G928rLW+gp1Enbb36FPgNooj3H5cxA+CSv1Yt9K3kZjh3LMqNemzamc3OJO3WBr+bznNl4HhzXVUqjZrrMy5jHiYsInTY1ZvWv2m8LNl0YWFKpDSWcn7S4QJKrm0logaVhxuOlUk6cFlv1X4K0p1FxWfPQ+9pSqOltBmWzYUKq6klgXIEbkmBp5is7D9kMTiAHxrjDWvu2s3MB6qDv+Yg0x8T4zZsYhlRkbEMCqHLyoI0lhMS2aWI+8fWU7F3cZdJa8QkGIOp6bdOu9Y6VerTg+xaipfuevcvzoyCoU5O9R6bDFgbXDcER3YV7k6OwDMD/CvhUzszSQRsa6N2V4feDPevypcAKpMsBMyT6npsPIVyQCEFqJCmc0a68xMddzXe8OwKqVMggEHzEaGtOBtObk23YqqOyskSUUUV6pQFFFFAFFFFAFFFFAFFFFAU+K2i1slTDLzD4bj4iaSP2RTcJbMsrmE6AsDp16A10JlkQetJ/G/sxleQQpyt0MDQg+24rw/jFHSou5mihLYzLwVgbbbsFKsek6H6gb9K88Pwa2Q9k5RauFsoXZWbxQOgaZgddetW7mGIZrSPm7xdS3mFJGvkPKqosJdNtmBVdVYDqVEb+deG4trhNSdncwsV2gu4d1sFYdJDA/2icoVkJ0Og1HmdxoCzdn+NW7lsZAMwBB066TPWd99qocYt23Hd4i2blrdLi/vLZjcHfTz996j7L9nlt3Bf77vMp5HUaMsEZbq+YnQ+nQaV6tOpQlST+ma21T6p7Pmn9nsuJ5OE1ls1qukluuT1XUq9rroXEpIkd0CAdjzNWFh0R7jZ/DBIX7pYwNvIVt9tlVroJIJFtSIP8AE3+fjS5jsSrkJauW0uZggmSSxMDlynUzUYJynZOxXGEp5QTbNPEXItWLhGbJcu2dpm2yrcj1AI2Om1QcavWsLbcZ0S5iRkQZvDazc7H1JAUR5Hzq32gwWGwyWFxdxsQbJLLb/wB7ePiZ+mQRAQaQBPWqR7X3nS5espbS6CuYlZcodAZ30PSYAk9atpqm1wxTkk29kn0311evLVkWpavLzJLee8ALdq60LAbubgQdPEVAPzqO92fxTIqXb62UBklmQMfIAIWgDTfUnyrLxXGsZdBzX2B8lEfrNVLGBa4STNyBJzkmp08T2d3CMV1blJ/+V5HVFxX1PyX5GjB/sGEzs2Ia/edcpaSWCnQheoJ2zbxoI1nNxvHmFs2cHaXC2fvZV529T1Jjq0mqdrCGCoXwzMDQVJ3Iyzm1PSPKscneTlJt38PBfzcslUb1/L8SvhLMGcrEMImJJPn5mtrDRctgXTAzcp6gA7N6fpUFu6bmRAQuWOb26xUGIsspY5s0kaRv009akqmZU8z3xLD925AzR1jeNNp9K7vgVUW0CeEKuX2gR9K5zgOyV+7bU4i3ltrlOUN9qVB1WNtp3II/TpGGuqygoQVjSPTSPSNo6V6+BouF21k/EoqSuS0UUV6BWFFFFAFFFFAFFFFAFFFFAFR37KupVgGU7gjQ1JRRq4EvG8Ee08l9CYR/LQ+IecT6H0mqNpFAfVs2YEQeXUSW101p7xmFW4hRtj5b+YIpW4nw5MO6lmJtNIWTqreUjoRMe1fOY/4f2d50/p9DXTq3yZWYFQWZlMTCZQNhqT61HewSNlayTauQMxXz/iXY6+dfLdpnGdQWdCNOjRrza6xt8KtYDHuFZvxkz5g7QaxUrPXQseWgvcVFq7eWxioS6QMl634WBJADDoZH/erI4TYwKvfgs6KSHcDl9VA6nz19KyO2E99GWZtqfbmbX2qzgrrY7A3sK5+2VDlPVl219RsfgetKkZWtB2W/dudg03mhAuM+Jum47cz7T91fIf53rX4RZKnRAQvK5GxU7z5+celZ3DlCmDIZTDA7zsa1EDa5PD5+tapTcWlHREJZnvH4QIYXNp10Mj00+o8jXy3aVSMmaCQNDqfSrapntSW5rYj3Xp+h+Rr7wfhl+62fD2nuFCNZAUabSxCz6CuODlK0d8/fcQvlmQOLiScsKdxOulGDa4l1FyB2acqjUy3pTPguw+KvEd9FlJ15gz/ALI+ZroPC+CWMOB3VtVIEZolz7sdTWqhgak85ZepB1EhE4L2BuPcz4n7NBrlVhnJ8pEgD66U4cO7KYWy4dbcuNmZi0eoBMA+sTW3RXqUsJSprJfd6lTm2FLnars/+0qUt3BaZkxAJESxuW+7mCDpqJjXamOqeMwjM6OjqpUMDmQtIbLMQyweXfX2rSRFr/UGJZiTihDPmTK7yELhmCHdZtACFMbnrVriHALrXnu2b2Q3O71zvMW1KqdDBCsxbJ4WzHNRhuzdzM2e7IUDu2li+YC4MzaxIzrEfhA1gGrN3s5y2Qrqps23tjkMEMUOoDgwMgMA+KD0ggZFjslftlit5RI1AZ0JGXDLGdeZR9g+o8x61d4JwC/avBziC1qb7ZFPKTdu3buqkEH94hzSCCkCQTVocAfMScQWE6BlYwM7uTIcc/PlBiABGU9PdzgLdyLVu8UysCDlJgBMsDmBHNzzO9AZOG7PYxETPjnLqRzFzBYtaUnLABDBbhCNIU3IBgCIF7MYhZ/2kW2uFjpduZye6KLznnaLndt8IraPZ0yn2phXRiCCZKm2xI59CTb310ZvOjGdnmdi3faZsyqysygZluQQHE8/ea6aMBsuoGInCOINdulr7oq3FZGa5yuA98k5EYwgRrIySmbICYkinhWB1BkUuYnsuzrkN9ipW4rZlLFs6NbJJzeTLpsSoNTf+HSWJa8xBmRDCZiAefwiJAjSW8zQG9RXi0sKATJAAJ8/WvdAFFFFAFQYzCpdUo4lT/mQRqD6ip6K40mrMCjxBThIBM2oIQxrPkx6mOvWqvDr4zZ2AgiNfPz+UU44zCJdUpcUMp6GsDE8OGGbOJa2RGuuQk/oa8LF4GVOTqQ+nly/o0wqJqz1EXtU7LfJWCDbUR5asaw8Di7lm4l5CM0yF6FYgg+4rc7T2kN45hJyLGvq1UeEdnL+Lf7CMqGC7mEEjaQCWPt8YrJCLnK0VcldIm7Z8PQ93jrQ5LkC6I2O0n1B0P/aouzHA8RjMy2YW0p1dpiTqQIGrf9ppwTs29jB3rV51uZ8zCBoNAI1311+NN3Abith7TKqqCinKoAA01gDQa1rwmF45unU/bbLvOVZ/KmtxV4f/AKOkthi15nYqQFjLb16MNWIneCKbuFZO6QW1CKBAQfdI0KmOoMg+oNW6wePcQfBq1xLYuC49sBJuSHY5WMW7dxiICmFQmcx6zXtU6UKatFGZtvU3qKVf/G9tTkuWbq3Ytyk2oDNba665zcC/Zqj5sxXw6TImQdsUkjunkMVzSuSQ4SJnNMHN4Y0InabDgzUUs4HttYulAlu7DOqlot5VzlAjEi4ZVu8twVzeIExrBi+21i33hKXCLbuhI7vXu+8F1gpuZsqG1c0IDNl5A1AM1FKmI7e2LZYPavKFRnLEWoKjv4gd5Ov7NdjTSBMTXt+3OHDMoS6SCyggJDut44bIpLgSXEyYAUgsVoBoopb4f2wt3b4sd3cliIZYZQGtrcUuymBJLLy5hyzOopkoAooooAooooAooooAooooAooooAooooAr4wnQ19ooDLudncKzZmsW2PqoP0OlaNq2FACgADYAQB7CvdFRjCMdEduY3aXPkXIqlSwW4WbLltnxMPMjeOsVP2cw5t4Wyp3CLPx1rRNfarjRjGpKpu/4OuTaSCs7jeJ7tUM21l1Ba4JVdCZ8S6yANxvWjRVxEUz2gTmz4YFoQs0KATCEMc2oU5hlJ6qRpAm0ON28t1u5Ud26LqViXumzzGOUgrmI1hSp6xTFWCf/AC//AO3/APMoCunG7akAYaM2ojICSFtvpsDBcdRopPQT9t8essea0gmGLaESrZMxJUaAwAxiek70y0UAs4HHWnxCn9myvdXJnMeBGuwANtGN2Y6OkzOlnBYu3cud2uHUctwEwsBQRKNpoxZhKdJmtyvtAK9rjqm7biwFBUEZgA4Yt3ZC+bAqVy9QszFfbvaswMtqGyByGbwghDBEDmi4kAGCQwkRqzV9oDDTtBL5BaJ1EnNsC4twdNHBYEp0BBnWK3KKKAKKKKAKKKKAKKKK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9457" y="1825624"/>
            <a:ext cx="3976048" cy="426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0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Nociceptors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Pain receptors (aka nociceptors) are very common in the outer portions of the skin, joint capsules, bones and around the walls of blood vessels</a:t>
            </a:r>
          </a:p>
          <a:p>
            <a:pPr lvl="1"/>
            <a:r>
              <a:rPr lang="en-US" i="1" dirty="0" smtClean="0"/>
              <a:t>Noxa</a:t>
            </a:r>
            <a:r>
              <a:rPr lang="en-US" dirty="0" smtClean="0"/>
              <a:t> is </a:t>
            </a:r>
            <a:r>
              <a:rPr lang="en-US" dirty="0"/>
              <a:t>L</a:t>
            </a:r>
            <a:r>
              <a:rPr lang="en-US" dirty="0" smtClean="0"/>
              <a:t>atin for harm</a:t>
            </a:r>
          </a:p>
          <a:p>
            <a:r>
              <a:rPr lang="en-US" dirty="0" smtClean="0"/>
              <a:t>These detectors sense pain from areas of the body that can often become damaged or need to know when they are damaged</a:t>
            </a:r>
          </a:p>
          <a:p>
            <a:r>
              <a:rPr lang="en-US" dirty="0" smtClean="0"/>
              <a:t>Nociceptors are sparse in internal organs and deep tissues</a:t>
            </a:r>
          </a:p>
          <a:p>
            <a:endParaRPr lang="en-US" dirty="0"/>
          </a:p>
        </p:txBody>
      </p:sp>
      <p:pic>
        <p:nvPicPr>
          <p:cNvPr id="7170" name="Picture 2" descr="https://ucsdneuro.files.wordpress.com/2014/04/photo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55" y="1726158"/>
            <a:ext cx="5753669" cy="431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21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Nociceptors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Nociceptors are commonly nerves with large receptive fields</a:t>
            </a:r>
          </a:p>
          <a:p>
            <a:r>
              <a:rPr lang="en-US" dirty="0" smtClean="0"/>
              <a:t>When nociceptors are tightly packed, it can be easy to pinpoint where a stimulus is coming from</a:t>
            </a:r>
          </a:p>
          <a:p>
            <a:r>
              <a:rPr lang="en-US" dirty="0" smtClean="0"/>
              <a:t>This means that in certain areas of the body it can be very hard to determine where pain is coming from</a:t>
            </a:r>
            <a:endParaRPr lang="en-US" dirty="0"/>
          </a:p>
        </p:txBody>
      </p:sp>
      <p:pic>
        <p:nvPicPr>
          <p:cNvPr id="6146" name="Picture 2" descr="http://www.rnceus.com/ages/images/fib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602" y="2111919"/>
            <a:ext cx="5146274" cy="340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97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Sense of Touch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overall sense of touch is one that has a high degree of variability </a:t>
            </a:r>
          </a:p>
          <a:p>
            <a:r>
              <a:rPr lang="en-US" dirty="0" smtClean="0"/>
              <a:t>This is because it has a large group of neurons that have the ability to perceive many different sensations </a:t>
            </a:r>
          </a:p>
          <a:p>
            <a:r>
              <a:rPr lang="en-US" dirty="0" smtClean="0"/>
              <a:t>Also the neurons can be located on many different structures around the body</a:t>
            </a:r>
            <a:endParaRPr lang="en-US" dirty="0"/>
          </a:p>
        </p:txBody>
      </p:sp>
      <p:pic>
        <p:nvPicPr>
          <p:cNvPr id="1026" name="Picture 2" descr="http://www.socalpaincenter.com/wp-content/uploads/hands-touch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849" y="2270333"/>
            <a:ext cx="5598866" cy="294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40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Nociceptors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71487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Pain can come in many forms</a:t>
            </a:r>
          </a:p>
          <a:p>
            <a:r>
              <a:rPr lang="en-US" dirty="0" smtClean="0"/>
              <a:t>Nociceptors have to be ready to sense pain from a variety of sources</a:t>
            </a:r>
          </a:p>
          <a:p>
            <a:r>
              <a:rPr lang="en-US" dirty="0" smtClean="0"/>
              <a:t>This means that nociceptors are receptive to changes in temperature, mechanical damage and dissolved chemicals</a:t>
            </a:r>
          </a:p>
          <a:p>
            <a:r>
              <a:rPr lang="en-US" dirty="0" smtClean="0"/>
              <a:t>In very damaging situations, these different stimuli can be confused</a:t>
            </a:r>
          </a:p>
          <a:p>
            <a:r>
              <a:rPr lang="en-US" dirty="0" smtClean="0"/>
              <a:t>A deep cut can be confused with a burning sensation</a:t>
            </a:r>
            <a:endParaRPr lang="en-US" dirty="0"/>
          </a:p>
        </p:txBody>
      </p:sp>
      <p:pic>
        <p:nvPicPr>
          <p:cNvPr id="5122" name="Picture 2" descr="http://thebrain.mcgill.ca/flash/d/d_03/d_03_m/d_03_m_dou/d_03_m_dou_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465" y="1690688"/>
            <a:ext cx="3938753" cy="479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60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https://youtu.be/I7wfDenj6CQ?t=6s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What a pain!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4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a Pain in the Nociceptor!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Pain is a very hard feeling to describe</a:t>
            </a:r>
          </a:p>
          <a:p>
            <a:r>
              <a:rPr lang="en-US" dirty="0" smtClean="0"/>
              <a:t>That is because our brain does not categorize or remember pain</a:t>
            </a:r>
          </a:p>
          <a:p>
            <a:r>
              <a:rPr lang="en-US" dirty="0" smtClean="0"/>
              <a:t>We might link experiences with pain, however we cannot remember the actual pain that we felt with different situations</a:t>
            </a:r>
            <a:endParaRPr lang="en-US" dirty="0"/>
          </a:p>
        </p:txBody>
      </p:sp>
      <p:pic>
        <p:nvPicPr>
          <p:cNvPr id="4098" name="Picture 2" descr="http://www.troublesometots.com/wp-content/uploads/2010/12/NewbornBab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956" y="2259477"/>
            <a:ext cx="4644844" cy="348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95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a Pain in the Nociceptor!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7402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There are two types of fibers that carry pain signals</a:t>
            </a:r>
          </a:p>
          <a:p>
            <a:r>
              <a:rPr lang="en-US" b="1" dirty="0" smtClean="0"/>
              <a:t>Myelinated type A </a:t>
            </a:r>
            <a:r>
              <a:rPr lang="en-US" dirty="0" smtClean="0"/>
              <a:t>fibers will carry </a:t>
            </a:r>
            <a:r>
              <a:rPr lang="en-US" b="1" dirty="0" smtClean="0"/>
              <a:t>fast pain</a:t>
            </a:r>
          </a:p>
          <a:p>
            <a:pPr lvl="1"/>
            <a:r>
              <a:rPr lang="en-US" dirty="0" smtClean="0"/>
              <a:t>Also known as prickling pain</a:t>
            </a:r>
          </a:p>
          <a:p>
            <a:r>
              <a:rPr lang="en-US" dirty="0" smtClean="0"/>
              <a:t>This is pain that is quickly felt by the CNS and can cause a somatic reaction </a:t>
            </a:r>
          </a:p>
          <a:p>
            <a:r>
              <a:rPr lang="en-US" dirty="0" smtClean="0"/>
              <a:t>They are also then routed to the primary sensory cortex where they are brought to conscious control</a:t>
            </a:r>
            <a:endParaRPr lang="en-US" dirty="0"/>
          </a:p>
        </p:txBody>
      </p:sp>
      <p:pic>
        <p:nvPicPr>
          <p:cNvPr id="3074" name="Picture 2" descr="http://previews.123rf.com/images/theyok/theyok1309/theyok130900354/22277512-doctor-puts-a-syringe-in-arm-of-childre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0"/>
          <a:stretch/>
        </p:blipFill>
        <p:spPr bwMode="auto">
          <a:xfrm>
            <a:off x="1282701" y="1494774"/>
            <a:ext cx="3429000" cy="449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90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a Pain in the Nociceptor!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Slower </a:t>
            </a:r>
            <a:r>
              <a:rPr lang="en-US" b="1" dirty="0" smtClean="0"/>
              <a:t>Type C fibers </a:t>
            </a:r>
            <a:r>
              <a:rPr lang="en-US" dirty="0" smtClean="0"/>
              <a:t>carry sensations of </a:t>
            </a:r>
            <a:r>
              <a:rPr lang="en-US" b="1" dirty="0" smtClean="0"/>
              <a:t>slow pain</a:t>
            </a:r>
          </a:p>
          <a:p>
            <a:pPr lvl="1"/>
            <a:r>
              <a:rPr lang="en-US" dirty="0" smtClean="0"/>
              <a:t>These are known as burning pain fibers or aching pain fibers</a:t>
            </a:r>
          </a:p>
          <a:p>
            <a:r>
              <a:rPr lang="en-US" dirty="0" smtClean="0"/>
              <a:t>These sensations cause pain to be routed to the thalamus</a:t>
            </a:r>
          </a:p>
          <a:p>
            <a:r>
              <a:rPr lang="en-US" dirty="0" smtClean="0"/>
              <a:t>From there the thalamus can direct it to the subconscious or the  conscious brain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 descr="http://www.glc2000.co.uk/wp-content/uploads/2012/10/burning-elbow-p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4" y="1493838"/>
            <a:ext cx="4683125" cy="468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51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a Pain in the Nociceptor!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Pain can actually be offset by the mind</a:t>
            </a:r>
          </a:p>
          <a:p>
            <a:r>
              <a:rPr lang="en-US" dirty="0" smtClean="0"/>
              <a:t>If you are experiencing a slow pain, often times you can redirect your mind to not let the thalamus to be able to focus on the pain</a:t>
            </a:r>
          </a:p>
          <a:p>
            <a:r>
              <a:rPr lang="en-US" dirty="0" smtClean="0"/>
              <a:t>Keep the thalamus occupied and you will not notice the slow pain</a:t>
            </a:r>
          </a:p>
          <a:p>
            <a:r>
              <a:rPr lang="en-US" dirty="0" smtClean="0"/>
              <a:t>Every time I get poison ivy, I buy a new puzzle!</a:t>
            </a:r>
            <a:endParaRPr lang="en-US" dirty="0"/>
          </a:p>
        </p:txBody>
      </p:sp>
      <p:pic>
        <p:nvPicPr>
          <p:cNvPr id="1026" name="Picture 2" descr="http://www.doomandbloom.net/wp-content/uploads/2013/06/poison-ivy-rash-extrem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00"/>
          <a:stretch/>
        </p:blipFill>
        <p:spPr bwMode="auto">
          <a:xfrm>
            <a:off x="1650999" y="1690688"/>
            <a:ext cx="3556001" cy="488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14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820400" cy="4257675"/>
          </a:xfrm>
        </p:spPr>
        <p:txBody>
          <a:bodyPr/>
          <a:lstStyle/>
          <a:p>
            <a:r>
              <a:rPr lang="en-US" dirty="0" smtClean="0"/>
              <a:t>Ok… this demo is going to cause a light amount of pain</a:t>
            </a:r>
          </a:p>
          <a:p>
            <a:r>
              <a:rPr lang="en-US" u="sng" dirty="0" smtClean="0"/>
              <a:t>YOU DO NOT NEED TO PARTICIPATE IF YOU DO NOT WANT TO</a:t>
            </a:r>
          </a:p>
          <a:p>
            <a:pPr lvl="1"/>
            <a:r>
              <a:rPr lang="en-US" dirty="0" smtClean="0"/>
              <a:t>Anyone with a medical condition should probably sit this one out</a:t>
            </a:r>
          </a:p>
          <a:p>
            <a:r>
              <a:rPr lang="en-US" dirty="0" smtClean="0"/>
              <a:t>Before we move on, please be sure that you are ready for this!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75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10515600" cy="4397375"/>
          </a:xfrm>
        </p:spPr>
        <p:txBody>
          <a:bodyPr/>
          <a:lstStyle/>
          <a:p>
            <a:r>
              <a:rPr lang="en-US" dirty="0" smtClean="0"/>
              <a:t>I want you to give your partner a good and hearty slap on the upper arm!</a:t>
            </a:r>
          </a:p>
          <a:p>
            <a:r>
              <a:rPr lang="en-US" dirty="0" smtClean="0"/>
              <a:t>This one slap should not be one that leaves a bruise or lasting mark!</a:t>
            </a:r>
          </a:p>
          <a:p>
            <a:r>
              <a:rPr lang="en-US" dirty="0" smtClean="0"/>
              <a:t>However, if done well it should activate the pain receptors in the arm</a:t>
            </a:r>
          </a:p>
          <a:p>
            <a:r>
              <a:rPr lang="en-US" dirty="0" smtClean="0"/>
              <a:t>The initial slap will cause the body react with fast pain</a:t>
            </a:r>
          </a:p>
          <a:p>
            <a:r>
              <a:rPr lang="en-US" dirty="0" smtClean="0"/>
              <a:t>However, the slight red mark and swelling will cause the body to feel slow pain that feels like a tingling</a:t>
            </a:r>
          </a:p>
          <a:p>
            <a:r>
              <a:rPr lang="en-US" dirty="0" smtClean="0"/>
              <a:t>DO NOT HURT YOUR PARTNER!!!!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32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www.youtube.com/watch?v=YL_6OMPywnQ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Common problem with nociceptors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59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Thermoreceptors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Temperature receptors inside the skin, skeletal muscles, liver and the hypothalamus are called </a:t>
            </a:r>
            <a:r>
              <a:rPr lang="en-US" b="1" dirty="0" smtClean="0"/>
              <a:t>thermoreceptors</a:t>
            </a:r>
          </a:p>
          <a:p>
            <a:r>
              <a:rPr lang="en-US" dirty="0" smtClean="0"/>
              <a:t>Thermoreceptors come in two indistinguishable varieties, cold receptors and warm receptors</a:t>
            </a:r>
          </a:p>
          <a:p>
            <a:r>
              <a:rPr lang="en-US" dirty="0" smtClean="0"/>
              <a:t>Cold receptors outnumber warm receptors 3 to 1</a:t>
            </a:r>
            <a:endParaRPr lang="en-US" dirty="0"/>
          </a:p>
        </p:txBody>
      </p:sp>
      <p:pic>
        <p:nvPicPr>
          <p:cNvPr id="1026" name="Picture 2" descr="http://yteach.co.za/files/lessons/import_091104_125626/uc_b4t_l100/uc_b4t_l100_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" t="11343" r="51798" b="23168"/>
          <a:stretch/>
        </p:blipFill>
        <p:spPr bwMode="auto">
          <a:xfrm>
            <a:off x="6798128" y="1690688"/>
            <a:ext cx="4408715" cy="428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75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Sense of Touch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sense of touch is regulated by </a:t>
            </a:r>
            <a:r>
              <a:rPr lang="en-US" b="1" dirty="0" smtClean="0"/>
              <a:t>sensory receptors </a:t>
            </a:r>
            <a:r>
              <a:rPr lang="en-US" dirty="0" smtClean="0"/>
              <a:t>that monitor the internal state of the body and the external environment</a:t>
            </a:r>
          </a:p>
          <a:p>
            <a:r>
              <a:rPr lang="en-US" dirty="0" smtClean="0"/>
              <a:t>These are a group of mixed neurons that are responsible for sending information about the state of the body</a:t>
            </a:r>
          </a:p>
          <a:p>
            <a:r>
              <a:rPr lang="en-US" dirty="0" smtClean="0"/>
              <a:t>The sense of touch is considered a </a:t>
            </a:r>
            <a:r>
              <a:rPr lang="en-US" b="1" dirty="0" smtClean="0"/>
              <a:t>general sense </a:t>
            </a:r>
            <a:r>
              <a:rPr lang="en-US" dirty="0" smtClean="0"/>
              <a:t>due to its distribution throughout the body</a:t>
            </a:r>
            <a:endParaRPr lang="en-US" dirty="0"/>
          </a:p>
        </p:txBody>
      </p:sp>
      <p:pic>
        <p:nvPicPr>
          <p:cNvPr id="2050" name="Picture 2" descr="http://faculty.pasadena.edu/dkwon/chap10_A/chap%2010_A%20accessible_files/images/image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2"/>
          <a:stretch/>
        </p:blipFill>
        <p:spPr bwMode="auto">
          <a:xfrm>
            <a:off x="342900" y="1825625"/>
            <a:ext cx="5422900" cy="392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54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Thermoreceptors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These thermoreceptors are considered phasic receptors </a:t>
            </a:r>
          </a:p>
          <a:p>
            <a:r>
              <a:rPr lang="en-US" b="1" dirty="0" smtClean="0"/>
              <a:t>Phasic receptors </a:t>
            </a:r>
            <a:r>
              <a:rPr lang="en-US" dirty="0" smtClean="0"/>
              <a:t>are receptors that are active during changes, however will become inactive during periods of normal maintained conditions</a:t>
            </a:r>
          </a:p>
          <a:p>
            <a:r>
              <a:rPr lang="en-US" dirty="0" smtClean="0"/>
              <a:t>That means you will feel the first few minutes you enter a room with air conditioning, but the feeling will quickly fade</a:t>
            </a:r>
          </a:p>
          <a:p>
            <a:r>
              <a:rPr lang="en-US" dirty="0" smtClean="0"/>
              <a:t>This does not apply if the conditions are too extreme</a:t>
            </a:r>
            <a:endParaRPr lang="en-US" dirty="0"/>
          </a:p>
        </p:txBody>
      </p:sp>
      <p:pic>
        <p:nvPicPr>
          <p:cNvPr id="5" name="Picture 2" descr="http://ttktamop.elte.hu/online-tananyagok/physiology_practical/images/4ea6c7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2336799"/>
            <a:ext cx="5485878" cy="297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95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Mechanoreceptors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Some general sensory receptors are used to pick up physical signals</a:t>
            </a:r>
          </a:p>
          <a:p>
            <a:r>
              <a:rPr lang="en-US" b="1" dirty="0" smtClean="0"/>
              <a:t>Mechanoreceptors</a:t>
            </a:r>
            <a:r>
              <a:rPr lang="en-US" dirty="0" smtClean="0"/>
              <a:t> will pick and transmit sensory signals when their plasma membranes are distorted</a:t>
            </a:r>
          </a:p>
          <a:p>
            <a:r>
              <a:rPr lang="en-US" dirty="0" smtClean="0"/>
              <a:t>They do this through mechanically gated ion channels in their plasma membranes</a:t>
            </a:r>
            <a:endParaRPr lang="en-US" dirty="0"/>
          </a:p>
        </p:txBody>
      </p:sp>
      <p:pic>
        <p:nvPicPr>
          <p:cNvPr id="1028" name="Picture 4" descr="http://www.d.umn.edu/~jfitzake/Lectures/DMED/Somatosensation/Somatosensation/Figures/Mechanorecepto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647" y="1825625"/>
            <a:ext cx="4204153" cy="441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8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Mechanoreceptors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are many different types of mechanical receptors</a:t>
            </a:r>
          </a:p>
          <a:p>
            <a:r>
              <a:rPr lang="en-US" dirty="0" smtClean="0"/>
              <a:t>They are divided into three main categories</a:t>
            </a:r>
          </a:p>
          <a:p>
            <a:r>
              <a:rPr lang="en-US" b="1" dirty="0" smtClean="0"/>
              <a:t>Tactile receptors </a:t>
            </a:r>
            <a:r>
              <a:rPr lang="en-US" dirty="0" smtClean="0"/>
              <a:t>provide the sensations of touch, pressure and vibration</a:t>
            </a:r>
          </a:p>
          <a:p>
            <a:r>
              <a:rPr lang="en-US" b="1" dirty="0" smtClean="0"/>
              <a:t>Baroreceptors</a:t>
            </a:r>
            <a:r>
              <a:rPr lang="en-US" dirty="0" smtClean="0"/>
              <a:t> detect pressure changes</a:t>
            </a:r>
          </a:p>
          <a:p>
            <a:r>
              <a:rPr lang="en-US" b="1" dirty="0" smtClean="0"/>
              <a:t>Proprioceptors</a:t>
            </a:r>
            <a:r>
              <a:rPr lang="en-US" dirty="0" smtClean="0"/>
              <a:t> detect position of joints</a:t>
            </a:r>
            <a:endParaRPr lang="en-US" dirty="0"/>
          </a:p>
        </p:txBody>
      </p:sp>
      <p:pic>
        <p:nvPicPr>
          <p:cNvPr id="5" name="Picture 2" descr="http://cnx.org/content/m44757/latest/Figure_36_02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56" y="2304822"/>
            <a:ext cx="5801944" cy="301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50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Tactile 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are many different types of tactile receptors</a:t>
            </a:r>
          </a:p>
          <a:p>
            <a:r>
              <a:rPr lang="en-US" dirty="0" smtClean="0"/>
              <a:t>Some receptors can tell detailed information about the source of information with a small receptive field</a:t>
            </a:r>
          </a:p>
          <a:p>
            <a:pPr lvl="1"/>
            <a:r>
              <a:rPr lang="en-US" dirty="0" smtClean="0"/>
              <a:t>These are called </a:t>
            </a:r>
            <a:r>
              <a:rPr lang="en-US" b="1" dirty="0" smtClean="0"/>
              <a:t>fine receptors</a:t>
            </a:r>
          </a:p>
          <a:p>
            <a:r>
              <a:rPr lang="en-US" dirty="0" smtClean="0"/>
              <a:t>Other receptors will tell general information about a large area because of their large receptive field</a:t>
            </a:r>
          </a:p>
          <a:p>
            <a:pPr lvl="1"/>
            <a:r>
              <a:rPr lang="en-US" dirty="0" smtClean="0"/>
              <a:t>These are called </a:t>
            </a:r>
            <a:r>
              <a:rPr lang="en-US" b="1" dirty="0" smtClean="0"/>
              <a:t>crude receptors</a:t>
            </a:r>
          </a:p>
        </p:txBody>
      </p:sp>
      <p:pic>
        <p:nvPicPr>
          <p:cNvPr id="7170" name="Picture 2" descr="https://s-media-cache-ak0.pinimg.com/236x/77/a3/f2/77a3f27cb880c71131706c04b2dc3d7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38"/>
          <a:stretch/>
        </p:blipFill>
        <p:spPr bwMode="auto">
          <a:xfrm>
            <a:off x="6964671" y="1690688"/>
            <a:ext cx="4389129" cy="485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3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Two types of tactile receptors involve nerve endings are free nerve endings and the nerves at the root hair plexus</a:t>
            </a:r>
          </a:p>
          <a:p>
            <a:r>
              <a:rPr lang="en-US" b="1" dirty="0" smtClean="0"/>
              <a:t>Free nerve endings </a:t>
            </a:r>
            <a:r>
              <a:rPr lang="en-US" dirty="0" smtClean="0"/>
              <a:t>are receptors that have their nerve endings between epithelial cells</a:t>
            </a:r>
          </a:p>
          <a:p>
            <a:r>
              <a:rPr lang="en-US" dirty="0" smtClean="0"/>
              <a:t>Nerve endings that are associated with base of the </a:t>
            </a:r>
            <a:r>
              <a:rPr lang="en-US" b="1" dirty="0" smtClean="0"/>
              <a:t>root hair plexus </a:t>
            </a:r>
            <a:r>
              <a:rPr lang="en-US" dirty="0" smtClean="0"/>
              <a:t>provide information when the hair is distorted</a:t>
            </a:r>
            <a:endParaRPr lang="en-US" dirty="0"/>
          </a:p>
        </p:txBody>
      </p:sp>
      <p:pic>
        <p:nvPicPr>
          <p:cNvPr id="6146" name="Picture 2" descr="http://upload.wikimedia.org/wikipedia/commons/c/c2/Blausen_0803_Skin_FreeNerveEnding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77" t="33267" r="3144" b="14971"/>
          <a:stretch/>
        </p:blipFill>
        <p:spPr bwMode="auto">
          <a:xfrm>
            <a:off x="124984" y="812375"/>
            <a:ext cx="2947736" cy="318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myfirstbrain.com/thaidata/image.asp?ID=53863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3"/>
          <a:stretch/>
        </p:blipFill>
        <p:spPr bwMode="auto">
          <a:xfrm>
            <a:off x="3355119" y="3603009"/>
            <a:ext cx="2740881" cy="304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17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Tactile discs </a:t>
            </a:r>
            <a:r>
              <a:rPr lang="en-US" dirty="0" smtClean="0"/>
              <a:t>(</a:t>
            </a:r>
            <a:r>
              <a:rPr lang="en-US" b="1" dirty="0" smtClean="0"/>
              <a:t>Merkel discs</a:t>
            </a:r>
            <a:r>
              <a:rPr lang="en-US" dirty="0" smtClean="0"/>
              <a:t>) are fine touch and pressure receptors</a:t>
            </a:r>
          </a:p>
          <a:p>
            <a:r>
              <a:rPr lang="en-US" dirty="0" smtClean="0"/>
              <a:t>These nerves associate with specific and large epithelial cells </a:t>
            </a:r>
          </a:p>
          <a:p>
            <a:r>
              <a:rPr lang="en-US" dirty="0" smtClean="0"/>
              <a:t>Since they are only associated with one cell, they have small receptive fields</a:t>
            </a:r>
            <a:endParaRPr lang="en-US" dirty="0"/>
          </a:p>
        </p:txBody>
      </p:sp>
      <p:pic>
        <p:nvPicPr>
          <p:cNvPr id="5122" name="Picture 2" descr="http://upload.wikimedia.org/wikipedia/commons/c/ce/Blausen_0805_Skin_MerkelCel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25625"/>
            <a:ext cx="5542547" cy="443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48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Tactile corpuscles </a:t>
            </a:r>
            <a:r>
              <a:rPr lang="en-US" dirty="0" smtClean="0"/>
              <a:t>(</a:t>
            </a:r>
            <a:r>
              <a:rPr lang="en-US" b="1" dirty="0" smtClean="0"/>
              <a:t>Meissner's corpuscles</a:t>
            </a:r>
            <a:r>
              <a:rPr lang="en-US" dirty="0" smtClean="0"/>
              <a:t>) provide fine touch, pressure and vibration information</a:t>
            </a:r>
          </a:p>
          <a:p>
            <a:r>
              <a:rPr lang="en-US" dirty="0" smtClean="0"/>
              <a:t>These are located mainly in the eyelids, lips, fingertips, nipples and genitals</a:t>
            </a:r>
          </a:p>
          <a:p>
            <a:r>
              <a:rPr lang="en-US" dirty="0" smtClean="0"/>
              <a:t>The nerve endings are covered by modified Schwann cells</a:t>
            </a:r>
          </a:p>
          <a:p>
            <a:pPr lvl="1"/>
            <a:r>
              <a:rPr lang="en-US" dirty="0" smtClean="0"/>
              <a:t>Easy way to identify them!</a:t>
            </a:r>
            <a:endParaRPr lang="en-US" dirty="0"/>
          </a:p>
        </p:txBody>
      </p:sp>
      <p:pic>
        <p:nvPicPr>
          <p:cNvPr id="4098" name="Picture 2" descr="http://upload.wikimedia.org/wikipedia/commons/thumb/1/13/Gray936.png/250px-Gray9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55" y="1958950"/>
            <a:ext cx="5184111" cy="387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73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98462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Lamellated corpuscles </a:t>
            </a:r>
            <a:r>
              <a:rPr lang="en-US" dirty="0" smtClean="0"/>
              <a:t>are receptors that are sensitive to deep pressure and high frequency vibration</a:t>
            </a:r>
          </a:p>
          <a:p>
            <a:r>
              <a:rPr lang="en-US" dirty="0" smtClean="0"/>
              <a:t>These are located skin, the fasciae and in the joint capsules</a:t>
            </a:r>
          </a:p>
          <a:p>
            <a:r>
              <a:rPr lang="en-US" dirty="0" smtClean="0"/>
              <a:t>They cover their dendrites to be able to shield themselves from other types of stimulation other than deep pressure</a:t>
            </a:r>
            <a:endParaRPr lang="en-US" dirty="0"/>
          </a:p>
        </p:txBody>
      </p:sp>
      <p:pic>
        <p:nvPicPr>
          <p:cNvPr id="2050" name="Picture 2" descr="http://www.biologymad.com/nervoussystem/pacinian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6"/>
          <a:stretch/>
        </p:blipFill>
        <p:spPr bwMode="auto">
          <a:xfrm>
            <a:off x="7184171" y="1524406"/>
            <a:ext cx="3843219" cy="465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23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Ruffini Corpuscles </a:t>
            </a:r>
            <a:r>
              <a:rPr lang="en-US" dirty="0" smtClean="0"/>
              <a:t>are located deep within their organs and detect pressure</a:t>
            </a:r>
          </a:p>
          <a:p>
            <a:r>
              <a:rPr lang="en-US" dirty="0" smtClean="0"/>
              <a:t>These receptors do not adapt as easily as other receptors to stimulation </a:t>
            </a:r>
          </a:p>
          <a:p>
            <a:r>
              <a:rPr lang="en-US" dirty="0" smtClean="0"/>
              <a:t>That means when they are activated, you will feel the signals that they are sending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825625"/>
            <a:ext cx="5334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3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Baroreceptors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Baroreceptors</a:t>
            </a:r>
            <a:r>
              <a:rPr lang="en-US" dirty="0" smtClean="0"/>
              <a:t> are collections of free nerve endings </a:t>
            </a:r>
            <a:r>
              <a:rPr lang="en-US" dirty="0" smtClean="0"/>
              <a:t>that </a:t>
            </a:r>
            <a:r>
              <a:rPr lang="en-US" dirty="0" smtClean="0"/>
              <a:t>judge pressure within an organ</a:t>
            </a:r>
          </a:p>
          <a:p>
            <a:r>
              <a:rPr lang="en-US" dirty="0" smtClean="0"/>
              <a:t>The free nerve endings of baroreceptors monitor the amounts that nerve endings are displaced over a given period of time</a:t>
            </a:r>
          </a:p>
          <a:p>
            <a:r>
              <a:rPr lang="en-US" dirty="0" smtClean="0"/>
              <a:t>The more displacement within the nerve endings, the stronger the signal that is sent</a:t>
            </a:r>
            <a:endParaRPr lang="en-US" dirty="0"/>
          </a:p>
        </p:txBody>
      </p:sp>
      <p:pic>
        <p:nvPicPr>
          <p:cNvPr id="8194" name="Picture 2" descr="https://www.shodor.org/master/biomed/physio/baroweb/barorece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954" y="1347537"/>
            <a:ext cx="3550794" cy="482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4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Sensation and Perception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Being able to determine stimuli and understand what the stimuli is </a:t>
            </a:r>
            <a:r>
              <a:rPr lang="en-US" dirty="0" err="1" smtClean="0"/>
              <a:t>is</a:t>
            </a:r>
            <a:r>
              <a:rPr lang="en-US" dirty="0" smtClean="0"/>
              <a:t> not an easy task</a:t>
            </a:r>
          </a:p>
          <a:p>
            <a:r>
              <a:rPr lang="en-US" dirty="0" smtClean="0"/>
              <a:t>It is two completely different systems that are functioning at the same time</a:t>
            </a:r>
          </a:p>
          <a:p>
            <a:r>
              <a:rPr lang="en-US" b="1" dirty="0" smtClean="0"/>
              <a:t>Sensation</a:t>
            </a:r>
            <a:r>
              <a:rPr lang="en-US" dirty="0" smtClean="0"/>
              <a:t> is the ability to detect arriving information</a:t>
            </a:r>
          </a:p>
          <a:p>
            <a:r>
              <a:rPr lang="en-US" b="1" dirty="0" smtClean="0"/>
              <a:t>Perception</a:t>
            </a:r>
            <a:r>
              <a:rPr lang="en-US" dirty="0" smtClean="0"/>
              <a:t> is the ability to consciously determine the sensation </a:t>
            </a:r>
            <a:endParaRPr lang="en-US" dirty="0"/>
          </a:p>
        </p:txBody>
      </p:sp>
      <p:pic>
        <p:nvPicPr>
          <p:cNvPr id="3074" name="Picture 2" descr="http://www.managementguru.net/wp-content/uploads/2014/04/sobc-mod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1" y="2328177"/>
            <a:ext cx="5982789" cy="276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40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Baroreceptors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Baroreceptors can be found in blood vessels, throughout the respiratory system, digestive and urinary systems</a:t>
            </a:r>
          </a:p>
          <a:p>
            <a:r>
              <a:rPr lang="en-US" dirty="0" smtClean="0"/>
              <a:t>These receptors can tell you if there is swelling in an area</a:t>
            </a:r>
          </a:p>
          <a:p>
            <a:r>
              <a:rPr lang="en-US" dirty="0" smtClean="0"/>
              <a:t>They also relate information that tells you if you have to urinate or </a:t>
            </a:r>
            <a:r>
              <a:rPr lang="en-US" dirty="0" err="1" smtClean="0"/>
              <a:t>deficate</a:t>
            </a:r>
            <a:endParaRPr lang="en-US" dirty="0"/>
          </a:p>
        </p:txBody>
      </p:sp>
      <p:pic>
        <p:nvPicPr>
          <p:cNvPr id="7170" name="Picture 2" descr="http://image.slidesharecdn.com/ch18lecturepresentation-140918213614-phpapp02/95/ch-18lecturepresentation-12-638.jpg?cb=141107630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" t="12048" r="2775" b="10159"/>
          <a:stretch/>
        </p:blipFill>
        <p:spPr bwMode="auto">
          <a:xfrm>
            <a:off x="356937" y="1925052"/>
            <a:ext cx="5739063" cy="354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93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Proprioceptors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Proprioceptors</a:t>
            </a:r>
            <a:r>
              <a:rPr lang="en-US" dirty="0" smtClean="0"/>
              <a:t> monitor the positions of joints</a:t>
            </a:r>
          </a:p>
          <a:p>
            <a:r>
              <a:rPr lang="en-US" dirty="0" smtClean="0"/>
              <a:t>Their basic purpose is to be able to unconsciously understand the position of the body</a:t>
            </a:r>
          </a:p>
          <a:p>
            <a:r>
              <a:rPr lang="en-US" dirty="0" smtClean="0"/>
              <a:t>This means you don’t have to be thinking about the position of the body to be able to understand how it is moving</a:t>
            </a:r>
          </a:p>
          <a:p>
            <a:r>
              <a:rPr lang="en-US" dirty="0" smtClean="0"/>
              <a:t>These nerves never get the credit that they deserve</a:t>
            </a:r>
          </a:p>
        </p:txBody>
      </p:sp>
      <p:pic>
        <p:nvPicPr>
          <p:cNvPr id="6146" name="Picture 2" descr="http://motioncenterstl.com/wp-content/uploads/2013/12/propriocep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62885"/>
            <a:ext cx="5889438" cy="467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05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www.youtube.com/watch?v=OIvekuIidqc</a:t>
            </a:r>
            <a:endParaRPr lang="en-US" dirty="0" smtClean="0"/>
          </a:p>
          <a:p>
            <a:endParaRPr lang="en-US" dirty="0"/>
          </a:p>
          <a:p>
            <a:r>
              <a:rPr lang="en-US" smtClean="0"/>
              <a:t>Proprioceptors </a:t>
            </a:r>
            <a:r>
              <a:rPr lang="en-US" dirty="0" smtClean="0"/>
              <a:t>at their finest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www.youtube.com/watch?v=lBzSvDLrIfM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r>
              <a:rPr lang="en-US" dirty="0" smtClean="0"/>
              <a:t>No matter how good the proprioceptors are… sometimes you just cant win…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8133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008505"/>
          </a:xfrm>
        </p:spPr>
        <p:txBody>
          <a:bodyPr/>
          <a:lstStyle/>
          <a:p>
            <a:r>
              <a:rPr lang="en-US" dirty="0" smtClean="0"/>
              <a:t>There are three simple tests to understand how good your proprioceptors</a:t>
            </a:r>
          </a:p>
          <a:p>
            <a:r>
              <a:rPr lang="en-US" dirty="0" smtClean="0"/>
              <a:t>1) Partner Double Hi Five – Start with a “high five” and carry it over behind your body</a:t>
            </a:r>
          </a:p>
          <a:p>
            <a:r>
              <a:rPr lang="en-US" dirty="0" smtClean="0"/>
              <a:t>2) Rub Your Head and Pat Your Belly – Now… switch!</a:t>
            </a:r>
          </a:p>
          <a:p>
            <a:r>
              <a:rPr lang="en-US" dirty="0" smtClean="0"/>
              <a:t>3) Close Your Eyes and Draw a Smiley Face – Best done on a blank piece of paper</a:t>
            </a:r>
          </a:p>
        </p:txBody>
      </p:sp>
    </p:spTree>
    <p:extLst>
      <p:ext uri="{BB962C8B-B14F-4D97-AF65-F5344CB8AC3E}">
        <p14:creationId xmlns:p14="http://schemas.microsoft.com/office/powerpoint/2010/main" val="342769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Proprioceptors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There are three different types of proprioceptors</a:t>
            </a:r>
          </a:p>
          <a:p>
            <a:r>
              <a:rPr lang="en-US" b="1" dirty="0" smtClean="0"/>
              <a:t>Muscle spindles </a:t>
            </a:r>
            <a:r>
              <a:rPr lang="en-US" dirty="0" smtClean="0"/>
              <a:t>monitor skeletal muscle length</a:t>
            </a:r>
          </a:p>
          <a:p>
            <a:r>
              <a:rPr lang="en-US" dirty="0" smtClean="0"/>
              <a:t>They are also responsible for some of the stretch reflexes that are found within joints</a:t>
            </a:r>
            <a:endParaRPr lang="en-US" dirty="0"/>
          </a:p>
        </p:txBody>
      </p:sp>
      <p:pic>
        <p:nvPicPr>
          <p:cNvPr id="5122" name="Picture 2" descr="http://study.com/cimages/multimages/16/muscle-spindles-send-inf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44" y="1930818"/>
            <a:ext cx="5637588" cy="319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79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Proprioceptors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Golgi tendon organs </a:t>
            </a:r>
            <a:r>
              <a:rPr lang="en-US" dirty="0" smtClean="0"/>
              <a:t>are located between the junctions between skeletal muscles and its tendon</a:t>
            </a:r>
          </a:p>
          <a:p>
            <a:r>
              <a:rPr lang="en-US" dirty="0" smtClean="0"/>
              <a:t>These detect the tension within a tendon</a:t>
            </a:r>
          </a:p>
          <a:p>
            <a:r>
              <a:rPr lang="en-US" dirty="0" smtClean="0"/>
              <a:t>This gives us information as to the amount of load on a muscle</a:t>
            </a:r>
          </a:p>
          <a:p>
            <a:r>
              <a:rPr lang="en-US" dirty="0" smtClean="0"/>
              <a:t>Can also provide information important for somatic reflexes</a:t>
            </a:r>
            <a:endParaRPr lang="en-US" dirty="0"/>
          </a:p>
        </p:txBody>
      </p:sp>
      <p:pic>
        <p:nvPicPr>
          <p:cNvPr id="4098" name="Picture 2" descr="http://www.bandhayoga.com/images/Blog/blog_7_sho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420" y="2015539"/>
            <a:ext cx="4932561" cy="320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7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Proprioceptors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Receptors in joint capsules </a:t>
            </a:r>
            <a:r>
              <a:rPr lang="en-US" dirty="0" smtClean="0"/>
              <a:t>are generally free nerve endings that detect pressure, tension and movement of the joint</a:t>
            </a:r>
          </a:p>
          <a:p>
            <a:r>
              <a:rPr lang="en-US" dirty="0" smtClean="0"/>
              <a:t>The overall sense of body position is from these receptors and the information that is provided to them from the joint and the muscles that move the joint</a:t>
            </a:r>
          </a:p>
          <a:p>
            <a:r>
              <a:rPr lang="en-US" dirty="0" smtClean="0"/>
              <a:t>Only found in synovial joints</a:t>
            </a:r>
            <a:endParaRPr lang="en-US" dirty="0"/>
          </a:p>
        </p:txBody>
      </p:sp>
      <p:pic>
        <p:nvPicPr>
          <p:cNvPr id="3074" name="Picture 2" descr="https://ittcs.files.wordpress.com/2010/05/img_0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26" y="1863893"/>
            <a:ext cx="5558404" cy="431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84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Chemoreceptors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Chemoreceptors</a:t>
            </a:r>
            <a:r>
              <a:rPr lang="en-US" dirty="0" smtClean="0"/>
              <a:t> are nerves that respond to a change in the concentration of chemicals that reach them</a:t>
            </a:r>
          </a:p>
          <a:p>
            <a:r>
              <a:rPr lang="en-US" dirty="0" smtClean="0"/>
              <a:t>Mostly the information from chemoreceptors is routed to the brainstem where information is subconscious</a:t>
            </a:r>
          </a:p>
          <a:p>
            <a:r>
              <a:rPr lang="en-US" dirty="0" smtClean="0"/>
              <a:t>This is why you do not think, “I am feeling a little acidic today!”</a:t>
            </a:r>
            <a:endParaRPr lang="en-US" dirty="0"/>
          </a:p>
        </p:txBody>
      </p:sp>
      <p:pic>
        <p:nvPicPr>
          <p:cNvPr id="1026" name="Picture 2" descr="http://2.bp.blogspot.com/-GmKmdAxeyFc/TpOZ5NlXewI/AAAAAAAAAAM/56QR9V8QeUw/s1600/ventilation.chemoreceptors.fig.23.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0"/>
          <a:stretch/>
        </p:blipFill>
        <p:spPr bwMode="auto">
          <a:xfrm>
            <a:off x="6672285" y="1825625"/>
            <a:ext cx="4970216" cy="440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34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Chemoreceptors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Generally the chemicals that detected by these types of receptors are water soluble and lipid soluble</a:t>
            </a:r>
          </a:p>
          <a:p>
            <a:r>
              <a:rPr lang="en-US" dirty="0" smtClean="0"/>
              <a:t>This is because the chemicals need to be able to cross the cell membrane for the cells to be able to pick up the incoming chemicals</a:t>
            </a:r>
            <a:endParaRPr lang="en-US" dirty="0"/>
          </a:p>
        </p:txBody>
      </p:sp>
      <p:pic>
        <p:nvPicPr>
          <p:cNvPr id="2050" name="Picture 2" descr="http://www.lionden.info/thumbnails/slides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3" y="2040350"/>
            <a:ext cx="5356583" cy="402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73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Sensation and Perception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This means that the organization of the body needs different nerves to pick up the different sensations and perceptions</a:t>
            </a:r>
          </a:p>
          <a:p>
            <a:r>
              <a:rPr lang="en-US" dirty="0" smtClean="0"/>
              <a:t>Most of the sensation of the body is picked up by neurons that are distributed throughout the body</a:t>
            </a:r>
          </a:p>
          <a:p>
            <a:r>
              <a:rPr lang="en-US" dirty="0" smtClean="0"/>
              <a:t>Then signals are sent to the CNS where they are processed and acted upon</a:t>
            </a:r>
            <a:endParaRPr lang="en-US" dirty="0"/>
          </a:p>
        </p:txBody>
      </p:sp>
      <p:pic>
        <p:nvPicPr>
          <p:cNvPr id="4100" name="Picture 4" descr="http://www.mhhe.com/biosci/esp/2001_gbio/folder_structure/an/m3/s1/assets/images/anm3s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4" y="2278061"/>
            <a:ext cx="5483225" cy="331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03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Receptors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6767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There are different types of receptors</a:t>
            </a:r>
          </a:p>
          <a:p>
            <a:r>
              <a:rPr lang="en-US" dirty="0" smtClean="0"/>
              <a:t>Each and every one of the types of receptors are designed to pick up distinct types of stimuli </a:t>
            </a:r>
          </a:p>
          <a:p>
            <a:r>
              <a:rPr lang="en-US" dirty="0" smtClean="0"/>
              <a:t>They are highly sensitive to one singular form of stimuli and mostly blind to other types of stimuli</a:t>
            </a:r>
          </a:p>
          <a:p>
            <a:r>
              <a:rPr lang="en-US" dirty="0" smtClean="0"/>
              <a:t>This sensitivity and simultaneous blindness is called </a:t>
            </a:r>
            <a:r>
              <a:rPr lang="en-US" b="1" dirty="0" smtClean="0"/>
              <a:t>receptor specificity</a:t>
            </a:r>
            <a:endParaRPr lang="en-US" b="1" dirty="0"/>
          </a:p>
        </p:txBody>
      </p:sp>
      <p:pic>
        <p:nvPicPr>
          <p:cNvPr id="5" name="Picture 2" descr="http://encyclopedia.lubopitko-bg.com/images/Sensory%20receptors%20in%20the%20sk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958"/>
            <a:ext cx="4467225" cy="497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81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are six major ways that sensory receptors can tell the world about the body</a:t>
            </a:r>
          </a:p>
          <a:p>
            <a:r>
              <a:rPr lang="en-US" b="1" dirty="0" smtClean="0"/>
              <a:t>Temperature </a:t>
            </a:r>
            <a:r>
              <a:rPr lang="en-US" dirty="0" smtClean="0"/>
              <a:t>is the perception of heat energy inside and outside the body</a:t>
            </a:r>
          </a:p>
          <a:p>
            <a:r>
              <a:rPr lang="en-US" b="1" dirty="0" smtClean="0"/>
              <a:t>Pain</a:t>
            </a:r>
            <a:r>
              <a:rPr lang="en-US" dirty="0" smtClean="0"/>
              <a:t> is the determination and discrimination of things that cause injury</a:t>
            </a:r>
          </a:p>
          <a:p>
            <a:r>
              <a:rPr lang="en-US" b="1" dirty="0" smtClean="0"/>
              <a:t>Touch</a:t>
            </a:r>
            <a:r>
              <a:rPr lang="en-US" dirty="0" smtClean="0"/>
              <a:t> is the feel of the texture of an object</a:t>
            </a:r>
            <a:endParaRPr lang="en-US" dirty="0"/>
          </a:p>
        </p:txBody>
      </p:sp>
      <p:pic>
        <p:nvPicPr>
          <p:cNvPr id="6146" name="Picture 2" descr="http://thumbs.dreamstime.com/z/sensory-receptors-skin-detailed-anatomy-beautiful-bright-colors-497410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8"/>
          <a:stretch/>
        </p:blipFill>
        <p:spPr bwMode="auto">
          <a:xfrm>
            <a:off x="6278551" y="1690688"/>
            <a:ext cx="5335416" cy="441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06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Receptors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Pressure</a:t>
            </a:r>
            <a:r>
              <a:rPr lang="en-US" dirty="0" smtClean="0"/>
              <a:t> is the discrimination of the physical force that is pushing against the body</a:t>
            </a:r>
          </a:p>
          <a:p>
            <a:r>
              <a:rPr lang="en-US" b="1" dirty="0" smtClean="0"/>
              <a:t>Vibration</a:t>
            </a:r>
            <a:r>
              <a:rPr lang="en-US" dirty="0" smtClean="0"/>
              <a:t> is the discrimination of the determination of the oscillation of receptors</a:t>
            </a:r>
          </a:p>
          <a:p>
            <a:r>
              <a:rPr lang="en-US" b="1" dirty="0" smtClean="0"/>
              <a:t>Proprioception</a:t>
            </a:r>
            <a:r>
              <a:rPr lang="en-US" dirty="0" smtClean="0"/>
              <a:t> is the ability to sense how and the range that the joints of the body move</a:t>
            </a:r>
            <a:endParaRPr lang="en-US" dirty="0"/>
          </a:p>
        </p:txBody>
      </p:sp>
      <p:pic>
        <p:nvPicPr>
          <p:cNvPr id="7170" name="Picture 2" descr="http://www.school-for-champions.com/science/images/pressure_soli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4" y="2151062"/>
            <a:ext cx="5301357" cy="328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56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While we might think that there are more feelings, they are all just a combination of these senses</a:t>
            </a:r>
          </a:p>
          <a:p>
            <a:r>
              <a:rPr lang="en-US" dirty="0" smtClean="0"/>
              <a:t>For example, there is no sensory neuron for “wet”</a:t>
            </a:r>
          </a:p>
          <a:p>
            <a:r>
              <a:rPr lang="en-US" dirty="0" smtClean="0"/>
              <a:t>The feeling of “wet” is just a combination of cold and pressure</a:t>
            </a:r>
            <a:endParaRPr lang="en-US" dirty="0"/>
          </a:p>
        </p:txBody>
      </p:sp>
      <p:pic>
        <p:nvPicPr>
          <p:cNvPr id="8194" name="Picture 2" descr="http://s.hswstatic.com/gif/wet-hair-col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4" y="2001837"/>
            <a:ext cx="5330825" cy="355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8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2309</Words>
  <Application>Microsoft Office PowerPoint</Application>
  <PresentationFormat>Widescreen</PresentationFormat>
  <Paragraphs>223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Calibri</vt:lpstr>
      <vt:lpstr>Calibri Light</vt:lpstr>
      <vt:lpstr>Office Theme</vt:lpstr>
      <vt:lpstr>Touch</vt:lpstr>
      <vt:lpstr>The Sense of Touch</vt:lpstr>
      <vt:lpstr>The Sense of Touch</vt:lpstr>
      <vt:lpstr>Sensation and Perception</vt:lpstr>
      <vt:lpstr>Sensation and Perception</vt:lpstr>
      <vt:lpstr>Types of Receptors</vt:lpstr>
      <vt:lpstr>Types of Receptors</vt:lpstr>
      <vt:lpstr>Types of Receptors</vt:lpstr>
      <vt:lpstr>Types of Receptors</vt:lpstr>
      <vt:lpstr>The Detection of Stimuli</vt:lpstr>
      <vt:lpstr>The Detection of Stimuli</vt:lpstr>
      <vt:lpstr>Demo</vt:lpstr>
      <vt:lpstr>Demo</vt:lpstr>
      <vt:lpstr>Demo</vt:lpstr>
      <vt:lpstr>General Sensory Receptors</vt:lpstr>
      <vt:lpstr>General Sensory Receptors</vt:lpstr>
      <vt:lpstr>General Sensory Receptors</vt:lpstr>
      <vt:lpstr>Nociceptors</vt:lpstr>
      <vt:lpstr>Nociceptors</vt:lpstr>
      <vt:lpstr>Nociceptors</vt:lpstr>
      <vt:lpstr>Video</vt:lpstr>
      <vt:lpstr>What a Pain in the Nociceptor!</vt:lpstr>
      <vt:lpstr>What a Pain in the Nociceptor!</vt:lpstr>
      <vt:lpstr>What a Pain in the Nociceptor!</vt:lpstr>
      <vt:lpstr>What a Pain in the Nociceptor!</vt:lpstr>
      <vt:lpstr>Demo</vt:lpstr>
      <vt:lpstr>Demo</vt:lpstr>
      <vt:lpstr>Video</vt:lpstr>
      <vt:lpstr>Thermoreceptors</vt:lpstr>
      <vt:lpstr>Thermoreceptors</vt:lpstr>
      <vt:lpstr>Mechanoreceptors</vt:lpstr>
      <vt:lpstr>Mechanoreceptors</vt:lpstr>
      <vt:lpstr>Tactile Receptors</vt:lpstr>
      <vt:lpstr>Tactile Receptors</vt:lpstr>
      <vt:lpstr>Tactile Receptors</vt:lpstr>
      <vt:lpstr>Tactile Receptors</vt:lpstr>
      <vt:lpstr>Tactile Receptors</vt:lpstr>
      <vt:lpstr>Tactile Receptors</vt:lpstr>
      <vt:lpstr>Baroreceptors</vt:lpstr>
      <vt:lpstr>Baroreceptors</vt:lpstr>
      <vt:lpstr>Proprioceptors</vt:lpstr>
      <vt:lpstr>Video</vt:lpstr>
      <vt:lpstr>Demo</vt:lpstr>
      <vt:lpstr>Proprioceptors</vt:lpstr>
      <vt:lpstr>Proprioceptors</vt:lpstr>
      <vt:lpstr>Proprioceptors</vt:lpstr>
      <vt:lpstr>Chemoreceptors</vt:lpstr>
      <vt:lpstr>Chemoreceptors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</dc:title>
  <dc:creator>Owdij, Michael</dc:creator>
  <cp:lastModifiedBy>Owdij, Michael</cp:lastModifiedBy>
  <cp:revision>35</cp:revision>
  <dcterms:created xsi:type="dcterms:W3CDTF">2015-05-12T10:25:27Z</dcterms:created>
  <dcterms:modified xsi:type="dcterms:W3CDTF">2015-05-15T13:18:49Z</dcterms:modified>
</cp:coreProperties>
</file>