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65" r:id="rId9"/>
    <p:sldId id="266" r:id="rId10"/>
    <p:sldId id="264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3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777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42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87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7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826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258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91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3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6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7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B6059-791B-4BFA-A361-63F104ED471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8BF6E-DFA9-409F-834D-DD27A45F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3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bsnews.com/news/the-endangered-species-act-turns-40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0jbE9kryVk" TargetMode="External"/><Relationship Id="rId2" Type="http://schemas.openxmlformats.org/officeDocument/2006/relationships/hyperlink" Target="https://www.youtube.com/watch?v=v2EtxYxEKww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Loss of Biodiversity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0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http://www.cbsnews.com/news/the-endangered-species-act-turns-40/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36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four main threats to species</a:t>
            </a:r>
            <a:endParaRPr lang="en-US" dirty="0"/>
          </a:p>
          <a:p>
            <a:r>
              <a:rPr lang="en-US" dirty="0" smtClean="0"/>
              <a:t>The largest threat is human development and habitat loss</a:t>
            </a:r>
          </a:p>
          <a:p>
            <a:r>
              <a:rPr lang="en-US" dirty="0" smtClean="0"/>
              <a:t>The second largest threat to species diversity is invasive species</a:t>
            </a:r>
          </a:p>
          <a:p>
            <a:r>
              <a:rPr lang="en-US" dirty="0" smtClean="0"/>
              <a:t>Overharvesting and </a:t>
            </a:r>
            <a:r>
              <a:rPr lang="en-US" b="1" dirty="0" smtClean="0"/>
              <a:t>bycatch</a:t>
            </a:r>
            <a:r>
              <a:rPr lang="en-US" dirty="0" smtClean="0"/>
              <a:t> is the third largest threat to species diversity</a:t>
            </a:r>
            <a:endParaRPr lang="en-US" dirty="0"/>
          </a:p>
        </p:txBody>
      </p:sp>
      <p:pic>
        <p:nvPicPr>
          <p:cNvPr id="9218" name="Picture 2" descr="https://web.duke.edu/nicholas/bio217/spring2010/danaher-garcia/images/bycatchseall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0"/>
            <a:ext cx="401628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66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fourth threat to species diversity is </a:t>
            </a:r>
            <a:r>
              <a:rPr lang="en-US" b="1" dirty="0" smtClean="0"/>
              <a:t>pollution</a:t>
            </a:r>
          </a:p>
          <a:p>
            <a:r>
              <a:rPr lang="en-US" dirty="0" smtClean="0"/>
              <a:t>This is when nonnative, harmful or deadly chemicals are introduced to an ecosystem</a:t>
            </a:r>
          </a:p>
          <a:p>
            <a:r>
              <a:rPr lang="en-US" dirty="0" smtClean="0"/>
              <a:t>This can destroy ecosystems</a:t>
            </a:r>
            <a:endParaRPr lang="en-US" dirty="0"/>
          </a:p>
        </p:txBody>
      </p:sp>
      <p:pic>
        <p:nvPicPr>
          <p:cNvPr id="10242" name="Picture 2" descr="http://images.nationalgeographic.com/wpf/media-live/photos/000/166/cache/article-pollution_16647_60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57400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506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However pollution does not affect only species that live in a polluted area</a:t>
            </a:r>
          </a:p>
          <a:p>
            <a:r>
              <a:rPr lang="en-US" dirty="0" smtClean="0"/>
              <a:t>Many pollutants cannot be removed from a system </a:t>
            </a:r>
          </a:p>
          <a:p>
            <a:r>
              <a:rPr lang="en-US" dirty="0" smtClean="0"/>
              <a:t>They can become concentrated as they travel to higher trophic levels </a:t>
            </a:r>
            <a:endParaRPr lang="en-US" dirty="0"/>
          </a:p>
        </p:txBody>
      </p:sp>
      <p:pic>
        <p:nvPicPr>
          <p:cNvPr id="12290" name="Picture 2" descr="http://www.pnwaaa.org/images/crop_duster_take_o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828800"/>
            <a:ext cx="425584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57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Biomagnification</a:t>
            </a:r>
            <a:r>
              <a:rPr lang="en-US" dirty="0" smtClean="0"/>
              <a:t> is the process of chemicals being concentrated as they travel up the food web</a:t>
            </a:r>
          </a:p>
          <a:p>
            <a:r>
              <a:rPr lang="en-US" dirty="0" smtClean="0"/>
              <a:t>Organisms that have low levels of pollutants are eaten by organisms that acquire small does from many of their food sources</a:t>
            </a:r>
          </a:p>
          <a:p>
            <a:r>
              <a:rPr lang="en-US" dirty="0" smtClean="0"/>
              <a:t>The pollutants pile up faster than organisms can rid them from their body</a:t>
            </a:r>
            <a:endParaRPr lang="en-US" dirty="0"/>
          </a:p>
        </p:txBody>
      </p:sp>
      <p:pic>
        <p:nvPicPr>
          <p:cNvPr id="11266" name="Picture 2" descr="http://www.currentscienceevent.org/wp-content/uploads/2011/04/Biomagnification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19200"/>
            <a:ext cx="4171950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244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very famous case of this was DDT and Bald Eagles</a:t>
            </a:r>
          </a:p>
          <a:p>
            <a:r>
              <a:rPr lang="en-US" dirty="0" smtClean="0"/>
              <a:t>DDT was traveling from insects/ fish and ending up in dangerous levels in bald eagles</a:t>
            </a:r>
          </a:p>
          <a:p>
            <a:r>
              <a:rPr lang="en-US" dirty="0" smtClean="0"/>
              <a:t>The DDT was causing the eggs of bald eagles to become brittle and break when an eagle would nest on them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2057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https://www.youtube.com/watch?v=v2EtxYxEKww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52400" y="3752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>
                <a:hlinkClick r:id="rId3"/>
              </a:rPr>
              <a:t>https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www.youtube.com/watch?v=20jbE9kryVk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57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Biodiversity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According to </a:t>
            </a:r>
            <a:r>
              <a:rPr lang="en-US" dirty="0"/>
              <a:t>The International Union for Conservation of Nature (</a:t>
            </a:r>
            <a:r>
              <a:rPr lang="en-US" dirty="0" smtClean="0"/>
              <a:t>IUCN) many animal and plant species are at a tipping point</a:t>
            </a:r>
          </a:p>
          <a:p>
            <a:r>
              <a:rPr lang="en-US" dirty="0" smtClean="0"/>
              <a:t>At </a:t>
            </a:r>
            <a:r>
              <a:rPr lang="en-US" dirty="0"/>
              <a:t>threat of extinction are</a:t>
            </a:r>
          </a:p>
          <a:p>
            <a:pPr lvl="1" fontAlgn="base"/>
            <a:r>
              <a:rPr lang="en-US" dirty="0"/>
              <a:t>1 out of 8 birds</a:t>
            </a:r>
          </a:p>
          <a:p>
            <a:pPr lvl="1" fontAlgn="base"/>
            <a:r>
              <a:rPr lang="en-US" dirty="0"/>
              <a:t>1 out of 4 mammals</a:t>
            </a:r>
          </a:p>
          <a:p>
            <a:pPr lvl="1" fontAlgn="base"/>
            <a:r>
              <a:rPr lang="en-US" dirty="0"/>
              <a:t>1 out of 4 conifers</a:t>
            </a:r>
          </a:p>
          <a:p>
            <a:pPr lvl="1" fontAlgn="base"/>
            <a:r>
              <a:rPr lang="en-US" dirty="0"/>
              <a:t>1 out of 3 amphibians</a:t>
            </a:r>
          </a:p>
          <a:p>
            <a:pPr lvl="1" fontAlgn="base"/>
            <a:r>
              <a:rPr lang="en-US" dirty="0"/>
              <a:t>6 out of 7 marine turtles</a:t>
            </a:r>
          </a:p>
          <a:p>
            <a:endParaRPr lang="en-US" dirty="0"/>
          </a:p>
        </p:txBody>
      </p:sp>
      <p:pic>
        <p:nvPicPr>
          <p:cNvPr id="2050" name="Picture 2" descr="http://assets.inhabitat.com/wp-content/blogs.dir/1/files/2012/04/koala-bears-placed-on-threatened-species-list-4-537x3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62200"/>
            <a:ext cx="4373066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83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Biodiversity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Why should we care about this loss in biodiversity?</a:t>
            </a:r>
          </a:p>
          <a:p>
            <a:r>
              <a:rPr lang="en-US" dirty="0" smtClean="0"/>
              <a:t>There are important biological resources that are being lost</a:t>
            </a:r>
          </a:p>
          <a:p>
            <a:r>
              <a:rPr lang="en-US" dirty="0" smtClean="0"/>
              <a:t>Food, resources, medicines are being lost </a:t>
            </a:r>
            <a:endParaRPr lang="en-US" dirty="0"/>
          </a:p>
        </p:txBody>
      </p:sp>
      <p:pic>
        <p:nvPicPr>
          <p:cNvPr id="3074" name="Picture 2" descr="http://static.guim.co.uk/sys-images/Environment/Pix/columnists/2010/8/13/1281700353348/Biodiversity-100-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09800"/>
            <a:ext cx="4381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93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Biodiversity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Also abiotic resources are being lost</a:t>
            </a:r>
          </a:p>
          <a:p>
            <a:r>
              <a:rPr lang="en-US" dirty="0" smtClean="0"/>
              <a:t>Many biogeochemical cycles are being threatened</a:t>
            </a:r>
          </a:p>
          <a:p>
            <a:r>
              <a:rPr lang="en-US" dirty="0" smtClean="0"/>
              <a:t>Water purification is being lost</a:t>
            </a:r>
          </a:p>
          <a:p>
            <a:r>
              <a:rPr lang="en-US" dirty="0" smtClean="0"/>
              <a:t>The ability to capture and store energy is being lost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085" y="2362200"/>
            <a:ext cx="4167859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32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Extinction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There are several terms that are thrown around when it comes to the loss of biodiversity</a:t>
            </a:r>
          </a:p>
          <a:p>
            <a:r>
              <a:rPr lang="en-US" dirty="0" smtClean="0"/>
              <a:t>Not all of the terms are used in the correct way</a:t>
            </a:r>
          </a:p>
          <a:p>
            <a:r>
              <a:rPr lang="en-US" dirty="0" smtClean="0"/>
              <a:t>It is important to define the terms in the way that define what they are</a:t>
            </a:r>
          </a:p>
        </p:txBody>
      </p:sp>
      <p:pic>
        <p:nvPicPr>
          <p:cNvPr id="5122" name="Picture 2" descr="http://images.nationalgeographic.com/wpf/media-live/photos/000/010/cache/mass-extinction_1077_60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66406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576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Extinction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species that happens to be at risk of disappearing if their current trend continues is defined as </a:t>
            </a:r>
            <a:r>
              <a:rPr lang="en-US" b="1" dirty="0" smtClean="0"/>
              <a:t>threatened</a:t>
            </a:r>
            <a:endParaRPr lang="en-US" b="1" dirty="0"/>
          </a:p>
          <a:p>
            <a:r>
              <a:rPr lang="en-US" dirty="0" smtClean="0"/>
              <a:t>A loss of a population in a local area is called a </a:t>
            </a:r>
            <a:r>
              <a:rPr lang="en-US" b="1" dirty="0" smtClean="0"/>
              <a:t>extirpation</a:t>
            </a:r>
          </a:p>
          <a:p>
            <a:r>
              <a:rPr lang="en-US" dirty="0" smtClean="0"/>
              <a:t>A loss of a species completely is called an </a:t>
            </a:r>
            <a:r>
              <a:rPr lang="en-US" b="1" dirty="0" smtClean="0"/>
              <a:t>extinction</a:t>
            </a:r>
            <a:endParaRPr lang="en-US" b="1" dirty="0"/>
          </a:p>
        </p:txBody>
      </p:sp>
      <p:pic>
        <p:nvPicPr>
          <p:cNvPr id="6146" name="Picture 2" descr="http://upload.wikimedia.org/wikipedia/commons/f/f5/Howlsno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09" y="1828800"/>
            <a:ext cx="439573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91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Fast?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Many scientists have tried to quantify the rate with which we are losing organisms to extinctions</a:t>
            </a:r>
          </a:p>
          <a:p>
            <a:r>
              <a:rPr lang="en-US" dirty="0" smtClean="0"/>
              <a:t>The past and future estimates are rough due to the effort it takes to get data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33600"/>
            <a:ext cx="4238625" cy="318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02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Fast?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However, the difference between past and present models is startling</a:t>
            </a:r>
          </a:p>
          <a:p>
            <a:r>
              <a:rPr lang="en-US" dirty="0" smtClean="0"/>
              <a:t>There is around a one hundred times greater extinction rate now than there is any evidence in the past for many categories of species</a:t>
            </a:r>
          </a:p>
          <a:p>
            <a:r>
              <a:rPr lang="en-US" dirty="0" smtClean="0"/>
              <a:t>The projections for the future see no halt to this pattern</a:t>
            </a:r>
            <a:endParaRPr lang="en-US" dirty="0"/>
          </a:p>
        </p:txBody>
      </p:sp>
      <p:pic>
        <p:nvPicPr>
          <p:cNvPr id="1026" name="Picture 2" descr="http://www.global-greenhouse-warming.com/images/SpeciesExtinctionRate.jpg?aba08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91"/>
          <a:stretch/>
        </p:blipFill>
        <p:spPr bwMode="auto">
          <a:xfrm>
            <a:off x="4572000" y="1905000"/>
            <a:ext cx="4439051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763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Fast?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Realizing this, humans have started to try to slow the incredible rate of extinctions</a:t>
            </a:r>
          </a:p>
          <a:p>
            <a:r>
              <a:rPr lang="en-US" dirty="0" smtClean="0"/>
              <a:t>One of the first and most effective was the </a:t>
            </a:r>
            <a:r>
              <a:rPr lang="en-US" b="1" dirty="0" smtClean="0"/>
              <a:t>Endangered Species Act </a:t>
            </a:r>
            <a:r>
              <a:rPr lang="en-US" dirty="0" smtClean="0"/>
              <a:t>of 1973</a:t>
            </a:r>
          </a:p>
          <a:p>
            <a:r>
              <a:rPr lang="en-US" dirty="0" smtClean="0"/>
              <a:t>This placed restrictions on development in areas with endangered species, sale and housing of endangered species and money allotted to help preserve these species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43624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10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557</Words>
  <Application>Microsoft Office PowerPoint</Application>
  <PresentationFormat>On-screen Show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The Loss of Biodiversity</vt:lpstr>
      <vt:lpstr>Loss of Biodiversity</vt:lpstr>
      <vt:lpstr>Loss of Biodiversity</vt:lpstr>
      <vt:lpstr>Loss of Biodiversity</vt:lpstr>
      <vt:lpstr>Extinction</vt:lpstr>
      <vt:lpstr>Extinction</vt:lpstr>
      <vt:lpstr>How Fast?</vt:lpstr>
      <vt:lpstr>How Fast?</vt:lpstr>
      <vt:lpstr>How Fast?</vt:lpstr>
      <vt:lpstr>Video</vt:lpstr>
      <vt:lpstr>The Threats</vt:lpstr>
      <vt:lpstr>The Threats</vt:lpstr>
      <vt:lpstr>Pollution</vt:lpstr>
      <vt:lpstr>Pollution</vt:lpstr>
      <vt:lpstr>Pollution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Loss of Biodiversity</dc:title>
  <dc:creator>Administrator</dc:creator>
  <cp:lastModifiedBy>Owdij, Michael</cp:lastModifiedBy>
  <cp:revision>10</cp:revision>
  <dcterms:created xsi:type="dcterms:W3CDTF">2014-04-14T10:51:56Z</dcterms:created>
  <dcterms:modified xsi:type="dcterms:W3CDTF">2017-05-16T08:00:55Z</dcterms:modified>
</cp:coreProperties>
</file>