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70" d="100"/>
          <a:sy n="70" d="100"/>
        </p:scale>
        <p:origin x="48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4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9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4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9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9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2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3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C918-9D81-4B1C-8A9C-9FA2D5193648}" type="datetimeFigureOut">
              <a:rPr lang="en-US" smtClean="0"/>
              <a:t>10/14/2014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4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stratum spinosum </a:t>
            </a:r>
            <a:r>
              <a:rPr lang="en-US" dirty="0" smtClean="0"/>
              <a:t>is a layer that is dominated by the daughter cells of the basal cells</a:t>
            </a:r>
          </a:p>
          <a:p>
            <a:r>
              <a:rPr lang="en-US" dirty="0" smtClean="0"/>
              <a:t>The name spinosum refers to a pincushion, which is what these cells look like</a:t>
            </a:r>
          </a:p>
          <a:p>
            <a:r>
              <a:rPr lang="en-US" dirty="0" smtClean="0"/>
              <a:t>These cells still are alive and will react to any biological invaders</a:t>
            </a:r>
          </a:p>
          <a:p>
            <a:r>
              <a:rPr lang="en-US" dirty="0" smtClean="0"/>
              <a:t>They might still divide in order to create a thicker protective layer</a:t>
            </a:r>
            <a:endParaRPr lang="en-US" dirty="0"/>
          </a:p>
        </p:txBody>
      </p:sp>
      <p:pic>
        <p:nvPicPr>
          <p:cNvPr id="9218" name="Picture 2" descr="http://www.meddean.luc.edu/lumen/MedEd/medicine/dermatology/melton/skinlsn/stspi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6457"/>
            <a:ext cx="4716676" cy="497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41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89888"/>
            <a:ext cx="5562600" cy="52303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stratum</a:t>
            </a:r>
            <a:r>
              <a:rPr lang="en-US" dirty="0" smtClean="0"/>
              <a:t> </a:t>
            </a:r>
            <a:r>
              <a:rPr lang="en-US" b="1" dirty="0" smtClean="0"/>
              <a:t>granulosum</a:t>
            </a:r>
            <a:r>
              <a:rPr lang="en-US" dirty="0" smtClean="0"/>
              <a:t> (grainy layer) is made of three to five layers of keratinocytes pushed up from the stratum spinosum</a:t>
            </a:r>
          </a:p>
          <a:p>
            <a:r>
              <a:rPr lang="en-US" dirty="0" smtClean="0"/>
              <a:t>These cells have fully stopped dividing and have started to make large amounts of </a:t>
            </a:r>
            <a:r>
              <a:rPr lang="en-US" b="1" dirty="0" smtClean="0"/>
              <a:t>keratin</a:t>
            </a:r>
            <a:r>
              <a:rPr lang="en-US" dirty="0" smtClean="0"/>
              <a:t> and </a:t>
            </a:r>
            <a:r>
              <a:rPr lang="en-US" b="1" dirty="0" smtClean="0"/>
              <a:t>keratohyalin</a:t>
            </a:r>
          </a:p>
          <a:p>
            <a:r>
              <a:rPr lang="en-US" dirty="0" smtClean="0"/>
              <a:t>Keratin is a tough protective protein and keratohyalin links the proteins together in an interlocking web</a:t>
            </a:r>
          </a:p>
          <a:p>
            <a:r>
              <a:rPr lang="en-US" dirty="0" smtClean="0"/>
              <a:t>Keratohyalin also dehydrates and kills the cells and causes them to collapse</a:t>
            </a:r>
          </a:p>
          <a:p>
            <a:r>
              <a:rPr lang="en-US" dirty="0" smtClean="0"/>
              <a:t>This creates a thick dense layer of cells</a:t>
            </a:r>
            <a:endParaRPr lang="en-US" dirty="0"/>
          </a:p>
        </p:txBody>
      </p:sp>
      <p:pic>
        <p:nvPicPr>
          <p:cNvPr id="3074" name="Picture 2" descr="http://www.promocell.com/fileadmin/promocell/Kapitelbilder/Keratinocytes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2" r="22931"/>
          <a:stretch/>
        </p:blipFill>
        <p:spPr bwMode="auto">
          <a:xfrm>
            <a:off x="6400800" y="2129051"/>
            <a:ext cx="5526303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stratum lucidum </a:t>
            </a:r>
            <a:r>
              <a:rPr lang="en-US" dirty="0" smtClean="0"/>
              <a:t>(clear layer) covers the stratum granulosum </a:t>
            </a:r>
          </a:p>
          <a:p>
            <a:r>
              <a:rPr lang="en-US" dirty="0" smtClean="0"/>
              <a:t>These cells are thick and dense to provide a layer of protection</a:t>
            </a:r>
          </a:p>
          <a:p>
            <a:r>
              <a:rPr lang="en-US" dirty="0" smtClean="0"/>
              <a:t>This layer has a slight glassy appearance</a:t>
            </a:r>
          </a:p>
          <a:p>
            <a:r>
              <a:rPr lang="en-US" dirty="0" smtClean="0"/>
              <a:t>This is only found in thick skin</a:t>
            </a:r>
            <a:endParaRPr lang="en-US" dirty="0"/>
          </a:p>
        </p:txBody>
      </p:sp>
      <p:pic>
        <p:nvPicPr>
          <p:cNvPr id="10242" name="Picture 2" descr="http://upload.wikimedia.org/wikipedia/commons/thumb/4/4d/Epidermal_layers.svg/220px-Epidermal_layer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703" y="1466319"/>
            <a:ext cx="3474730" cy="5069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4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exposed surface of the skin  the </a:t>
            </a:r>
            <a:r>
              <a:rPr lang="en-US" b="1" dirty="0" smtClean="0"/>
              <a:t>stratum coreum</a:t>
            </a:r>
          </a:p>
          <a:p>
            <a:r>
              <a:rPr lang="en-US" dirty="0" smtClean="0"/>
              <a:t>It is 15 to 30 cells that have been loaded with keratin thick</a:t>
            </a:r>
          </a:p>
          <a:p>
            <a:r>
              <a:rPr lang="en-US" dirty="0" smtClean="0"/>
              <a:t>This layer is kept very dry because it discourages the growth of microorganisms</a:t>
            </a:r>
          </a:p>
          <a:p>
            <a:r>
              <a:rPr lang="en-US" dirty="0" smtClean="0"/>
              <a:t>This layer is water resistant not water proof</a:t>
            </a:r>
          </a:p>
          <a:p>
            <a:pPr lvl="1"/>
            <a:r>
              <a:rPr lang="en-US" dirty="0" smtClean="0"/>
              <a:t>You will lose about 500ml of water from your skin a day</a:t>
            </a:r>
          </a:p>
          <a:p>
            <a:r>
              <a:rPr lang="en-US" dirty="0" smtClean="0"/>
              <a:t>Damage to this layer will increase the rate of water loss and will create a </a:t>
            </a:r>
            <a:r>
              <a:rPr lang="en-US" b="1" dirty="0" smtClean="0"/>
              <a:t>blister</a:t>
            </a:r>
          </a:p>
          <a:p>
            <a:endParaRPr lang="en-US" dirty="0"/>
          </a:p>
        </p:txBody>
      </p:sp>
      <p:pic>
        <p:nvPicPr>
          <p:cNvPr id="11266" name="Picture 2" descr="http://4.bp.blogspot.com/-Y2hFVlpXYhc/TZX8Cgk24_I/AAAAAAAAAmY/_KKnQY9bhog/s1600/43_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465" y="2031881"/>
            <a:ext cx="4962335" cy="389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7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top most layers of your skin are considered the epidermis</a:t>
            </a:r>
          </a:p>
          <a:p>
            <a:r>
              <a:rPr lang="en-US" dirty="0" smtClean="0"/>
              <a:t>They are composed of cells that are designed to provide padding, protection and structure for your body</a:t>
            </a:r>
          </a:p>
          <a:p>
            <a:r>
              <a:rPr lang="en-US" dirty="0" smtClean="0"/>
              <a:t>These cells are designed mostly to help you keep the outside world from affecting your internal environment</a:t>
            </a:r>
            <a:endParaRPr lang="en-US" dirty="0"/>
          </a:p>
        </p:txBody>
      </p:sp>
      <p:pic>
        <p:nvPicPr>
          <p:cNvPr id="1026" name="Picture 2" descr="http://img.webmd.com/dtmcms/live/webmd/consumer_assets/site_images/articles/image_article_collections/anatomy_pages/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11" y="2040095"/>
            <a:ext cx="5440553" cy="369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76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epidermis is made of stratified squamous epithelium</a:t>
            </a:r>
          </a:p>
          <a:p>
            <a:r>
              <a:rPr lang="en-US" dirty="0" smtClean="0"/>
              <a:t>These layers often have waves to them where they attach to the dermis</a:t>
            </a:r>
          </a:p>
          <a:p>
            <a:r>
              <a:rPr lang="en-US" dirty="0" smtClean="0"/>
              <a:t>These avascular cells require the diffusion of nutrients, however it becomes harder the farther they are from the dermis</a:t>
            </a:r>
          </a:p>
          <a:p>
            <a:r>
              <a:rPr lang="en-US" dirty="0" smtClean="0"/>
              <a:t>Cells that are far from the dermis die</a:t>
            </a:r>
            <a:endParaRPr lang="en-US" dirty="0"/>
          </a:p>
        </p:txBody>
      </p:sp>
      <p:pic>
        <p:nvPicPr>
          <p:cNvPr id="2050" name="Picture 2" descr="http://www.nature.com/nrm/journal/v14/n11/images/nrm3675-f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3"/>
          <a:stretch/>
        </p:blipFill>
        <p:spPr bwMode="auto">
          <a:xfrm>
            <a:off x="288925" y="1825625"/>
            <a:ext cx="5617947" cy="365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15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epidermis is dominated by cells called keratinocytes</a:t>
            </a:r>
          </a:p>
          <a:p>
            <a:r>
              <a:rPr lang="en-US" b="1" dirty="0" smtClean="0"/>
              <a:t>Keratinocytes</a:t>
            </a:r>
            <a:r>
              <a:rPr lang="en-US" dirty="0" smtClean="0"/>
              <a:t> are abundant epithelial cells that contain large amounts of keratin</a:t>
            </a:r>
          </a:p>
          <a:p>
            <a:r>
              <a:rPr lang="en-US" dirty="0" smtClean="0"/>
              <a:t>These cells make up most layers of the epidermis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490" y="1690688"/>
            <a:ext cx="5122460" cy="416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two main types of skin</a:t>
            </a:r>
          </a:p>
          <a:p>
            <a:r>
              <a:rPr lang="en-US" dirty="0" smtClean="0"/>
              <a:t>They are differentiated by the amount of layers that make them up</a:t>
            </a:r>
          </a:p>
          <a:p>
            <a:r>
              <a:rPr lang="en-US" b="1" dirty="0" smtClean="0"/>
              <a:t>Thin skin </a:t>
            </a:r>
            <a:r>
              <a:rPr lang="en-US" dirty="0" smtClean="0"/>
              <a:t>is made of four layers and covers most of the bodies surface</a:t>
            </a:r>
          </a:p>
          <a:p>
            <a:r>
              <a:rPr lang="en-US" dirty="0" smtClean="0"/>
              <a:t>It is pretty comparable to the thickness of a plastic bag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48695" y="1690688"/>
            <a:ext cx="5166802" cy="3973133"/>
            <a:chOff x="648695" y="1690688"/>
            <a:chExt cx="5166802" cy="39731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695" y="1825625"/>
              <a:ext cx="5166802" cy="383819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48695" y="1690688"/>
              <a:ext cx="2899723" cy="98427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28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Thick skin </a:t>
            </a:r>
            <a:r>
              <a:rPr lang="en-US" dirty="0" smtClean="0"/>
              <a:t>has an additional layer of skin (giving it a total of 5 layers) and is located on the palms of the hands and on the soles of the feet</a:t>
            </a:r>
          </a:p>
          <a:p>
            <a:r>
              <a:rPr lang="en-US" dirty="0" smtClean="0"/>
              <a:t>Some of the layers that are shared between thick skin and thin skin are also much thicker</a:t>
            </a:r>
          </a:p>
          <a:p>
            <a:r>
              <a:rPr lang="en-US" dirty="0" smtClean="0"/>
              <a:t>Thick skin is used for areas that receive more mechanical stress and damage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VFhUXGBcXGRgYGBgYFxoYGhocHBgYGBUYHSggGBwlHRcVITEhJSkrLi4uGh8zODMsNygtLisBCgoKDg0OGxAQGywkICQsLCwsLCw0LCwsLCwsLCwsLCwsLCwsLCwsLCwsLCwsLCwsLCwsLCwsLCwsLCwsLCwsLP/AABEIAMIBAwMBIgACEQEDEQH/xAAbAAABBQEBAAAAAAAAAAAAAAADAAECBAUGB//EAEAQAAECBAMGAwYEBAUEAwAAAAECEQADITEEEkEFUWFxgZEGIqETMrHB0fBCUmLhFCNy8TOCkqKyBxUWU0Nzwv/EABoBAAMBAQEBAAAAAAAAAAAAAAABAgMEBQb/xAAyEQACAgEDAgQDCAEFAAAAAAAAAQIRAxIhMQRBMlFhcROB8BQiM0KRodHhwQUjQ3Kx/9oADAMBAAIRAxEAPwD1VoTQ4h4ZsRaFEoUADQ8JoeEA0KHhQANCaHhQANCaHhQAM0JoeFAAzQmh4UAEWhNEoUAEWhQ8KACLQmh4UAEWhmiUKGBCIkQSIkQDINESmJmGIgAGRECmCkREiGMCpMBUmLKhAFQAAKYUTMNAM24eFDxJA0KHhQANDw8KABoUO0KABoUQTPQTlCkvdnD9oJAOhoUZmM27LQlw6idBQjmDaKE7bk02CUJ3qdT8Kaw9LNI4ZvsdFCjnpO1J5/Dcaj5PCO0MTmoEH9LEnuDTtD0sbwSXkdDCjBnbVnSkFc8SZaQWdRUHOgCQCTGfhfE06eCZKEZQWzHMXa5ykAjrBpY1gk90ddDRyM7H4o/iI/pQn/8ATxX/AIzFJqJsw8FIl/ID4iHoY/s8vQ7aFHHp8QYlLOJaxxSpB6M4jTwvimUWExKpajvqk8linSE4Ml4Jo3YZohLnJVYgwSJMmqGaGaJQ0AETDERKMnH7fkyiUklSh+FAzV3FVgeBMNKxqLfBomGIjnpni5FGlTD/AKR8VQkeKX/+CY3ApJ7A35Q9LNPgz8joDEDGKnxXJrnTNljepBbuIu4bbEiYHTNQeoB7GCmuSXCS7FpUCUIkvEJ0Ln9NfhaKys53DhctpAKiZEKAGWr80KAdG/LJIDhjqLt1iptLaKZST+Jf4UA+YnlGPI8RSpoCJqVoJqVZkpSDwIXm9I0Nk4bDIJXKWlRU3mKwo97w3GuStGnxJhJE+auW+UpLl6MWb8IOr74zP+7mSk+1meYgslnUC5y5mozcY6QrG8d4iuQk3A7V7wrQKaXKMTYniBE45FkCaylFABAABbXVmMY2J2li5s9vYNhwWSCVJWT+YrS4GtDS2tuww+CloJKEJSTUkAAk7ybmLEGpJ2UskVJtRASJISkBJJGjl/WKydmu/tZilvp7qRwAS3rF8xi4vxHLBySnmLt5bA8VWhK3wRFSk/ul6dhpKR5ggDefqaxj4/bEsDLJClm3vFKOqrno8BmbKXOXnnKpRku7dLekX5WESkUFd5vFKlybKEVy7MUIExisZANEpID/ABPMwT2klFUpWTp5R9Y15koRXmSuAh2aarKox5Wf8CnFZfjYCLIKiCA0t/yODwdTuWhghoKm0Fiddjl8dspSlD2kwzKlgCpSjyTYa6axrbKJQTKyBISNCCH3Ei5iE7CjOoS1LCspKgkkDLq5GnCI7PkkJZJKWO8Nl3ZWck84q7R0SlqjTNZqQKawFYNEFJiDmRWElJq31itOwQYtrpTXnfkY0FHSGNodlJswpa5kmiCCmnkVVHMC6H4Ujodl7aSWS4BI9xSgFJO4EnzgnMxBMUZ2Hd/v0jKTMMtTPUfetDyMU0pFOCmjvpU0Kdri4sRzEKfNShJUogAXJjjJO105wuav2AQkpzJcpU5DeUuEEc24GMnF7RmYksqYVSkqLUAdqBRygVIblWI0GUelbZp7Z28uYTkKkS7ACilcSbgcBGdhcFMmD+WgkCj0CR/mJAfg8B/iAC+UHcCSw5gVPJ+8AxeMWv31OBQCgSBuCRQDlGqidOnSqibKMBKl/wCPPQCPwIOdYPEC3rCM3BiypyjxBbsAD92Mc7KSBqeQeLOHlgqZoen1IcG+WzXk7QlAkCUo7lZ1PyIcAjseAhYiRhpodeGLmhDJWOir+sTkIAG6LCUxN1wQ4ozMIPYknDzcop/LmGjDclSnHME8o0R4kWG9phydMyFJUOgJBgkyU4rWACQ3uunexp2tCdMhpPkrE4BXmMiY5qffub2XCiz/AAh/9iv9vzS8KEKl6lFU86inKCysQk1yoUf1oSv/AJAmKCgYPhzGtHe4prc3Je0Fn/4cOs/0t2oWjUwniKn82UpJ/SxDcKvGLhpahUNXv0jRlzVtQIPAiMpJHLPHF9i6nxC5OWRNI3sK+vzgc7bqzREkpJo6yDX+lN+8ATIzXQoHcKp+MaWHwrMwytwDxDSRm4449jLn4OfPb2qyE/lSVIB3uAXPIkiLuH2ahAYCNTK0AUINRPxG+NgYERaJkwIqgEh3gE9TVvCxJ8tIDnATWA0jHuIl9IIgiACYCYKk0hlNFHGhyQU6ULEudBQU52geHUlglRAIU7i5uwJe0TxSiONbvpuyt84fB5agasq7jgWFAYrsaflLylQMEwNc8DURmYvxBJQ4UsfGEkyY42+EarVhlJjl5vjFDkJStVLgMN2p4GKWI8WTSQESKfqVW1KAGK+HLyNFgmdmEmMnayQSDGRJ8WmgXKWOIZQ10vpF47RROSFIUDfp0g0tPcpYpRdsrmC+wAR5QBw0hkpINKiLcz3TDZbZhz3HOBCW94PNvW8YeN25dMkZ1OQ9cgbiPe0tvvGiDTZsIQBFrCNmjjULxKy6ppTwSA3RxyiyET6NPX2H05aw3Fl/BlV0d6kgwRJ+7RxkjbmIljzJSulSDlPzBPaNGX4rQ3mSsEaZSfUUjNwZjLE0dSUnhDpBjlv/ADRH/rmaaDXS9TF/A+KJS7uitlfUUiXFrsYPHLyNtoUOmckh3EKJMqObynjFjDgxgp25qmTMJfVh86RYRt4JbMhaRvDFgzuWLx0OLPU0OjtcIHSA37xrYeUGZo5rYu2pK/KFpzXax55TWOmlrBsYwkmjhypp0XEBoMiK6CYMiMmcrJLEVpioPMMY+19ry5Ccyy24CpPIQ0iscXJ0i3MUBeMfaW3JUp860htNewqTHNbR27One4TLT/uP06Rky8CkEqNVG5NSe8bxxeZ6eLoXzI1MV4tmk/ypfkY1UancQn94ozdsYsj30jkmvOr8PWLEnBrWHSBuFQCeAEV2i0orsdkenxrZCRtjFJuUn/Kx9Lxp4XxWAwmoKd6hVPVrRnQObKCg2+G4xfYJdNFo35s9NCkgiperl95dmHIQDFba9kkhLKUSMrOx36WEc+uTMICcwCbOKKI15ROVKA4niX+OkGhGUem33FPxU6b76yEn8KfKO4L24wOVgUDQOb04a74smGeGn5HUscUR9mIkABpGuvYREkTMwJNmqCGqH3hjSMhSSCxhXYRlGXAsoirOw7KExHlWOx5h6xrbLkpUtlB+Ds50HciFtSUlKnQGSXGpsePBqQXuDab0su7FxKZyAbHUag6iL20CEIJUWAq+kcxImLlqzIIG8HX6QPFTJk1TzVAjRCQyeup1idO5yS6aWrbgzsbiZmIJAdErrnWOO5J3QSThUoDAACLSktEYuzqhjUAeSLGCwpmEhLOzgankNTAWgmHm5SXsQxo/3a8JjldbEJqGJB0JECMsG/2H+DgdhGvtKSFpC0OaODRyNXbUfWMk74VmaepECgQJchJ0+3gqjEXgslpAHmiiZqwNBX6wosw0FmLxRLyUAWgyJRIdiQLlqd4Ji8MZaiGIDs/yjQ2TMGTIqgCq0ehavp8Ipvudkp1G0Y6sODahuCKRr7F2yuUoJml0WCtRz3wDHYYIUcpdOh+EAUgKDGohcrcjJjjkiem4SaFAEViw7R53svbs2QMrBaAzXBbc8Xcd4omKGWWjJxJBPFgPnGDxOzyZdDk1UuDV8R+I0ySJaBnmKsHtxUdI4yaCtRXMUVKJethwA0ETALkkkqNzEpUsqNKsHPIaxrGKieng6eOJEDEMrlnaNSTLSQUkVIYHjTsPrGXNTlJBuIqzoi7dG9hmbykJIYHKDWgrfnGNtKWEzDV381Ho+lfusXMHig1tACzWB3Hi0C2rhifOCDQOXpuBrrvieGZQWme4KbgxlzIU4uxv9/QxUeLOzcfk8ii0tZGagLV96u7fwiGOlFMxSSGILfe+Gmaq7pgkmI5dX9A+ovc0+MKEE84obQ2U9IWQ3GkFnTHAADAQfZsnOpSSWBT21fp9YTYm6Vs1PDuJ9pKmSVe8l1oNnH4k1o7PFfa+AAJKQcoBbflDMo9x3hbPkexWo5szpKTlIAynV97hJ6ROVik5GPlU+gJsKkOQGL1HaI3s5qam5R4Ziy5hSQd0a2JWJjKP4r8FWJiuvDAkqYh3LABuhekSSGpbdwr9Io3dPcpLlkFj+0PIlAmthF0saFi0QUljTTdAOyW0MK6HShiGcixdy45VDcIxjHR7OmqKwmqgXorc/GgirtnZrrJkBSwa5EpOdP8Alu3J4nVRjGel6ZGIYioQYyF/+uZS/kVTnSkDKDqD2h6ka2nwy3srFlKghR8iyP8AKpwyxu3HhyEG23JMua2UBJFWAGrGwqx1aMzKT7oL8o6jHylUlzBmBYs4KgSAWF2PvUMS3uc+SozTOWnSiAlWig441I+UCaNSckFCUOwQ7EvRzUGm8P1gBQkaPQDtr1gspFXKnjCixnG4ekNAFM6PaUl8P+pMx24FJBLf5fWMaWpi8dTsspKnVRIuKF96eINusc5jJZTMWkhmUR2MUnvQ8Mt3H5lhEzMG1+MBVLIvDYcVi7LLlnvv+HGKNeCnDgwebh3NKdKQ8uQB71eVu8IdldovYTDskqe+nD5wSXiglOUJTro53VMV1LfhBuT95+hJS91L9H5QFQCrgggNvp/ZoISOEISyRmam8N8oCtkCRJCS+YN6vwjQxEwO6VlaC2ZJDB9QQ7b9XisEoyuVV/KQbdBFyXPSBlRJQxDOsJzf1BRqO5hMzm7ZjTcGC+QEVNFG4+LiITZMwqPlJJOkbCMQRq5B1JKf9LN/eK8xVXYue3Kz6wqLUpFE4VYJTlL6jdz3QVOz10JZL2epPJIqYume6coSkcXq12qw68oJNylAKJhSuxdVxpWpFhS1oe5MpyKqNkqJZ0jiSkc3c+XrBsPgCkV903VSo4B+B3PESsiiVvSrADo+ogZmlRqWaxc04jdBTFU33Lk4eUAAgOxIAB1BA3kuIHjfZ5U5HB4kFxxAFD1iqTru6wiQb15l6/W1IKBQp8kSBwpr/aGULOXbnFtMiYXU5KXuGZ/6RbmzQ8vCguVK10Ukkcz9AYLG5pFQpegAa2tORflaIqSWowBbk/yi9PwaE+4sq6KJ4/hS/eACUakjuf3gsFNNAUk2GgrUcq2hGcoC5YWD06VpBP4UsFJq7hgfNS4bSLGHwCFgvMSk9H5KCyk33AwrRMpwW7Ap2nOA99Rbe5Z6XNv3ECGPmJOYEvvJcf6Vu8X5mx2ZptrnKtvUMe8V5+yilsqkzOAyvU7kqUYWxmp4n5b+gOdtqcoAKIOtg3NrO8V5mPWpLK81XBs3aLkrCoY5nJ1AUlJc6B1H1ENipUgMQVUezE8AWls/Fz0vBsSnjTpRMWcQ9YZSaUv6xopmyxZC+BzMe7fKK8ye9yeqn9WpBZrqb7FIjj994UXhPSKGXXmv6woRnqfkb6kOAhcog1dQd3BYlKQatQQP+NIdK0JmJ3lICuqiHfvFEFTuCQRxIpziftjUO4Ou/rrWNNJaxeYNS391ITyevOG0akJEomnFq7+J0giSNa9ul4ZtstkRfT9oerUiUtDhjxvS1/lCKQAzdYAskmSoswURWrHqXH3SCrkJT7xUNfdAcGzHNwOmkTw+PmJGRKgAaMwJPAu9IAUkgVJc8g51DGrU5RO5ncr32QZMpJYJCtHGZzwdgGvxgc3ylhTkd+8a6xYmSwFUtVi1CaEuauKnXdaAmpLBq1ZmG+2lTAhRd+wEjidHhS0KIUwsz9XHK8TmSgDcE8KDg5PXR4l7S530P4gd7gngIZeryBKlvcl29d27SHEjLdhqHbXj1h1zAHe5bXQNQAUFhBFCmYKSXofiyvSANTAewd/N60L6DdvhkIftwghD7ydz0G/rEpSbNobvl9de0A22RTLcHUux3jcbM3KHXJGhBPAMG0r9YmUPcgtqK053Jd4SUCpV+lgH83z1uIVk2CQkMKFPJ+O82iSlKCSlVqUIbSnZz3MT9mokhgnWqqepcwkyy2Z6U4kA67/sb4LE2u4MLISQFUP4Qbvem+z8rxFBIsWfdzq4vE0yWIAJrrZuvaEhaqMS4/Lx0hD2AF3cP0fvctDzXNz0tyt1guQlJNkhQTmI1qbAcHiGvFg56ty3QBYFCQb230foOcRWQ9qbtbb2+UEWly5cmlX0As2hhE6O1+n3SAYEpDUA619Q3GJsUlq6EsS3cXh1gOHLp1b6DU09d0RUbA25N0gFyKYSd1K5b9WephJQq7i4bR99B8oaYH4XP9u26GRLNxejN6WpVoCXwAmIa9Dpd/2vEVWpU8aHhTrBVgihcDpa3UQIjV9d1H5M3rEgEKBqhXdMNDe1WLJVrZbDtpyhQznbdl9cwl3Lj7o37RLKFAnMARopx2ADRFIQfzcGt16wQyR+IgMxa4rYPGjOptIiU2uTb0pEQmp1pqdeL3gySmwIBbTPpzf0gSUEmgJJoKOSTo8AJhZKUmorbUPxakRZyz13XbtbWJJcEuACN7t23v0gTVcu3D7tCBE1IB0ItUfGusLSpI9fhWGDtdVzvboHpaFJbU+kBQQzSQ2Zt41J3sIfKSmuvwpr89IZiaBbvYMflBMMEP8AzJhSNQHzHgKEd4RDdIGgtZxvvcnVq/Zh1JsvN5t26vxsesKbksnMA9CWqN55Dduh5akp91nr5qgjkKMe8AX5EFIUpzVVauXPcwyiQTcAaON1qs/aLeHBPuBSidUgk9zSJIwcxLkynAGuVTDeQ9TzDQrJ1pbOinKW1mro7PzeoaGTLzVZzckVDccrgd4vJxbAezleYXLZga63pFmXLm5QRJb8qkoLpcMwJZ70vzgbFLK1vVfMoqQkoSrMAp2ymtL5kvbWIoSLkg9x2pputDYjCLJIUSFPZfvU1pUc4pysSyg5CgSAdbnePjAUla2ZcWtwwU5exd+TfOhhkoNCS7niDzJuD8YlMylRADEEpYAFIIpfdAkzwm4Qvgc47ORAC42EhI3vcb/7XhlJZw7F6hgW1v0vEaLJZIHBz6vWLatjTwHQhZT/AE1qKtADkl4nXuAE0lzSrOwFeQGrj0gK5gZtHoWYszMGNNDBVYWan3pS0gaqSodHIDxWTT500etDf94BpLsEzJZrmlSbvesRZ05XsWYA5iS+u4cIhlTv1NanoxJiKprOSS1ahwQd7m+kA68gmGkkrAGVF/Mr5sD8IkiUokoGVbEszudKDV2BrETMUNEmgd033OAWfWCSzOIBRKXoxShVCS7paghMzlfOwLEYVaQFKSWOruOTixG41gAJLpoCAKW/5W9Itz8HPBJUldfedje5bdFRYSLlSvQCvIwxxla5T9gSFNWr2PHnvhiGNCz3dhzBaFOmh6P1rX07tAgscGq7H4eWEUyWXeT/ALT6tCgKsTLFMy/9A+sKAwa3OgxiyokgiyXI8qaWCRoIrMw3gb/s8ImmWDQs27lel4ihL+6daW36RobRpKiaacGp1EPN5niC8ILdV6lnPL5w01ZAGp3NQ7+BEIL3Gy77Nc6Q5JcH4sbW++EKUaUcAkk197v2trCUb6hzr8PqICr3HAJrdr/K9+QiXs7nLSp0c9CawNS3NgNCR37xHCOFggWfgXakAb0HE5VnJDBrN/eLCMGvLnCSQbEqDAcdx9axHA4FSmyJqHqoMgM5LqsIlN2plUokoVM/MAVU/KgHygcQPjCfoZyk26gWJOBJegId1LcBHIqo5rvfhFzDJw0v/EAmK0SlJNt+g3so84wMRtXOU5gSQXD6chpAjtAAijHiB6g36wtLYngySW7/AEOoxG2AAP5SAksUkoTUOx3iKCdrJC/LKAJFzlKXS7ZkBCa2sdBGUjxAuvnyvUkAAm9ykUq8R/7qj3s4Js5dR5g84WiiY9JXK/dmxi9u4hmKgkCh9mAmvE1YUNoy8TjZhOYqVqXKifV2HaKmGxqpimlgrJPuhGZzxe37RtYfwziZpBWlKB+tXrlTaHtEvTiw+KkYM3aoKvMFTmoxJCfWqvQc4uStoBP8xKJaFaEpSSOWg7CNj/xOWg5p+JSEi4Cctf6lKL9o19n4GQkfyMP7Qge+ssFclqDHWwYRLmjLJ1WFL7qb/ZfvSOdlbSxK1NJWtepygFiaGg90f3jR9tMlSnxCpalKtLWlKlEbiUhxzcxtYyZi8hCJEoOCKTHKQ24gCOMx8iYlZzBJW4d1BRIsQcqixteEqZlicc21Je1NhcRtBBKvZ4dKcwYE5lEbykE5XqGIs0VpOLmAN7RdBos09avBFBTA5ctaG46EFnpDLW1FEKLsCSDf7q3pFnWlFKkv8g1As6lGoceYk23aWrA/ZFRZ6/GsEJIFuzHtqHEQQvKoKZspcXYntwgKTfYj7MmgGmmnCGEsjRJ5nvDFd6fP1YQ2d3dq7/pBY9xFLNQgjnX1+EMuYpQ8y1ZSdSWP10he2s4YDl3+zEAtT0T3+xu9TAFEVJAS4NLGleNG4QykAJBF9XDcmA3wVKklFwDW71VvBFqMGiqoEEvfdT5wWJCVMCeBNC+UfGDS8akhly5YBoVgKdH6iyqteAJWrRh1PpviEqaUqsg8FJDcoTFJWdDhPCaJiErTMlkEUIJhRnS9oYYAD+GWDqEz1pS+rJzUrCidzzJfFt7v9F/IYuKuQdN5FiadRCmBiDQjt6XMJzpXT9uUKa+oFdx+UbHpoYKA05s/p6xOXMrW1Q1tbcBCKWqaUuXfsPpECatq1GcH484QchMhNEBThzYkEXoe8a+N2efZJIAIoCpRYqU/4U3pWg4cYr7FnMtQL5EpzKy08ialzxto7gRDEzp8+eQgEkeUZbJTu/TTV7xLuzCbk50tkt7Jf9hmD31ypaf1LrRxa+vwgwk4aSQ61T5gLgJ8qA28/wB+UCxew5stIK8rmpLmn9SrdBWMu1QWpfiXt9IFv3HG8i8e3pt/ZYxu15k0HMQE0ZCUgDo/xjOMauEwRmLQFpIljRmcCpalSd8bWD8OqJLUFRmUxDfpApDclEt58eFVwcxhNmqmHVr8T/TviwcElKsqU5lOzgEk9NDHeYbZ0qQnMou34laRU2CELmKmJAArlbQE/feI+Je5zP8A1ByuSWyMnAeF1rHnSiWDwdfawjbleF8MGeWFEaqJL8wKekbECxczKgqCSth7ouYxc5M86fWZsj5r22BoQmUnLLlsl7IAAHFooYsYtZyICJaSf8XN5wncEM2ZrRzG1/EmOSrySykPQGWW5FSgD1jPX4gxa0+eYUVJOUFLXDBqtzJi1jZ14+hy+J6fnudTNnbPw7MlC1FzQCas81qduRIjNX4kxDEAoCSaKygEBrMafG1456QQ9SATqpYSO/KkbWJ2VORL9p5VIof5as7Dfy4iL0pcnR8DFB1N235/4KeK2tMm0M5ZHYPu8tLa6wFPlF+9BwFrxNZSQ4OYmwSAOpKb674ozJgepru4d4pI6oKNVFUWSvVL0Z6jLzA3RdkSwpSnQSlAzTVWTZ8rb3oz1MVtnIM0sE5lcyacks/UQ4mKlBSRnyKJSq2Who4JdwdxekDIm/yrn6+kDxG0vaqLSkS0fg/NT8ynqb6xFa8oFipWhdkh9CCxJO926xYwWBVNQpSZQfe4zBqMJYHx3RUxktUs5VJAUQnVhWj2d33CENON6V2IGZUAAu1d97b90JArubS5+EOtIADWId/v6RELqxNOv2IZp7EQi7OeJPaJSxcenGF7MqZklhvLffeCSpXlKlAMOIBrx+VYRMpApiDRq8W6XMVZ8/KkbqeWhZ+ekWFIIrpo31HKKWNwubK4o9dRwDNAONdw4JA0NjXXUBrAQNR3gAXuPpX1gomUtb4ftaIzideh06EXhEslIlIyhwoneGb/AImFAzmFGT2/eGhWefOS1Pc21UNXcG7uG+MAJqRu/M1t8DKq2UomjN91jY2fsXFKAKUBApVV+xr6Rq6R2ynGCttfMoS5a1gEIUrjVmrcmgiPsgFecg6MghauWYeUa6nlHSp8K0zYieSBoCwA5qp6RXm7SwuHYYeWFrD+dT048ejROq+DFdSpOsav2/l/wVxhVgBMwewkqIJS/nLaqJqfTgIsHb6ZScmGlsmnnUGf9R/eMbFbUUtYVNUFcCPKB/Qkh/t4y8TPe1K1oPhaDTfJpHp9fj/r+zQxeMXNYqUVq426RdwOHlIHtJy6/hQkOf2jms6ib0HUjoIJLkrWWRnmK0ASfgIujpliWmk6R1knxBIJeYhWUBkjTrWptEMb4gmKcSsspFwBQkA6h2PaMzCeGcQpQSpOWhPma3S0aWzfC0ogibOVLmAkFLhIbQh7g8Ih6Ecc10sHd3+5lzNpTFHzTlEG9adA4EF2dthUlRKCni7MY3E+GcIEZlTDMSCA6Tq7N5XLvxiGK8J4eX51KWU3o1A/rBrjwP7T07Wmn+g//mC2Dy0PWrnK3AXeMrEeKZ+YFKzc0CXGu/pujp8L4bw3lUiWCL+ckghqEJfjqOkZO1tgyitYkIWCkEnLVILCgSeeh0MSnC+DHFk6XVSj+pVw/jScmhloUNRVJ+kWJ3i8qorDy1DQE5q6GqfgIoysHikozezKpdS+RJtfyqqNYrI2iNZMs9Ck/wC1QaHpi+xt8DDJ3GKfszRX4kn5q5GNkmWEsNwzOSONoFJ2iqWoLTh8inL+yJyqfelKmHzilN2h5cpSpINgFkh+ReFLmkl8hPEpBJ48+8PT6FfCil4Uvr0NuV4wWVAeyAQ7M9eD6D+8dZh2mJClBBeoaobmRHnUydJKWKZqVXT5jlJ1ofd6PWOm8JYqWRkCpmYVZSnA4ADnETiqtHF1XTxUNUFVHRIlhJLJAdvdDd90OBQ06fsYnDxieZZgTtkTVSvJM9lNzlWZIYK0yqA0ZuwjldpbOnJU0+agFsz7396wGZXraPSIp7V2cmejKpwRVKhdJ3iLjOjrwdW4S34/c83mIOZ0F5ZYM7KsHOTQu6qPeGJNaGpsKvoFcTSsau1tmYdKsvtVypg98rS6FE190Fw9wQ4jPxCU+ylkzErUSuiagJFi7XLCkapnrQyqSVf+EP4hg7VNwwAvd3ob6QBC1KUwTyABP31gK5hADlwLbnPzgilsgAgZT5nJa70a0Oi6oJOVRlO+5w3pSBpUwqHDaW7tEJCcxoHa7WHWJ4lRmUACANB+0AvQqqAvX7+EMmcKhQBNhXN6AxYRs9WUkEK4AF+oIqIAnLYtycN6QhuSYCbiWLV/2wozsafOWSDavQQoDhk1qZ6H/wBP6zZhNTkvrVVax3UKFGeXxHH134z+R5z4pnKM5YKlEAlgSWHIaRkP5RChR0R4R7HT/hxK++H16Q0KKOo78ywNluAP8EG2r35xS/6fpH8wtXfrChRz/lfueJf+xk/7HUYc/wAxXJMc/tM/zjxUkHk5p6DtChRMeTDD4n7ExZf/ANifgIPt5AeUWD1q1bCHhRXcv80frsamENW0yikYO0JqkrlhJIBw9QCQCyVM4hQomPJlh8TLPhhZaYHLX6sKwTGSEnBKJSk5Uqy0FOW6GhQ5clzdZfmjz+YrzH70jc2eoukOWJAI0I3EawoUbS4PWz+EBtRIBWABcfKB7HWRiEMSPd+UKFC7E/8AE/Y9OhoUKOU+eMrxHNUmQopUUmlQSDfeI57whjJipiwpa1BhQqJFxoTChRrHws78KX2eRD/qMkPKOpcE6s9n3VPeOdw/uqhQouHhO/pPwF9dysC+V6+/8IJtFRCaUYP6iHhQ1ydPdGdOmEFgSKtQxbwijvOkNCi2PJwTxizUOWALDSAn3YUKM0ZrgzcQkFTkbvhDQoUJnmz8T9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289" y="1825624"/>
            <a:ext cx="5386956" cy="403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0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Thick skin and thin skin have layers that make up the epidermis</a:t>
            </a:r>
          </a:p>
          <a:p>
            <a:r>
              <a:rPr lang="en-US" dirty="0" smtClean="0"/>
              <a:t>The five layers are divided into </a:t>
            </a:r>
            <a:r>
              <a:rPr lang="en-US" b="1" dirty="0" smtClean="0"/>
              <a:t>strata </a:t>
            </a:r>
          </a:p>
          <a:p>
            <a:pPr lvl="1"/>
            <a:r>
              <a:rPr lang="en-US" b="1" dirty="0" smtClean="0"/>
              <a:t>Stratum</a:t>
            </a:r>
            <a:r>
              <a:rPr lang="en-US" dirty="0" smtClean="0"/>
              <a:t> means layer</a:t>
            </a:r>
          </a:p>
          <a:p>
            <a:r>
              <a:rPr lang="en-US" dirty="0" smtClean="0"/>
              <a:t>Each stratum is given a name based on the appearance or the function of the layer</a:t>
            </a:r>
            <a:endParaRPr lang="en-US" dirty="0"/>
          </a:p>
        </p:txBody>
      </p:sp>
      <p:pic>
        <p:nvPicPr>
          <p:cNvPr id="6146" name="Picture 2" descr="https://encrypted-tbn3.gstatic.com/images?q=tbn:ANd9GcSuOxF9eGJPlhdu4j0ICOO19CEPxmLJ9U4iw-sW9hGBA57t8zG-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3295" y="1825625"/>
            <a:ext cx="5552572" cy="370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73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names of the strata from the basement membrane to the free surface are</a:t>
            </a:r>
          </a:p>
          <a:p>
            <a:r>
              <a:rPr lang="en-US" dirty="0" smtClean="0"/>
              <a:t>Stratum basale</a:t>
            </a:r>
          </a:p>
          <a:p>
            <a:r>
              <a:rPr lang="en-US" dirty="0" smtClean="0"/>
              <a:t>Stratum spinosum</a:t>
            </a:r>
          </a:p>
          <a:p>
            <a:r>
              <a:rPr lang="en-US" dirty="0" smtClean="0"/>
              <a:t>Stratum granulosum</a:t>
            </a:r>
          </a:p>
          <a:p>
            <a:r>
              <a:rPr lang="en-US" dirty="0" smtClean="0"/>
              <a:t>Stratum lucidum</a:t>
            </a:r>
          </a:p>
          <a:p>
            <a:r>
              <a:rPr lang="en-US" dirty="0" smtClean="0"/>
              <a:t>Stratum coreum</a:t>
            </a:r>
            <a:endParaRPr lang="en-US" dirty="0"/>
          </a:p>
        </p:txBody>
      </p:sp>
      <p:pic>
        <p:nvPicPr>
          <p:cNvPr id="7170" name="Picture 2" descr="http://sawyer.com/wp-content/uploads/2013/12/tech-su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33" y="1690688"/>
            <a:ext cx="4716676" cy="48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9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89888"/>
            <a:ext cx="5181600" cy="47870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stratum basale </a:t>
            </a:r>
            <a:r>
              <a:rPr lang="en-US" dirty="0" smtClean="0"/>
              <a:t>is the inner most layer</a:t>
            </a:r>
          </a:p>
          <a:p>
            <a:r>
              <a:rPr lang="en-US" dirty="0" smtClean="0"/>
              <a:t>This attaches to the basement membrane in order to create a strong bond between epidermis and dermis</a:t>
            </a:r>
          </a:p>
          <a:p>
            <a:r>
              <a:rPr lang="en-US" dirty="0" smtClean="0"/>
              <a:t>It will lock in </a:t>
            </a:r>
            <a:r>
              <a:rPr lang="en-US" b="1" dirty="0" smtClean="0"/>
              <a:t>epidermal ridges </a:t>
            </a:r>
            <a:r>
              <a:rPr lang="en-US" dirty="0" smtClean="0"/>
              <a:t>and</a:t>
            </a:r>
            <a:r>
              <a:rPr lang="en-US" b="1" dirty="0" smtClean="0"/>
              <a:t> dermal papillae </a:t>
            </a:r>
            <a:r>
              <a:rPr lang="en-US" dirty="0" smtClean="0"/>
              <a:t>which increase surface area and allow for stronger connections</a:t>
            </a:r>
          </a:p>
          <a:p>
            <a:r>
              <a:rPr lang="en-US" dirty="0" smtClean="0"/>
              <a:t>These ridges will be the framework for fingerprints</a:t>
            </a:r>
          </a:p>
          <a:p>
            <a:r>
              <a:rPr lang="en-US" dirty="0" smtClean="0"/>
              <a:t>This layer has many </a:t>
            </a:r>
            <a:r>
              <a:rPr lang="en-US" b="1" dirty="0" smtClean="0"/>
              <a:t>basal cells </a:t>
            </a:r>
            <a:r>
              <a:rPr lang="en-US" dirty="0" smtClean="0"/>
              <a:t>that will divide to provide more cells for the upper strata</a:t>
            </a:r>
          </a:p>
        </p:txBody>
      </p:sp>
      <p:sp>
        <p:nvSpPr>
          <p:cNvPr id="4" name="AutoShape 2" descr="data:image/jpeg;base64,/9j/4AAQSkZJRgABAQAAAQABAAD/2wCEAAkGBhQSERUTExQVFBUWFxcYGRgYGBoXGhgYFxoXGBgaGBoYHCYfGBwjGxcYHy8gIycpLCwsGB4xNTAqNSYrLCkBCQoKDgwOGg8PGiwlHyQsLCwsKiwvLCwsLCwsLCwsLCwsLCwsLCosLywpLCwsLCwsLCwsLCwsLCwsLCwsLCwsLP/AABEIALUBFwMBIgACEQEDEQH/xAAbAAACAwEBAQAAAAAAAAAAAAADBAABAgUGB//EADkQAAEDAgUCAwcEAgICAgMAAAEAAhEDIQQSMUFRYXEFIoETMpGhscHwBkLR4RRSI2Jy8aLCFSVj/8QAGgEAAwEBAQEAAAAAAAAAAAAAAAECAwQFBv/EAC4RAAICAgIBAgMIAgMAAAAAAAABAhESIQMxQSJRBGGBMkJxkaGxwfAT4SPR8f/aAAwDAQACEQMRAD8A7tKnGmh+Sy+gXeSbOgX6FNUqflXK8Sw9Zr21KRzNJGdkiOJHBWMNs+2i7lRPAfGnVG1g/WnVLQf+o5C7DYN+n5C4mHx1GnjMha8OxDmgwYYHaTEe91XVc3I8gaT8bquRU9IiaWTXT7AVJsISr8O13vAERpGqeGIp5izO32hE5bgx05StQQd/6UKzaD8HMPhlJrgAwE6jp8VvFY8lmQM0sBpb7FOYikx1LM0kPkidCI/NFz/DWuOYuMkEiRaesLqTtWzqgotW11+4ajZg1tsdp59UQOve11VKYMqAWKnyNpBcSBAjVDdCxputA/z6qRKNIjTFvko+AL/AfypVqwydzP8AQS2GwzsheSe2uu5KpIpRXbGCBF4IPK0GAN8ot00UpAQN4H53UdMXOikVKwlKv5chiOTshsogCBcadIR3YaGyHAnUjlCpCbAQeP4QnohYu2jObnmP4Vgq3ti2wVMZJ4AukVqrKzBbiTO+yy9sXBkfFWCP7QFIotUzKiVA1AUiE9B6g/yqJ7LFau2nTDiMznGGtid+EDC4iq5xNQWJtAAEbaWlWotqxqNjQIWmlZV5YGsfL4RdQDSNKgpPqqPwQKkYqRmc51wYgTvzot0tIQ6rZ3j7rY09E7HiqNN/CrCEXLL6xaGmCQTEjSeqVNhhY3QiSY/LKLHh9fOTHG/cKJ7RhyLGVM6+HHl2MfLoheKV8tJzg2XBsxpP9ImFdB0tv8EQuJ2FxFzbKdRZc/TOPqdnnm0KeMY14kEOEFphzHDgrtaWJJI51+S5FDwR9GqHU6oaC+1KPKRv2KZxOK//AGApBpvRGYjkEkSuiSyVRejabTeuqBVsKTjaNQtJY1jhm4daJ4T+McASY+co3sifT0QK5zDtvIWTldIUXckxE0HE5dJvY/wkq+LFJzaYafM6Adb+qcFUiS2MxB1/lct2CeCK1R0vB8rWzlb1vqVvxpPtndG+mddzEsawHB2MkIVJ7ofmmCJB36yqxDScK5rg1se7ABJG0m95VKA8ce/cZNG4Cj3Wtr+fNZDjDeYH0ErTaIIM9fko8h+JbB5R2HyWqjyQG6DgW+MJfBVbEX7HUIhtImENUDjTNB4EgcAdlTgIPUQgVWBuLayIaWF06/tt01R2VLnjvshpoNdr8RalTqaBwgHU3PaydaNOgQg7otsf9UOVhK2ac66FWuCARfXr8USbrDmxJAUoUdGMGwtZlJJvMm5urrMkRp/C1Tk21JUf0+P8Jt2x3sjWgWBP2VtUyoNZryDkgdd/h90dsFsNTdeQVmq6dz3S2ErEkg6Dc87i35dNoaaY2sWD4ibm87hbc6FT3hsStFDYC1F2YkXB52+KNSqSObdlQYDsFoM/P5TtMcmmCr1yDlbGaJ7KmudLQS0kgm2xG3UKVKUOzcwDptwh4fC5Xl5kSdCnSorVDLmysVszmtbPlaZiJk9UUhQn5qU6ITN4QRrGn8KKsOwze2vrooq2zHkq9nZF7QO6t7bHVafSMB2w1gKqzZErkPPvZyfE7APcTA1HSdt5XQwniVKoC6lfk5YI7koeIoB7C06H5dUv4Z4UKOYgi52mAFusXDb2dEsZQ32joU3m8EC3Ez2SVSzjv31+ScixIFlz8QXXiJPYfVZIXErbF61YCfdk8bJVuaWmJvDp/wBeW7Kjg2sdL3MEnUkOg9wjMbTqVPZ0oqGJJmWg/ddUaXR33GK/kw1sFwaSW9eTqqNNoibgGWtEmXdB91jxDGClW9idDEERBNv27fFGrNGhcWgi5Go7Kkn5GpWrNUzd2kjUd+VoPIgc6JbBgAOgmJABJkujcogxQntE9AVLVPQYt+AFSsaebKM0RYiSe6LhwSGk2ztmIgiZFx6Is5TmiSe47TGqlMFxLnep/NE3JUDfkzUZmIn9tp6BaY1CrYsBwnmOx4udUai4H1+vBUU6B2kEqMgIbTb8/IVMOs8qO69r/MqSUq0EKyKZ12Fp+yp/wn8CV8VxT8tGmwSAQXGNCOemqqMXJ6DfgaovmSOD9VuB2mwQGP0dYHe1vgivogkO40P1CGqewfZqoL+izJj7LQEobueFIIzSbfojAWKzmtp+FWfdPw9N0A3YF9Cdd/ijUmfO32UpgD1sla2MPtPZtDiRqQJA7zZWk5aQ7b0HqSNp+aurVDYOgPzQsO46HnqLdpRKzbiEqp0Ot0zP+SCYmOmnbXVRwDhLSDseZ6gpY4UueXPA2yxyOiZY0xmebqnFLodJdBKQtKw95LwwW5P2W8HVDgYEXI7ws1aRmQG7WcJEjfop8k/edhaQc1+V0GRI1tBGqivDNLnlziCYi2gFtAorVHPyPZ63CuDm2O3wXmMXiPZ4g02vLpI8sWAO8yutQxeWdgucfCWl/tHHzTNrz0JlcfFFRk3Lo4eCOEm5dDJEDlXl1lRwv0WxbaEyrMVxaToFynmToAurias2AO3X6LmVhDrf16KonRwfMXxGHDxfRL0cN7AF1MimTq5xgfBExmIdmAnKIsdb8dEticO4sNsxtl2I5PwXXC6q9Hao6Vi+HwwfUzvqe0cfdMHL6QumaYOonj/0EtgqZaNDO7uB9IT1epDPKBmzb2GgiU590D10BxlIhhAF406IdKi0UZeIcfXsoA/NLj5nA2mQD0PCzjKc04Bi+vpsklWrKV0lY00nKDsI7+qv2ljfRD8MkUnOcR5vK0bkDUlbLbHQbXUSVOjPVsBiMB7TKWkDZ0jUz+XTD6YBht7Nn/y3XkKFHGtbb2xIn3nMdmd7KpFnOd5c+TQ5TNmthPYxuLFWG5/Zgs8wFOSA6kXEWH7TVER+0cwW5ao5F8U2rcZfhR6J7fNDRJJ/NEPEgMc0F7S4mIBmO5XnBi8fByhwd7OHHLT8zwyqXBt/dc4UxIix2VV8FXOFbAqS2q8QPK9zAXhhs9lvcJg67ESERimrY18S6vF6+XZ6iPqhGmDPPRecoYrFulsO8j2td7nlh2GJhzYLnQa2a0EARwdNxONDQAC52VhnLTBzmmZadBkFQCTrBsdxFAvivKjL8j0YZ5dIWqroB+PpuSuHUxGLzvhhc0PIEBl2ltXKADBs72UkkyJ0u0XhXY0Oa6oPLLcwLWRGek1wt/0dUd3YOoca8g/iVf2X+R1cDV9rmLSC1ttPUozgfQ/RV4YBTbUEAZnFzYvrsVd4Iibpyq9HVbyZWcehKlVwAcTo1p+dkszFS8tIg8GxTT2ZgRyACnjT2NqmhWjUDnCNMhMiwJsO8phzsota6G5zaYzGBMBFeJudAE5NNjf6GGvgFxGnzWcPiw4uDgG5WZ5BBsJ436IWdhmXXtN7jiLQqp4LyPI/c3TcyZIKeK8lNKi6WLa9ks9O+6YoPlkut8tEj4NQLcwdIafdBtvf0RfEqYyMgHLMWvebb9USjFOkLTeIw2joQdybc/FFr1IFt0lhnhrgGzG42M/cJ2vseVMlT2KS9Ss34Ww5yHEaH6hRYwGLGYwbwRGm+06q0fQ5OeMnM6bRb6pmndo11n4IFLbZHouh3x9VyHLMVxHiTG1PZve3PxMWOiPN/slMT4HQdXbXcXGpMhpIDRA4IlNPvfvKt40qDT6B1H3uTHA07QubiXEmdPsnagcWnbZJ1H3AiRuf4CS7OriVCeMrua3yiSUgfEX65dBufy/RHx2JJcAIjf8AN0TDNDQXOAA2EfY6Ltiko20d2NR+ZeBxLne+2DPvbHtuU7AiTF0iPEQ6doixHOl086qGtLom0xtZRJb6oykmjAaCZ+Cz7PWYj0QG1g6C5+V8F0NuIA0J0HZPUqRdRfVMS1pLbQJ2kcJNNdhJ4/sAo0wOETG0stKm9wc41AYDbRBgDfugYTFF4OluOq1jyalNjLwwktgxuTf4pperYpKWSr3/AI/8JhnS0G8mLH7otQ7C5O33S+FpRAPcrdaqWNJEEu5tCUkrpFNWwvsC0ideixRbck7KYd+YDLoNVdZ8AEXvJH0SqtC30YNcTFo0hEsBayX8Mwnt6z6rnEMpzDROUgDUk6knZbOGc+Y0AOUaCeqqUEnViuLddV2brsLmmLE/gV4V78mR1zOvbosYR5jzesfnKI52UOP+o+ql+w2vulFgO60zykHXnqh+F0zVqlnms0uJNh0y+q2bnLfNJ06Iaa0JtW4i2Kp564qC3lAMCxI3TTDPpZCbrbnfbutUQQTwhu9FPqvYBifZvDmuqtYWEET0/NljC40kQ8DzC2U6/wAFTF0HSS0CdTaZjjuhtaX6NGodlI05A6rRJOJolr+6JWwRIBAaRpmcSIHGXkcp5rT5BOjQJOpjWf7S2OpvIDshDRo3Nr1JA+yvwx5NiZEfA9OUStx7Je45BKlEzIAnrsPiiCh5YI3koeLrQWtmA6ZP2SuGrmnUu/PbzXAIk+WAoUW1oKk4jGIbklzWkkC7okAd0rjPEcjD+5xiOL/RPY+s/wBkWMyw4XLheCZOiBTwNFjAK5MvaXNaB+1vOsSri194Sl6d9+PLF/D8P7YBzmAggnQAgyBxdRPsxAfFNsNABiBcAERIURlLwTJ79Wju0gcl9YgojWQB3CCahu6NBMcpnD1g9stMjfuuGnVnlStbEfF/DfatMHK42n80RcFT9mxrC4uyAC+p7px7Ryl8mvJP0TUnVApuUcX0J4x/5/GqQKexLOe38oJbFrQOv3TR28bSQsKIBmBPVc3xHDVKg0cWgkmDHqAPuutiamVpeQXaW36LmYyrXqtDGtyMd0j5nVdfHl3+50KT7MUsH+55gAAAWkx/vwulTcHWI2WGUgxjWkTA+aZpUPIX+60C537CUpzbYSkkv2BFhyllg35wrxlZxbTptH/GB5/+x2HZBw2PZUMMJIAnN+36Az6I5Nx3HoDulbT2TW1f4i2EwrWNDBrMnn1KaDb9kvTMV3NLo80ADQ9SYWvFm+9EZcwzax8uqGm3sruSXuELswzCCJ20ngrFRs2tstYBzWUXtac9w4Gb3/aR0hK0HOcXiGktuTmvETYAQjF3oUfPyH6VMmWgaAuPQN3JQcHWFam6oB5Guyu/CtYSvlpuI1dTczsboP6bPscHUpm731CQOkC+iMdNmc8k9Lyv9hmUCAQPdN7aHv1RGVHN0WaLlVWzQ46OJAOneFJT26ZVPW9j9losmeohaAAsdo+CH7bMRaJ0tE9uUbDb6A+Ej2NRz7y5sa2PHaEai4Cq8uIktht4k7q6rON0PEOBF/QqnK3bKpSbfuDY8w5zm5XQTAM6aXG6NUeABfzZcx6Dr06pTC4xswYvreTfkcLTqBADT+3ytcDHlmRmBB+SMUaOO6YapXGUPj+kKljWuMOlpFxOhHQrb/K2CJkX+iAcMzKDmyzYEmY79EJR8glGh/KHN1tsftZLjD5XG5myrw+s6kTTqsLs1w9ukEbi1uydpkuIFp0nsolcdIyycb9gJaHgtdf7/nRBo+FsaSQBoPl3TgpWM2j6q9AQpza6Jy9gWHpgul3utBJ7AFcvD4d1Rrqr49o8hw/6s/a0cLqQCHNOjhB2soyjA7a9VUZuO0VdOzl4DDmk8l1pB06mVF1W4gNMECYn4wot1Ny3QSbf3Tse2DSLcj+CuX+lXZc7TJJmQZgXtA2T7veji+n5IWcJhGte57ZBdrx6cLlhJKLTOD0qDT80OPaCsMIykjWTfTiwQqRsbdAVug60d1kZVSB1Y4jvf1lJucAJ12A+8LoBwcANLGRNjsgYihERoAO1/qqTNoSrTOe8TrflZqY1tNsl4YJjqe26ziqgAtpMaX7rkVqvtPKWFwGk3H9aLp44ZHfHjyWxnAeJOrPeMoLNn6Tfe6L4jQfVytzENnTaO25Q5GUBtnEGGts0dS0ap2rUAifnAv0n6K21GVpDqn0cvDeLU8P7tPM1oMjSdrJ/B+LHEA1PZ5BoBMyOdAlcV4bRP/K4OF4yzAncZV0aLgWeSwAFhFgdDATng1aTszkvVl9AX+I0Ozb+mq3UpSCDp+arP+XlcRAc2JMG4PB5UrVogEXOwBJ+GqjZfqbIGBogD86LLMMSXOnLbzFuvQHk9IRMOc1MVBYTl4PeL2Q8VmywyPeDiP8AaNkJu6BPdI0wwcvrE6RyNpRPpdLYZpLjUIhzhG5IbwXTfpwmaeiJJJiZZGvYpL9SkGhRa0kOaCTE/Doug6kRNh1ggn1S9ZrbZiOdY/AlB07FGm0/b/ocx8Swf/zAK5mEwpBde0/kcJ0mb/PVZY4C0boyoINxjSLe6BKGxgeTyLweORGq1XGZscgj84SeEr5HsiwacrmRqDySboUckUk8W12arYODMiOYu3t0WjULabibxpI/bzCYG8aLGYXEjrvbqOEsvDKyb7EqmKa5nmsRfmx0I4S4eCTkJDouwkeYHdp3PRbr4UA6iTaCQPQE7JbG4Nzcs2DSLgeZo2zHgf7Lpgo+GaN0vSdLw7FFwyO7tnURsYTbL3/j5pHwqpmu8DNJGYRJG110tP7C5eRLIyn3oG0kG8X+f5yigxpofWFQb8PT0RqdGxmxE/BZNmUpIA1q1IzCeRaPtwrczKbaffqgFhLhr+aJ2NbHaZaahdEyD6XCirCiXnseeQFE1Kjmnp0N1H6G3HZSkYA4Ua5aDeFiZfI0y4jcGR6q6ehGkj4qgdOCsjWEEHN8crPpto5YzGoASdI9Twu14mwZAQQCdfosV8O13lMGNOitzi7yk9zuqcrSQOV4v2uzk1WiJMcAcrjYnDOL5DtZFpHoYMfBdyu3Wx9UrUb8OFrxzo9LilRxcdizQ8rBLzFzfXidUnTwT6pv7TPydB1PHRehrODRJj6JB3iVQuytY1xGxkT9l1Qm2tLfuatOWx3EYMPY1jvMW8k3PcXndbwOGyFzpzPeGtJE5WsbeJOpNkR9Rwa11VgpEyAOe1lRzAPfOgkDhZKUujL7S/vuWKDWuzgAOdvAk9pS2NoOcPKbjqR9Et4djjUcR5vdJkgTI2V/qCu6mGZdHCdYvvPKpKSkky1qXZ0aNfLQZSP7QMzv9j0VucIaSYzab25ssuwmVrMzpLmAuiwk7XQscwuDWgAhoIHr1UNerZEVF9fMYc2Ne87R0lCygm5IAIuCZn+0L/IrQ1oYajmxOWBAPM6mEYMDgHRztEQYIPVFV2Na7FqQLHGSSS4xJ2KrxEPDnva7KIE2HugCdU0wPe4hjQS3/Yx8ENlUVAWkXaYc3g+ipSad0Xe7/MPi6eWm0N3g7HX16JJheCTlIYOSCHf+KeLdvT+Eq5rgfebl469ISTXkUHqhl9QZS4nrKVZiWkibE8iO0FTGNJY0suWGY5Gh+SFiKjXiA8MLt7OJke6Bt8kRihxikjFXFOpPIdeDdsXg7jaVMYwth1MgsN2u76hNVKGam0PmdJ/dHBhKYZppzTMGnvrbixMqo0jRO9r6/MXxNU5ZIzX8wBu3qE34XVJuTMxyfjK1TwkO/wCv5eUzhsJEtjqbInONUE5KqNnDyfKABqI0t6qNqAyJ01E8punhjGYcwUtiKGVxcBPPZcmRzKak6LoG8H82+KeY2wBuIF/polqVEnzC/wDX3T1IydoOnbdS2YcsinYSRHqTGnVJvw8EkbLsN7W35hLeylwi4MfDdKzGHK1di2AdledPduO5CtP4fAw6RweOQonZjy8kJSsUA1/hEDrR2VVmktOUgdxIHcbqUgd4mL8JGr2rIt5VghaMGZsgTL9reVWGxLXVXU/3Rm6R/KjF56ljHNx7XEbFtvktIQztFw4s1KvCO9jaNz0XMcz+13DTkGNfnPI6LnV8MRePsJ/hQiuHk8HMr4Vr/eBjQDhFNKnTaXDNYRM6E6RromYH5ykvFPB316LhTBLmEOGXSdxO9tl0RnerOr/J7ukK1GlpNRxk6Nc453Hk30EbpzD4sOEg2iCZnoRoEngMWMQwuIymmMrm5RY/dCbjGjMxrQI7Xka6reUb0apKaHqNRgBawBvIDcsnra6I5sgB1wLiRp23QGMDocS30EE/E6dkPFvioCXEM3AsT0J2us1G3VjxV0jVTFMBGeo4EkiGgx0ki5PVQU48wdIy6kb97T3Q6eLIJMPIBtN+0GL900+uXAzqIN7qpJJUOmn8jNDEuzONNwDi0BwINxsYMSVdGh7Mak6k63JWGVGkucJMM90mb9v2rDS4nM2oLiwNptboin0hOP0C1HuaQ+mcrtSIkHmeCtU60uc4tDZy6kT5etlKbyQTHmiDBkB3/wBgkLNE1G9DtbcgzbshK+xqKZ1d0gajc+VwO8Rp6q8NiGCoGscSxwIM3AMWLSECo/KdIiSTyRsbhEYUxwjVh6tXJUAbpEnS/aEyHNdcCDv/ADO6UFJlQB7IkG/N9RKWrFwEmBEiROm3WUYqXnY6UvxOhiGujym+ovA6johUnuqgAZc7fe1E/wDi7ZJYbxJ7gTmAAOhuD0/9rpspteA6Cx27R8iI2VY4LZF0XhnW7G447FdCnRNgfTrP0S1NgGn8/FdfA0mkEulrWiZ2667Ljm1ejl5+Stg2McGHKYdexuPguHT8Triab6PtXRYtt8Tp8V1fB/GG1wXMtDjabkacXTLm7tsboi8dSRz3TakjHg9Op7OazWsLvdaDoOOp00TFOpILSLg2K8dj21f8hjqjnkmoAAZNif2Xt6L2NaAYGupjp2FlXLxYpS9xcvG4vfn26JhatjmuTzERwtupD9pt9d7IWa35+Bbp1CNDI+PosDJrdoZwVSXHScpn4tUWMHBeZH7eeoUTs5eVeoC4DTTt+XVFu4MhUBO6qPNaUjqNtgyhVGXEetlsubOjmn4hbgRaT8vsgLoC0IZwjS6S0ZuUYCIVFw01VJtdFpvwaFQ76LdasAwktc4E/tvE8hBWoPokTSFq9DJoLHnZLPxDxZpIvoBb+/VdRtWTDhIjm89krXwpbcXH5rwmmbcc/EjDKNL3nsc1x3a0Qe99Vxq1NjqkXYBPbpJn5Lp4vFlpAItGtyJ7AhYoYljtWMOkWMz2mF0cbkvUdPHlFZbFKmCe5sgg+9HN+EL/ABXbBrIj9xM8zKB4l4m/OWtGUX0iT6i4W8DWDTNR0z+3oeoGvdaq8bZ0LOieJV3NcIb5QNSSJ7Qj0bjPYyL3sOk83XMx1JlYEUarSCctqk5SLkRmMmNl0KGDbSp5WkgkAOc4kZibC02nT1Q8cfmTkmlXRiox2YOGaBtlBBB6i59VjC4J7QcrxBMxl3+NlplFpfJDpiIE3jiDf1UbjW0WRWeGAyAXuDdZIEkgTCeTS0VOktjNBsAtBBOpgyTz2QK9SLENINr7fJVRJMtLgDPlJtI2yACChYiq1wDXuDCORl80x72mpFuqSjbtlJJO2EbRabtAa42IvHedVqphhUGdpGZtuY9DspSw1iSBuCZN+t1dLBZfd5vl1PW+iG0n2Nte4rhaTqTjezjed9/gnw4GJEhwg+qZYyWxuLXH5dG/xHRO/wBIWc+W+zGXJFHHp+FBpM3bEdehTdGgWOve0Hl3UroUsC47W50TTsEwkXOnbRZy5m+zKXxCWhfC4SXAbET0gXTRhzIjyukdp7qyNrQtDiY/OFlZxyk5O2cvA/p1lB2YOcYEAbBdEDff5rb2AaOlYfUgTeBe6cpyntiycuzbqh3j6rk+I+H1DUFWnV83FhHYcJil4q1z8gBJTjSOE05QZay4n0Dw2aP+TKXdEQlb9PmhCsM2UEZjtMmyl7Zn3sNhBc9vuFFdINa4h7mNMaFwG44Vpoxntmcw1j1WXNvPOisuOkLI+ig0RmPikcb4xTon/kJaDuL/ACbcfBdOSkq3gtJ5LntzE7zpPEQrhjfq6NIuO8jeD8Qp1hNNwda/lcPmQmCOgKBhsGKQhpIbxHzTTDyQedB8kTxv09ESpdAFtp2OistlZNuCpH2bezex5Vh0XHw1+qyKnRU0jiPzsgmvcxWw4cZafTn+FyMe6pEU2x/tGv2XZka/IrL6YcADfgTcdiqjLFm/HyYPezyrsG5rJywTEhsSe8aDohsY8TlIYyILiLE9nar1P+A0zeD2BHqsswNMiHAG37gD9bLoXxHyOt/FRa2eBw36Ga8R/k0ybtacsAN9m9gu55Ni4GNBltEpvxP9IO9qXBzABlLW5Ja4MNNwFjBE03Xj959fQ1f0nh3OuHjow2+dgnzhPdaLNaA1oBzOPc6eicpx8P8AQ4o8XCtVr6/3+D54/wDTL/KHVwC1oa0w62VtQNNifMC8G3C71f8ASFSvSpspwctWpUmHhoa/2hayWOa4AB4FjtwvUn9NgnzEBxvBfr6AQVt1AUzlqPc0kSBnABA7jRZy5oPUewlHgquPv6v+Twx/Sb/31mmKbaYhhb7raYHunQFmhB94i4sdVf0g9xY72o8rWNPkicuQ7HSWSJ0npf31ClTb+0esn6K3ZNQwF3MEAdbqP8jM3Hi6xf5/7PL/AKd8CdQY4ZnPLnTJBvaJMkiTvC7+H8NeReQD0/PqmGucABPqPyUOoCdZPeSpcmzRSpYx0vzM0/DYmTdMsZlFyAdLwSggkdPko3sp2RJyl2ynYiXRldHO0hbkTp67q4A1zfBVLeXf/FAa8Eb2VudOwHorzN/7fJUXfL8m+iQjI03VltoF5tH1ViuATJAI0n+1VLEh1wQ6+oKYb9im0Q0QB8LBcnxnxoUYhpc4noAAdNdSurUfmsCAUj4pQfUYQDoYjj85WnHWXqNuJJy9RwcH+os9Ye1zMZJvGYg+mg9Cux4N+m2NrnEU6hrB2Yske7m96597WNkvhcAzDOAqMnPrEGMxAauxW8GZXZldLalP3HNJaW9LLp5OSMfs6Q+d0u9foed8awLm4o1XU/byIbTkta2AASevw1UXoqbKjHwWl0NiRMuiLlRXDmajSpkuS1/DozSxADCQDaBGYnhRmMzOykadeCRx0UUXC0RXbMs8UjMMvu9escJoYnNmtEEjvF+FFFM9MUooDicTlAIGvW3wQ6WNkOJGnFt44UUVRVof3TbcZaY16/0qq4+D7vXXrHCpRXirBJA3eJRJyzHX+lt2P08us78R/KiimSSKSRWIxuUjyzInX+lP83fLzvwAeOqiiaiqKUUW3Fbxud1bMZLw2NQDM8ifVUolXZLSLxGKyGLm069+i0fFCwSBuJvrEdFSiVJpCUU+zNPHsc4Yg0znILRLzA06DlK47xAMOctL3Cm5kuOzjm0jqooq41scF/yV9CvDsYAG0w06C8824TrsVDiI90xr/SiibStkcjeX5i//AOS8+XL8+oHHVab4pp5dgdefRRRS0ikrsLV8RA/ba5iePRBp+L5hZmW02PSdYUUQ4rQqVm/824EamNZ+vZb/AMiwMaieypRFbLpXQF/iMXy7jf04RKGLzENiJ6/0rURWi5RSQY1WgkFuaG5r9gYiF57wv/gr1miSyZjqCb/BRRacflE8W0ztUMXmLrEADY333hcjBeNPFepSdDgBAJ+8aq1FfFFOzTjSbkhSviCcxMyBIvoWztHRO+F+OVBUqMNyADm0MxKii2lFONHRyepUxTH/AK1xVJ59m9gbAsWA+8M2s9FFFF1cXBxuKbijyubjhm9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478" y="1813518"/>
            <a:ext cx="5598403" cy="363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69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644</Words>
  <Application>Microsoft Office PowerPoint</Application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The Epidermis</vt:lpstr>
      <vt:lpstr>The Epidermis</vt:lpstr>
      <vt:lpstr>The Epidermis</vt:lpstr>
      <vt:lpstr>Do You Have Thick Skin?</vt:lpstr>
      <vt:lpstr>Do You Have Thick Skin?</vt:lpstr>
      <vt:lpstr>Do You Have Thick Skin?</vt:lpstr>
      <vt:lpstr>5 Layer Dip</vt:lpstr>
      <vt:lpstr>5 Layer Dip</vt:lpstr>
      <vt:lpstr>5 Layer Dip</vt:lpstr>
      <vt:lpstr>5 Layer Dip</vt:lpstr>
      <vt:lpstr>5 Layer Dip</vt:lpstr>
      <vt:lpstr>5 Layer Dip</vt:lpstr>
      <vt:lpstr>5 Layer Dip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Epidermis</dc:title>
  <dc:creator>Owdij, Michael</dc:creator>
  <cp:lastModifiedBy>Owdij, Michael</cp:lastModifiedBy>
  <cp:revision>9</cp:revision>
  <dcterms:created xsi:type="dcterms:W3CDTF">2014-10-14T10:15:20Z</dcterms:created>
  <dcterms:modified xsi:type="dcterms:W3CDTF">2014-10-14T12:08:04Z</dcterms:modified>
</cp:coreProperties>
</file>