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80" r:id="rId15"/>
    <p:sldId id="270" r:id="rId16"/>
    <p:sldId id="271" r:id="rId17"/>
    <p:sldId id="279" r:id="rId18"/>
    <p:sldId id="272" r:id="rId19"/>
    <p:sldId id="273" r:id="rId20"/>
    <p:sldId id="278" r:id="rId21"/>
    <p:sldId id="274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7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1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93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475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17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694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09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482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108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434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540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191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725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3BD87-1991-47B4-821B-7C0BB4A1E048}" type="datetimeFigureOut">
              <a:rPr lang="en-US" smtClean="0"/>
              <a:t>3/28/2017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08344-3C2E-407A-BAA6-DEDDF4203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207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y-tbJPsQgU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rt0Gq0zS4g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tunes.apple.com/us/app/sleep-cycle-alarm-clock/id320606217?mt=8" TargetMode="External"/><Relationship Id="rId2" Type="http://schemas.openxmlformats.org/officeDocument/2006/relationships/hyperlink" Target="https://www.youtube.com/watch?v=mNdRoeVthVM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Pons and Cerebellum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73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Cerebellum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cerebellum is the autonomic processing center of the brain </a:t>
            </a:r>
          </a:p>
          <a:p>
            <a:pPr lvl="1"/>
            <a:r>
              <a:rPr lang="en-US" dirty="0" smtClean="0"/>
              <a:t>Cerebellum </a:t>
            </a:r>
            <a:r>
              <a:rPr lang="en-US" dirty="0"/>
              <a:t>is Latin for “little brain”</a:t>
            </a:r>
          </a:p>
          <a:p>
            <a:r>
              <a:rPr lang="en-US" dirty="0" smtClean="0"/>
              <a:t>It is also the site of processing for voluntary movement</a:t>
            </a:r>
          </a:p>
          <a:p>
            <a:r>
              <a:rPr lang="en-US" dirty="0" smtClean="0"/>
              <a:t>This means it coordinates activities such as staying balanced with activities such as running</a:t>
            </a:r>
          </a:p>
        </p:txBody>
      </p:sp>
      <p:pic>
        <p:nvPicPr>
          <p:cNvPr id="8194" name="Picture 2" descr="http://www.memorylossonline.com/glossary/images/cerebell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04" y="1461287"/>
            <a:ext cx="5724652" cy="4462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459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Cerebellum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cerebellum is the most identifiable part of the brain due to its highly folded structure</a:t>
            </a:r>
          </a:p>
          <a:p>
            <a:r>
              <a:rPr lang="en-US" b="1" dirty="0" smtClean="0"/>
              <a:t>Folia</a:t>
            </a:r>
            <a:r>
              <a:rPr lang="en-US" dirty="0" smtClean="0"/>
              <a:t> are complex folds that cover the cerebellum surface </a:t>
            </a:r>
            <a:endParaRPr lang="en-US" dirty="0"/>
          </a:p>
          <a:p>
            <a:r>
              <a:rPr lang="en-US" dirty="0" smtClean="0"/>
              <a:t>These are used to create a higher surface area and allow for a larger number of nerves in the cerebellum</a:t>
            </a:r>
            <a:endParaRPr lang="en-US" dirty="0"/>
          </a:p>
        </p:txBody>
      </p:sp>
      <p:sp>
        <p:nvSpPr>
          <p:cNvPr id="4" name="AutoShape 2" descr="http://www.edoctoronline.com/media/19/photos_6BAAD15D-F9E9-425C-ABE4-793C621A9A85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0287" t="40344" r="59400" b="18490"/>
          <a:stretch/>
        </p:blipFill>
        <p:spPr>
          <a:xfrm>
            <a:off x="7043928" y="1505712"/>
            <a:ext cx="3794760" cy="480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805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Cerebellum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cerebellum is divided into two lobes, the </a:t>
            </a:r>
            <a:r>
              <a:rPr lang="en-US" b="1" dirty="0" smtClean="0"/>
              <a:t>anterior</a:t>
            </a:r>
            <a:r>
              <a:rPr lang="en-US" dirty="0" smtClean="0"/>
              <a:t> and the </a:t>
            </a:r>
            <a:r>
              <a:rPr lang="en-US" b="1" dirty="0" smtClean="0"/>
              <a:t>posterior lobes</a:t>
            </a:r>
          </a:p>
          <a:p>
            <a:r>
              <a:rPr lang="en-US" dirty="0" smtClean="0"/>
              <a:t>These lobes are identified by their position in the cerebellum</a:t>
            </a:r>
          </a:p>
          <a:p>
            <a:r>
              <a:rPr lang="en-US" dirty="0" smtClean="0"/>
              <a:t>The lobes are separated by the </a:t>
            </a:r>
            <a:r>
              <a:rPr lang="en-US" b="1" dirty="0" smtClean="0"/>
              <a:t>primary fissure</a:t>
            </a:r>
            <a:endParaRPr lang="en-US" b="1" dirty="0"/>
          </a:p>
        </p:txBody>
      </p:sp>
      <p:pic>
        <p:nvPicPr>
          <p:cNvPr id="10242" name="Picture 2" descr="http://www.oganatomy.org/headatlas/cerebella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30" y="1690688"/>
            <a:ext cx="5318633" cy="436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014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Cerebellum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cerebellum is also divided into two separate hemispheres</a:t>
            </a:r>
          </a:p>
          <a:p>
            <a:r>
              <a:rPr lang="en-US" dirty="0" smtClean="0"/>
              <a:t>These hemispheres are termed the </a:t>
            </a:r>
            <a:r>
              <a:rPr lang="en-US" b="1" dirty="0" smtClean="0"/>
              <a:t>right hemisphere of the cerebellum </a:t>
            </a:r>
            <a:r>
              <a:rPr lang="en-US" dirty="0" smtClean="0"/>
              <a:t>and the </a:t>
            </a:r>
            <a:r>
              <a:rPr lang="en-US" b="1" dirty="0" smtClean="0"/>
              <a:t>left hemisphere of the cerebellum</a:t>
            </a:r>
          </a:p>
          <a:p>
            <a:r>
              <a:rPr lang="en-US" dirty="0" smtClean="0"/>
              <a:t>They are divided by a ridge called the </a:t>
            </a:r>
            <a:r>
              <a:rPr lang="en-US" b="1" dirty="0" smtClean="0"/>
              <a:t>vermis</a:t>
            </a:r>
            <a:endParaRPr lang="en-US" b="1" dirty="0"/>
          </a:p>
        </p:txBody>
      </p:sp>
      <p:pic>
        <p:nvPicPr>
          <p:cNvPr id="11266" name="Picture 2" descr="http://upload.wikimedia.org/wikipedia/commons/4/43/CerebellumDiv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825625"/>
            <a:ext cx="5628005" cy="3922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928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 Cerebellum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inner section of the cerebellum is made of white matter</a:t>
            </a:r>
          </a:p>
          <a:p>
            <a:r>
              <a:rPr lang="en-US" dirty="0" smtClean="0"/>
              <a:t>This transmits information where it needs to go with great speed</a:t>
            </a:r>
          </a:p>
          <a:p>
            <a:r>
              <a:rPr lang="en-US" dirty="0" smtClean="0"/>
              <a:t>This is called the </a:t>
            </a:r>
            <a:r>
              <a:rPr lang="en-US" b="1" dirty="0" smtClean="0"/>
              <a:t>arbor vitae</a:t>
            </a:r>
          </a:p>
          <a:p>
            <a:pPr lvl="1"/>
            <a:r>
              <a:rPr lang="en-US" dirty="0" smtClean="0"/>
              <a:t>Also known as the “tree of life” because of its tree like </a:t>
            </a:r>
            <a:r>
              <a:rPr lang="en-US" dirty="0" err="1" smtClean="0"/>
              <a:t>apearance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409" y="1750828"/>
            <a:ext cx="3149010" cy="4198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217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Cerebellum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cerebellum has a large number of specific nerve cells</a:t>
            </a:r>
          </a:p>
          <a:p>
            <a:r>
              <a:rPr lang="en-US" dirty="0" smtClean="0"/>
              <a:t>These </a:t>
            </a:r>
            <a:r>
              <a:rPr lang="en-US" b="1" dirty="0" smtClean="0"/>
              <a:t>Purkinje cells </a:t>
            </a:r>
            <a:r>
              <a:rPr lang="en-US" dirty="0" smtClean="0"/>
              <a:t>have extensive dendrites that can connect to up to 200,000 synapses</a:t>
            </a:r>
          </a:p>
          <a:p>
            <a:r>
              <a:rPr lang="en-US" dirty="0" smtClean="0"/>
              <a:t>This means that they can coordinate large amounts of information very quickly</a:t>
            </a:r>
            <a:endParaRPr lang="en-US" dirty="0"/>
          </a:p>
        </p:txBody>
      </p:sp>
      <p:pic>
        <p:nvPicPr>
          <p:cNvPr id="12290" name="Picture 2" descr="http://media-1.web.britannica.com/eb-media/34/153234-004-78EAB5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600" y="1825625"/>
            <a:ext cx="4371975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38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Jobs of the Cerebellum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cerebellum coordinates functions of balance and fine muscle control</a:t>
            </a:r>
          </a:p>
          <a:p>
            <a:r>
              <a:rPr lang="en-US" dirty="0" smtClean="0"/>
              <a:t>Generally these jobs work together</a:t>
            </a:r>
          </a:p>
          <a:p>
            <a:r>
              <a:rPr lang="en-US" dirty="0" smtClean="0"/>
              <a:t>A good example would be a person that has to jump to catch a fly ball</a:t>
            </a:r>
          </a:p>
          <a:p>
            <a:r>
              <a:rPr lang="en-US" dirty="0" smtClean="0"/>
              <a:t>They have to be able to use fine motor control to be able to catch the ball and their balance to land safely </a:t>
            </a:r>
            <a:endParaRPr lang="en-US" dirty="0"/>
          </a:p>
        </p:txBody>
      </p:sp>
      <p:pic>
        <p:nvPicPr>
          <p:cNvPr id="13314" name="Picture 2" descr="http://www.advocurenf2.org/images/cerebell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9675" y="2589212"/>
            <a:ext cx="52387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167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737112" cy="4351338"/>
          </a:xfrm>
        </p:spPr>
        <p:txBody>
          <a:bodyPr/>
          <a:lstStyle/>
          <a:p>
            <a:r>
              <a:rPr lang="en-US" dirty="0" smtClean="0"/>
              <a:t>The cerebellum is exceedingly good at its job</a:t>
            </a:r>
          </a:p>
          <a:p>
            <a:r>
              <a:rPr lang="en-US" dirty="0" smtClean="0"/>
              <a:t>In fact the cerebellum can coordinate signals from the body at such a high level that it can repeat tasks of balance and coordination even if they are tasks that are unusual to the body</a:t>
            </a:r>
          </a:p>
          <a:p>
            <a:r>
              <a:rPr lang="en-US" dirty="0" smtClean="0"/>
              <a:t>In this demo we will start by throwing a ball against a wall with our left hand 5 times</a:t>
            </a:r>
          </a:p>
          <a:p>
            <a:pPr lvl="1"/>
            <a:r>
              <a:rPr lang="en-US" dirty="0" smtClean="0"/>
              <a:t>Try to catch it!</a:t>
            </a:r>
          </a:p>
          <a:p>
            <a:r>
              <a:rPr lang="en-US" dirty="0" smtClean="0"/>
              <a:t>Then we will try the same experiment with our eyes closed</a:t>
            </a:r>
          </a:p>
          <a:p>
            <a:r>
              <a:rPr lang="en-US" dirty="0" smtClean="0"/>
              <a:t>Lets see if our cerebellum can coordinate the movement!</a:t>
            </a:r>
          </a:p>
        </p:txBody>
      </p:sp>
    </p:spTree>
    <p:extLst>
      <p:ext uri="{BB962C8B-B14F-4D97-AF65-F5344CB8AC3E}">
        <p14:creationId xmlns:p14="http://schemas.microsoft.com/office/powerpoint/2010/main" val="403017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Jobs of the Cerebellum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To do this the cerebellum must communicate between the spinal cord and the higher levels of the brain to cause somatic, visceral and higher level changes</a:t>
            </a:r>
          </a:p>
          <a:p>
            <a:r>
              <a:rPr lang="en-US" dirty="0" smtClean="0"/>
              <a:t>The information that is sent to the cerebellum is often coordinated or routed through the pons before it makes it to the Purkinje cells</a:t>
            </a:r>
            <a:endParaRPr lang="en-US" dirty="0"/>
          </a:p>
        </p:txBody>
      </p:sp>
      <p:pic>
        <p:nvPicPr>
          <p:cNvPr id="1026" name="Picture 2" descr="http://bcrc.bio.umass.edu/histology/files/images/Cerebellum.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79" y="1825625"/>
            <a:ext cx="5316559" cy="398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719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Jobs of the Cerebellum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It is possible for someone to damage their cerebellum</a:t>
            </a:r>
          </a:p>
          <a:p>
            <a:r>
              <a:rPr lang="en-US" dirty="0" smtClean="0"/>
              <a:t>A damaged cerebellum happens most often when there is trauma to the back of the head, from blood loss or from interference by drugs</a:t>
            </a:r>
          </a:p>
          <a:p>
            <a:r>
              <a:rPr lang="en-US" dirty="0" smtClean="0"/>
              <a:t>People who are drunk tend to have trouble coordinating their motor control</a:t>
            </a:r>
          </a:p>
          <a:p>
            <a:r>
              <a:rPr lang="en-US" dirty="0" smtClean="0"/>
              <a:t>This is because alcohol blocks messages being sent it the cerebellum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12228"/>
          <a:stretch/>
        </p:blipFill>
        <p:spPr>
          <a:xfrm>
            <a:off x="6096000" y="1825625"/>
            <a:ext cx="5801784" cy="3819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42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pons is a section of the brain stem that lies between the midbrain and the medulla oblongata</a:t>
            </a:r>
          </a:p>
          <a:p>
            <a:r>
              <a:rPr lang="en-US" dirty="0" smtClean="0"/>
              <a:t>Visually it looks like an enlarged section of the medulla oblongata</a:t>
            </a:r>
          </a:p>
          <a:p>
            <a:pPr lvl="1"/>
            <a:r>
              <a:rPr lang="en-US" dirty="0" smtClean="0"/>
              <a:t>It’s the “butt” of the brain stem</a:t>
            </a:r>
          </a:p>
          <a:p>
            <a:r>
              <a:rPr lang="en-US" dirty="0" smtClean="0"/>
              <a:t>However the actual structure of the pons and its function are quite different</a:t>
            </a:r>
            <a:endParaRPr lang="en-US" dirty="0"/>
          </a:p>
        </p:txBody>
      </p:sp>
      <p:pic>
        <p:nvPicPr>
          <p:cNvPr id="1026" name="Picture 2" descr="http://brainmadesimple.com/uploads/7/8/8/5/7885523/_633405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6646" y="1669261"/>
            <a:ext cx="5041265" cy="4507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979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www.youtube.com/watch?v=Ny-tbJPsQgU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Yup…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59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Jobs of the Cerebellum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Ataxia</a:t>
            </a:r>
            <a:r>
              <a:rPr lang="en-US" dirty="0" smtClean="0"/>
              <a:t> is the result when the cerebellum is not functioning correctly </a:t>
            </a:r>
          </a:p>
          <a:p>
            <a:r>
              <a:rPr lang="en-US" dirty="0" smtClean="0"/>
              <a:t>It can be temporary (in the case of alcohol) or permanent (in the case of a stroke)</a:t>
            </a:r>
          </a:p>
          <a:p>
            <a:r>
              <a:rPr lang="en-US" dirty="0" smtClean="0"/>
              <a:t>Ataxia levels can range from having alight abilities to balance and loss of fine motor control</a:t>
            </a:r>
          </a:p>
          <a:p>
            <a:r>
              <a:rPr lang="en-US" dirty="0" smtClean="0"/>
              <a:t>Severe ataxia can cause the inability to balance and use any motor control</a:t>
            </a:r>
            <a:endParaRPr lang="en-US" dirty="0"/>
          </a:p>
        </p:txBody>
      </p:sp>
      <p:pic>
        <p:nvPicPr>
          <p:cNvPr id="2050" name="Picture 2" descr="https://apbiohgd.wikispaces.com/file/view/a-t_3.gif/233791194/307x268/a-t_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58" y="1825625"/>
            <a:ext cx="5365069" cy="468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419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www.youtube.com/watch?v=mrt0Gq0zS4g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/>
              <a:t>Cerebellum Dissection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912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The cerebellum lies dorsal to the pons </a:t>
            </a:r>
          </a:p>
          <a:p>
            <a:r>
              <a:rPr lang="en-US" dirty="0" smtClean="0"/>
              <a:t>The pons links the cerebellum with the midbrain, diencephalon, cerebrum, medulla and spinal cord</a:t>
            </a:r>
          </a:p>
        </p:txBody>
      </p:sp>
      <p:pic>
        <p:nvPicPr>
          <p:cNvPr id="2050" name="Picture 2" descr="http://upload.wikimedia.org/wikipedia/commons/thumb/3/36/Gray768.png/310px-Gray7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70" y="1816370"/>
            <a:ext cx="5343017" cy="4360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581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pons serves as the gateway between sections of the brain</a:t>
            </a:r>
          </a:p>
          <a:p>
            <a:r>
              <a:rPr lang="en-US" dirty="0" smtClean="0"/>
              <a:t>It also has several other important functions</a:t>
            </a:r>
          </a:p>
          <a:p>
            <a:r>
              <a:rPr lang="en-US" dirty="0" smtClean="0"/>
              <a:t>These include sensory visceral and somatic organ control, motor visceral and somatic organ control and coordination of signals during sleep</a:t>
            </a:r>
          </a:p>
          <a:p>
            <a:r>
              <a:rPr lang="en-US" dirty="0" smtClean="0"/>
              <a:t>The pons is directly responsible for the stage of sleep called REM sleep</a:t>
            </a:r>
            <a:endParaRPr lang="en-US" dirty="0"/>
          </a:p>
        </p:txBody>
      </p:sp>
      <p:pic>
        <p:nvPicPr>
          <p:cNvPr id="3074" name="Picture 2" descr="https://classconnection.s3.amazonaws.com/972/flashcards/863972/jpg/middle_pons_jpg13284717674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099" y="2020834"/>
            <a:ext cx="5412391" cy="3554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5301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www.youtube.com/watch?v=mNdRoeVthVM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https://itunes.apple.com/us/app/sleep-cycle-alarm-clock/id320606217?mt=8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Interesting App…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8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Components of the Pons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pons contains four different types of components</a:t>
            </a:r>
          </a:p>
          <a:p>
            <a:r>
              <a:rPr lang="en-US" dirty="0" smtClean="0"/>
              <a:t>1) Sensory and motor nuclei of control nerves</a:t>
            </a:r>
          </a:p>
          <a:p>
            <a:r>
              <a:rPr lang="en-US" dirty="0" smtClean="0"/>
              <a:t>These enervate the jaw, the anterior surface of the face, one of the eye muscles and sense organs of the internal ear</a:t>
            </a:r>
            <a:endParaRPr lang="en-US" dirty="0"/>
          </a:p>
        </p:txBody>
      </p:sp>
      <p:pic>
        <p:nvPicPr>
          <p:cNvPr id="4098" name="Picture 2" descr="http://antranik.org/wp-content/uploads/2011/11/the-brain-stem-pons-ventral-view-middle-cerebellar-peduncle.jpg?9873a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975" y="1690688"/>
            <a:ext cx="5524500" cy="430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0097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Components of the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2) Nuclei involved with the control of respiration</a:t>
            </a:r>
          </a:p>
          <a:p>
            <a:r>
              <a:rPr lang="en-US" dirty="0" smtClean="0"/>
              <a:t>On each side of the pons, the reticular formation continues from the medulla</a:t>
            </a:r>
          </a:p>
          <a:p>
            <a:r>
              <a:rPr lang="en-US" dirty="0" smtClean="0"/>
              <a:t>The section in the pons has control centers that help the section of the medulla that controls respiration</a:t>
            </a:r>
            <a:endParaRPr lang="en-US" dirty="0"/>
          </a:p>
        </p:txBody>
      </p:sp>
      <p:pic>
        <p:nvPicPr>
          <p:cNvPr id="5122" name="Picture 2" descr="http://www.rci.rutgers.edu/~uzwiak/AnatPhys/PPFall03Lect7_files/image0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0" t="7820" r="-1200" b="-3466"/>
          <a:stretch/>
        </p:blipFill>
        <p:spPr bwMode="auto">
          <a:xfrm>
            <a:off x="5861431" y="1889760"/>
            <a:ext cx="6096000" cy="4372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7283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Components of the Pons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3) Nuclei and tracts that process and relay information sent to or from the cerebellum</a:t>
            </a:r>
          </a:p>
          <a:p>
            <a:r>
              <a:rPr lang="en-US" dirty="0" smtClean="0"/>
              <a:t>This is the section of the pons that we talked about earlier</a:t>
            </a:r>
          </a:p>
          <a:p>
            <a:r>
              <a:rPr lang="en-US" dirty="0" smtClean="0"/>
              <a:t>It links the pons to the brain stem, cerebrum and spinal cord</a:t>
            </a:r>
          </a:p>
          <a:p>
            <a:r>
              <a:rPr lang="en-US" dirty="0" smtClean="0"/>
              <a:t>This is how it relays information to higher sections of the brain</a:t>
            </a:r>
            <a:endParaRPr lang="en-US" dirty="0"/>
          </a:p>
        </p:txBody>
      </p:sp>
      <p:pic>
        <p:nvPicPr>
          <p:cNvPr id="6146" name="Picture 2" descr="http://www.radnet.ucla.edu/sections/DINR/Part%202/Images/2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" y="1825625"/>
            <a:ext cx="5969318" cy="3992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40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Components of the Pons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4) Ascending, descending and transverse tracts</a:t>
            </a:r>
          </a:p>
          <a:p>
            <a:r>
              <a:rPr lang="en-US" dirty="0" smtClean="0"/>
              <a:t>These are sections of nerves that connect the pons to the cerebellum </a:t>
            </a:r>
          </a:p>
          <a:p>
            <a:r>
              <a:rPr lang="en-US" dirty="0" smtClean="0"/>
              <a:t>These nerves connect the nuclei of the pons to the cerebellar nerves</a:t>
            </a:r>
          </a:p>
        </p:txBody>
      </p:sp>
      <p:pic>
        <p:nvPicPr>
          <p:cNvPr id="7170" name="Picture 2" descr="http://instruct.uwo.ca/anatomy/530/bstmlev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847" y="1340824"/>
            <a:ext cx="4474337" cy="5226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3526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1276</TotalTime>
  <Words>915</Words>
  <Application>Microsoft Office PowerPoint</Application>
  <PresentationFormat>Widescreen</PresentationFormat>
  <Paragraphs>95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The Pons and Cerebellum</vt:lpstr>
      <vt:lpstr>The Pons</vt:lpstr>
      <vt:lpstr>The Pons</vt:lpstr>
      <vt:lpstr>The Pons</vt:lpstr>
      <vt:lpstr>Video</vt:lpstr>
      <vt:lpstr>Components of the Pons</vt:lpstr>
      <vt:lpstr>Components of the Pons</vt:lpstr>
      <vt:lpstr>Components of the Pons</vt:lpstr>
      <vt:lpstr>Components of the Pons</vt:lpstr>
      <vt:lpstr>The Cerebellum</vt:lpstr>
      <vt:lpstr>The Cerebellum</vt:lpstr>
      <vt:lpstr>The Cerebellum</vt:lpstr>
      <vt:lpstr>The Cerebellum</vt:lpstr>
      <vt:lpstr>The Cerebellum</vt:lpstr>
      <vt:lpstr>The Cerebellum</vt:lpstr>
      <vt:lpstr>Jobs of the Cerebellum</vt:lpstr>
      <vt:lpstr>Demo</vt:lpstr>
      <vt:lpstr>Jobs of the Cerebellum</vt:lpstr>
      <vt:lpstr>Jobs of the Cerebellum</vt:lpstr>
      <vt:lpstr>Video</vt:lpstr>
      <vt:lpstr>Jobs of the Cerebellum</vt:lpstr>
      <vt:lpstr>Video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Pons and Cerebellum</dc:title>
  <dc:creator>Owdij, Michael</dc:creator>
  <cp:lastModifiedBy>Owdij, Michael</cp:lastModifiedBy>
  <cp:revision>19</cp:revision>
  <dcterms:created xsi:type="dcterms:W3CDTF">2015-03-25T10:50:28Z</dcterms:created>
  <dcterms:modified xsi:type="dcterms:W3CDTF">2017-03-28T11:01:06Z</dcterms:modified>
</cp:coreProperties>
</file>