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7" r:id="rId7"/>
    <p:sldId id="262" r:id="rId8"/>
    <p:sldId id="263" r:id="rId9"/>
    <p:sldId id="264" r:id="rId10"/>
    <p:sldId id="265" r:id="rId11"/>
    <p:sldId id="280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964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0C62-F37E-4870-9678-36BC3ADF79BD}" type="datetimeFigureOut">
              <a:rPr lang="en-US" smtClean="0"/>
              <a:t>3/16/2017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2B96B-40EE-4C0D-B6E5-31807D6E3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272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0C62-F37E-4870-9678-36BC3ADF79BD}" type="datetimeFigureOut">
              <a:rPr lang="en-US" smtClean="0"/>
              <a:t>3/16/2017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2B96B-40EE-4C0D-B6E5-31807D6E3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283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0C62-F37E-4870-9678-36BC3ADF79BD}" type="datetimeFigureOut">
              <a:rPr lang="en-US" smtClean="0"/>
              <a:t>3/16/2017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2B96B-40EE-4C0D-B6E5-31807D6E3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980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0C62-F37E-4870-9678-36BC3ADF79BD}" type="datetimeFigureOut">
              <a:rPr lang="en-US" smtClean="0"/>
              <a:t>3/16/2017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2B96B-40EE-4C0D-B6E5-31807D6E3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482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0C62-F37E-4870-9678-36BC3ADF79BD}" type="datetimeFigureOut">
              <a:rPr lang="en-US" smtClean="0"/>
              <a:t>3/16/2017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2B96B-40EE-4C0D-B6E5-31807D6E3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923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0C62-F37E-4870-9678-36BC3ADF79BD}" type="datetimeFigureOut">
              <a:rPr lang="en-US" smtClean="0"/>
              <a:t>3/16/2017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2B96B-40EE-4C0D-B6E5-31807D6E3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7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0C62-F37E-4870-9678-36BC3ADF79BD}" type="datetimeFigureOut">
              <a:rPr lang="en-US" smtClean="0"/>
              <a:t>3/16/2017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2B96B-40EE-4C0D-B6E5-31807D6E3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421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0C62-F37E-4870-9678-36BC3ADF79BD}" type="datetimeFigureOut">
              <a:rPr lang="en-US" smtClean="0"/>
              <a:t>3/16/2017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2B96B-40EE-4C0D-B6E5-31807D6E3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600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0C62-F37E-4870-9678-36BC3ADF79BD}" type="datetimeFigureOut">
              <a:rPr lang="en-US" smtClean="0"/>
              <a:t>3/16/2017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2B96B-40EE-4C0D-B6E5-31807D6E3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280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0C62-F37E-4870-9678-36BC3ADF79BD}" type="datetimeFigureOut">
              <a:rPr lang="en-US" smtClean="0"/>
              <a:t>3/16/2017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2B96B-40EE-4C0D-B6E5-31807D6E3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979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B0C62-F37E-4870-9678-36BC3ADF79BD}" type="datetimeFigureOut">
              <a:rPr lang="en-US" smtClean="0"/>
              <a:t>3/16/2017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2B96B-40EE-4C0D-B6E5-31807D6E3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938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BB0C62-F37E-4870-9678-36BC3ADF79BD}" type="datetimeFigureOut">
              <a:rPr lang="en-US" smtClean="0"/>
              <a:t>3/16/2017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22B96B-40EE-4C0D-B6E5-31807D6E3C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746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NNijmxsKGbc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tIAXAheQ_u8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Origins of Life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031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Organisms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6400"/>
            <a:ext cx="4038600" cy="49530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Miller setup an apparatus that simulated the early earth with a “ocean”, “atmosphere” and a condensing system</a:t>
            </a:r>
          </a:p>
          <a:p>
            <a:r>
              <a:rPr lang="en-US" dirty="0" smtClean="0"/>
              <a:t>When he collected the samples from simulated earth he found hydrocarbons and amino acids</a:t>
            </a:r>
          </a:p>
          <a:p>
            <a:r>
              <a:rPr lang="en-US" dirty="0" smtClean="0"/>
              <a:t>These results showed the molecules that make up life could have been generated from the early earth</a:t>
            </a:r>
            <a:endParaRPr lang="en-US" dirty="0"/>
          </a:p>
        </p:txBody>
      </p:sp>
      <p:pic>
        <p:nvPicPr>
          <p:cNvPr id="5" name="Picture 2" descr="http://users.rcn.com/jkimball.ma.ultranet/BiologyPages/M/Miller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447800"/>
            <a:ext cx="3886200" cy="496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915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>
                <a:hlinkClick r:id="rId2"/>
              </a:rPr>
              <a:t>https://</a:t>
            </a:r>
            <a:r>
              <a:rPr lang="en-US" smtClean="0">
                <a:hlinkClick r:id="rId2"/>
              </a:rPr>
              <a:t>www.youtube.com/watch?v=NNijmxsKGbc</a:t>
            </a:r>
            <a:r>
              <a:rPr lang="en-US" smtClean="0"/>
              <a:t> 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2193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Monomers to Polymers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029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So right now you are thinking…</a:t>
            </a:r>
          </a:p>
          <a:p>
            <a:r>
              <a:rPr lang="en-US" dirty="0" smtClean="0"/>
              <a:t>“Mr. Owdij that is all well and good, but an amino acid is not an organism”</a:t>
            </a:r>
          </a:p>
          <a:p>
            <a:r>
              <a:rPr lang="en-US" dirty="0" smtClean="0"/>
              <a:t>“I still don’t see how we can get an organism from a bunch of amino acids and lipids”</a:t>
            </a:r>
          </a:p>
          <a:p>
            <a:r>
              <a:rPr lang="en-US" dirty="0" smtClean="0"/>
              <a:t>“The person next to me looks ridiculous. Why would they wear that?”</a:t>
            </a:r>
            <a:endParaRPr lang="en-US" dirty="0"/>
          </a:p>
        </p:txBody>
      </p:sp>
      <p:pic>
        <p:nvPicPr>
          <p:cNvPr id="1026" name="Picture 2" descr="http://www.enasha.com/UserFiles/Image/lifestyle/Fashion/fashion%20police/april008/fashion_polic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28800"/>
            <a:ext cx="4200422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3994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Monomers to Polymers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It is possible to create polymers from the amino acids that were created from the lab</a:t>
            </a:r>
          </a:p>
          <a:p>
            <a:r>
              <a:rPr lang="en-US" dirty="0" smtClean="0"/>
              <a:t>If you removed the water, the monomers would attach to each other and become polymers that are found in living organisms</a:t>
            </a:r>
            <a:endParaRPr lang="en-US" dirty="0"/>
          </a:p>
        </p:txBody>
      </p:sp>
      <p:pic>
        <p:nvPicPr>
          <p:cNvPr id="6" name="Picture 2" descr="http://2012books.lardbucket.org/books/principles-of-general-chemistry-v1.0/section_16/3087a92a0fd6133f7f44bbc87d3d26b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451" y="1981200"/>
            <a:ext cx="3886200" cy="351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4244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Monomers to Polymers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1054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One major way this is theorized to have happened is when waves brought these monomers up against warm rocks</a:t>
            </a:r>
          </a:p>
          <a:p>
            <a:r>
              <a:rPr lang="en-US" dirty="0" smtClean="0"/>
              <a:t>Scientists have repeated this by placing the results of Stanley Miller’s experiments on hot rocks</a:t>
            </a:r>
          </a:p>
          <a:p>
            <a:r>
              <a:rPr lang="en-US" dirty="0" smtClean="0"/>
              <a:t>They found the monomers could form polymers</a:t>
            </a:r>
            <a:endParaRPr lang="en-US" dirty="0"/>
          </a:p>
        </p:txBody>
      </p:sp>
      <p:pic>
        <p:nvPicPr>
          <p:cNvPr id="3074" name="Picture 2" descr="http://www.mexconnect.com/photos/10672-71-p-warm-pacific-waves-wash-over-rocks-on-playa-los-venados-a-large.JPG%3F133754837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2286000"/>
            <a:ext cx="4433453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5915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Formation of Cells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Take a second and reach back into the memory banks</a:t>
            </a:r>
          </a:p>
          <a:p>
            <a:r>
              <a:rPr lang="en-US" dirty="0" smtClean="0"/>
              <a:t>“Every cell has these 3 things…”</a:t>
            </a:r>
          </a:p>
          <a:p>
            <a:r>
              <a:rPr lang="en-US" dirty="0" smtClean="0"/>
              <a:t>What are they?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4876800" y="1676400"/>
            <a:ext cx="4038600" cy="4525963"/>
          </a:xfrm>
        </p:spPr>
        <p:txBody>
          <a:bodyPr/>
          <a:lstStyle/>
          <a:p>
            <a:r>
              <a:rPr lang="en-US" dirty="0" smtClean="0"/>
              <a:t>Cytoplasm</a:t>
            </a:r>
          </a:p>
          <a:p>
            <a:r>
              <a:rPr lang="en-US" dirty="0" smtClean="0"/>
              <a:t>Membrane</a:t>
            </a:r>
          </a:p>
          <a:p>
            <a:r>
              <a:rPr lang="en-US" dirty="0" smtClean="0"/>
              <a:t>Had DNA/Has DNA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449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Formation of Cells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Scientist have also proved that when lipids are introduced into water they will group together</a:t>
            </a:r>
          </a:p>
          <a:p>
            <a:r>
              <a:rPr lang="en-US" dirty="0" smtClean="0"/>
              <a:t>This is due to their non polar nature</a:t>
            </a:r>
          </a:p>
          <a:p>
            <a:r>
              <a:rPr lang="en-US" dirty="0" smtClean="0"/>
              <a:t>They create small vesicles in conditions of the early earth (especially soil)</a:t>
            </a:r>
            <a:endParaRPr lang="en-US" dirty="0"/>
          </a:p>
        </p:txBody>
      </p:sp>
      <p:pic>
        <p:nvPicPr>
          <p:cNvPr id="4098" name="Picture 2" descr="http://exploringorigins.org/images/vesicleAndmicelle_hal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09800"/>
            <a:ext cx="4051922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944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Formation of Cells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In fact when placed on clay that existed on early earth the lipids would not be easily absorbed by the soil</a:t>
            </a:r>
          </a:p>
          <a:p>
            <a:r>
              <a:rPr lang="en-US" dirty="0" smtClean="0"/>
              <a:t>This means that there would have been a layer on top were there were many lipids and amino acids interacting</a:t>
            </a:r>
          </a:p>
        </p:txBody>
      </p:sp>
      <p:pic>
        <p:nvPicPr>
          <p:cNvPr id="5122" name="Picture 2" descr="http://www.californiaearthminerals.com/media/cem-clay-layer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981200"/>
            <a:ext cx="4104602" cy="316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4785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Storage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1600200"/>
            <a:ext cx="83058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Today’s cells store their information as _______</a:t>
            </a:r>
          </a:p>
          <a:p>
            <a:r>
              <a:rPr lang="en-US" dirty="0" smtClean="0"/>
              <a:t>They then use the process of _____________ to create mRNA</a:t>
            </a:r>
          </a:p>
          <a:p>
            <a:r>
              <a:rPr lang="en-US" dirty="0" smtClean="0"/>
              <a:t>Then they use the process of ______________ to create proteins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324600" y="1143000"/>
            <a:ext cx="14975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DNA</a:t>
            </a:r>
            <a:endParaRPr lang="en-US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000405" y="2066330"/>
            <a:ext cx="237013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transcription</a:t>
            </a:r>
            <a:endParaRPr lang="en-US" sz="32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191116" y="2836537"/>
            <a:ext cx="22669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t</a:t>
            </a:r>
            <a:r>
              <a:rPr lang="en-US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ranslation</a:t>
            </a:r>
            <a:endParaRPr lang="en-US" sz="36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20638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Information Storage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Because of the complex process of transcription and translation, it is theorized that that process to a long time to develop</a:t>
            </a:r>
          </a:p>
          <a:p>
            <a:r>
              <a:rPr lang="en-US" dirty="0" smtClean="0"/>
              <a:t>The first forms of life had a different form of information storage</a:t>
            </a:r>
          </a:p>
          <a:p>
            <a:r>
              <a:rPr lang="en-US" dirty="0" smtClean="0"/>
              <a:t>Our best testable hypothesis is that the first cells stored information on RNA</a:t>
            </a:r>
          </a:p>
          <a:p>
            <a:endParaRPr lang="en-US" dirty="0"/>
          </a:p>
        </p:txBody>
      </p:sp>
      <p:pic>
        <p:nvPicPr>
          <p:cNvPr id="6146" name="Picture 2" descr="http://upload.wikimedia.org/wikipedia/commons/thumb/2/28/Full_length_hammerhead_ribozyme.png/220px-Full_length_hammerhead_ribozym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582783"/>
            <a:ext cx="2971800" cy="4943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5654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You are alive… I presume</a:t>
            </a:r>
          </a:p>
          <a:p>
            <a:r>
              <a:rPr lang="en-US" dirty="0" smtClean="0"/>
              <a:t>Where did they come from?</a:t>
            </a:r>
          </a:p>
          <a:p>
            <a:r>
              <a:rPr lang="en-US" dirty="0" smtClean="0"/>
              <a:t>Where did their parents come from?</a:t>
            </a:r>
          </a:p>
          <a:p>
            <a:r>
              <a:rPr lang="en-US" dirty="0" smtClean="0"/>
              <a:t>Where did their great, great, great, great, great ancestors come from?</a:t>
            </a:r>
          </a:p>
          <a:p>
            <a:endParaRPr lang="en-US" dirty="0"/>
          </a:p>
        </p:txBody>
      </p:sp>
      <p:pic>
        <p:nvPicPr>
          <p:cNvPr id="1026" name="Picture 2" descr="http://2.bp.blogspot.com/-O57Nbu8Lqts/TZS8bHWn7II/AAAAAAAAJXs/hKypoOyawlI/s1600/crazy_old_ma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571625"/>
            <a:ext cx="3810000" cy="4831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8207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Information Storage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RNA will form long single stranded chains when in high concentrations</a:t>
            </a:r>
          </a:p>
          <a:p>
            <a:r>
              <a:rPr lang="en-US" dirty="0" smtClean="0"/>
              <a:t>This happened on top of the same clay that was interacting with lipids and amino acids</a:t>
            </a:r>
          </a:p>
          <a:p>
            <a:endParaRPr lang="en-US" dirty="0"/>
          </a:p>
        </p:txBody>
      </p:sp>
      <p:pic>
        <p:nvPicPr>
          <p:cNvPr id="7170" name="Picture 2" descr="http://www.biologycorner.com/resources/mRNA-colore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345104"/>
            <a:ext cx="2971800" cy="4741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0728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Information Storage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Also RNA has the ability to replicate in high concentrations</a:t>
            </a:r>
          </a:p>
          <a:p>
            <a:r>
              <a:rPr lang="en-US" dirty="0" smtClean="0"/>
              <a:t>This is because RNA chains that are complementary to an original strand will form when in high concentrations</a:t>
            </a:r>
            <a:endParaRPr lang="en-US" dirty="0"/>
          </a:p>
        </p:txBody>
      </p:sp>
      <p:pic>
        <p:nvPicPr>
          <p:cNvPr id="8194" name="Picture 2" descr="http://www.lifesorigin.com/chap10/rna-self-replication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8975" y="1981200"/>
            <a:ext cx="4470400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2927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Storage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This is aided by the knowledge that several different ribozymes existed at that time</a:t>
            </a:r>
          </a:p>
          <a:p>
            <a:r>
              <a:rPr lang="en-US" b="1" dirty="0" smtClean="0"/>
              <a:t>Ribozymes </a:t>
            </a:r>
            <a:r>
              <a:rPr lang="en-US" dirty="0" smtClean="0"/>
              <a:t>are sections of RNA that act as their own catalysts</a:t>
            </a:r>
            <a:endParaRPr lang="en-US" b="1" dirty="0"/>
          </a:p>
        </p:txBody>
      </p:sp>
      <p:pic>
        <p:nvPicPr>
          <p:cNvPr id="9218" name="Picture 2" descr="http://upload.wikimedia.org/wikipedia/commons/thumb/d/d5/Hairpin-ribozyme-sec-str-minimal-jpeg.jpg/300px-Hairpin-ribozyme-sec-str-minimal-jpe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52600"/>
            <a:ext cx="4115170" cy="4238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2377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Recap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Monomers can be formed by the conditions of early earth</a:t>
            </a:r>
          </a:p>
          <a:p>
            <a:r>
              <a:rPr lang="en-US" dirty="0" smtClean="0"/>
              <a:t>Monomers can become polymers in the conditions of early earth</a:t>
            </a:r>
          </a:p>
        </p:txBody>
      </p:sp>
      <p:sp>
        <p:nvSpPr>
          <p:cNvPr id="5" name="Rectangle 4"/>
          <p:cNvSpPr/>
          <p:nvPr/>
        </p:nvSpPr>
        <p:spPr>
          <a:xfrm>
            <a:off x="4582886" y="1728651"/>
            <a:ext cx="41910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RNA existed in the conditions of the early earth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RNA can easily </a:t>
            </a:r>
            <a:r>
              <a:rPr lang="en-US" sz="2800" dirty="0" smtClean="0"/>
              <a:t>replicate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Ribozymes will speed up the rate of RNA </a:t>
            </a:r>
            <a:r>
              <a:rPr lang="en-US" sz="2800" dirty="0" err="1" smtClean="0"/>
              <a:t>repiclation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60459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 Recap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5334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In a court you must prove guilt “beyond a reasonable doubt”</a:t>
            </a:r>
          </a:p>
          <a:p>
            <a:r>
              <a:rPr lang="en-US" dirty="0" smtClean="0"/>
              <a:t>While we may never know the exact timing and location of the first forms of life, we have proven and tested all of the scenarios from these notes</a:t>
            </a:r>
          </a:p>
          <a:p>
            <a:r>
              <a:rPr lang="en-US" dirty="0" smtClean="0"/>
              <a:t>This allows us to have perspective and hypothesize beyond a reasonable doubt what happened on the early earth</a:t>
            </a:r>
            <a:endParaRPr lang="en-US" dirty="0"/>
          </a:p>
        </p:txBody>
      </p:sp>
      <p:pic>
        <p:nvPicPr>
          <p:cNvPr id="10242" name="Picture 2" descr="http://ucrtoday.ucr.edu/wp-content/uploads/2012/02/court-gave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2209800"/>
            <a:ext cx="428625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3824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Conditions of the Earth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It turns out that early life was born from the conditions of the early earth</a:t>
            </a:r>
          </a:p>
          <a:p>
            <a:r>
              <a:rPr lang="en-US" dirty="0" smtClean="0"/>
              <a:t>The earth was mostly formed around 4.6 billion years ago, however it was a hectic place</a:t>
            </a:r>
          </a:p>
          <a:p>
            <a:r>
              <a:rPr lang="en-US" dirty="0" smtClean="0"/>
              <a:t>Large pieces of rock and dust were constantly being pulled towards the earth by gravity</a:t>
            </a:r>
          </a:p>
          <a:p>
            <a:r>
              <a:rPr lang="en-US" dirty="0" smtClean="0"/>
              <a:t>This created a hot and chaotic environment</a:t>
            </a:r>
          </a:p>
          <a:p>
            <a:endParaRPr lang="en-US" dirty="0"/>
          </a:p>
        </p:txBody>
      </p:sp>
      <p:pic>
        <p:nvPicPr>
          <p:cNvPr id="2050" name="Picture 2" descr="http://2.bp.blogspot.com/-F8XZFuF90oQ/TkDeMWfR4II/AAAAAAAAAeM/hpa6RtpWkGE/s1600/EarlyEarth2_560px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24"/>
          <a:stretch/>
        </p:blipFill>
        <p:spPr bwMode="auto">
          <a:xfrm>
            <a:off x="4800600" y="2743200"/>
            <a:ext cx="4114800" cy="2047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4572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Conditions of the Earth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029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Around 4 billion years ago this bombardment slowly started to stop</a:t>
            </a:r>
          </a:p>
          <a:p>
            <a:r>
              <a:rPr lang="en-US" dirty="0" smtClean="0"/>
              <a:t>The early earth had an atmosphere that was mostly gas</a:t>
            </a:r>
          </a:p>
          <a:p>
            <a:r>
              <a:rPr lang="en-US" dirty="0" smtClean="0"/>
              <a:t>As the earth cooled much of the water vapor cooled and created liquid water on the surface of the planet</a:t>
            </a:r>
            <a:endParaRPr lang="en-US" dirty="0"/>
          </a:p>
        </p:txBody>
      </p:sp>
      <p:pic>
        <p:nvPicPr>
          <p:cNvPr id="7170" name="Picture 2" descr="http://cdn0.cosmosmagazine.com/wp-content/uploads/20100401_EarlyEart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28800"/>
            <a:ext cx="4059684" cy="4181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9601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Conditions of the Earth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first life that we have fossils for appeared around 3.5 billion years ago</a:t>
            </a:r>
          </a:p>
          <a:p>
            <a:r>
              <a:rPr lang="en-US" dirty="0" smtClean="0"/>
              <a:t>The fossils are prokaryotes that performed a type of photosynthesis</a:t>
            </a:r>
          </a:p>
          <a:p>
            <a:r>
              <a:rPr lang="en-US" dirty="0" smtClean="0"/>
              <a:t>These organisms were called </a:t>
            </a:r>
            <a:r>
              <a:rPr lang="en-US" b="1" dirty="0" smtClean="0"/>
              <a:t>stromatolites 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 descr="http://www.cambridgecarbonates.com/downloads/small2/large2/StromatolitesWeb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97" b="3503"/>
          <a:stretch/>
        </p:blipFill>
        <p:spPr bwMode="auto">
          <a:xfrm>
            <a:off x="4572000" y="1828800"/>
            <a:ext cx="4361234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6788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www.youtube.com/watch?v=tIAXAheQ_u8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324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Conditions of the Earth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However, scientists believe that the first fossils are not the first forms of life</a:t>
            </a:r>
          </a:p>
          <a:p>
            <a:r>
              <a:rPr lang="en-US" dirty="0" smtClean="0"/>
              <a:t>This is because photosynthesis is a complex process</a:t>
            </a:r>
          </a:p>
          <a:p>
            <a:r>
              <a:rPr lang="en-US" dirty="0" smtClean="0"/>
              <a:t>The stromatolites must have evolved from a much more basic form of life</a:t>
            </a:r>
          </a:p>
          <a:p>
            <a:endParaRPr lang="en-US" dirty="0"/>
          </a:p>
        </p:txBody>
      </p:sp>
      <p:pic>
        <p:nvPicPr>
          <p:cNvPr id="8194" name="Picture 2" descr="http://upload.wikimedia.org/wikipedia/commons/thumb/1/18/Thylakoid_membrane.png/800px-Thylakoid_membran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514600"/>
            <a:ext cx="4277895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6092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Organisms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Lab experiments provided much of the knowledge for how life formed on the early earth</a:t>
            </a:r>
          </a:p>
          <a:p>
            <a:r>
              <a:rPr lang="en-US" dirty="0" smtClean="0"/>
              <a:t>Stanley Miller was a graduate student at Harvard and he rocked the world with his experiments on the early forms of life</a:t>
            </a:r>
            <a:endParaRPr lang="en-US" dirty="0"/>
          </a:p>
        </p:txBody>
      </p:sp>
      <p:pic>
        <p:nvPicPr>
          <p:cNvPr id="4098" name="Picture 2" descr="http://upload.wikimedia.org/wikipedia/commons/d/d9/Miller19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752600"/>
            <a:ext cx="2971800" cy="4386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8698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Organisms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105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Miller tested a hypothesis that conditions of the early earth allowed for the synthesis of organic molecules</a:t>
            </a:r>
          </a:p>
          <a:p>
            <a:r>
              <a:rPr lang="en-US" dirty="0" smtClean="0"/>
              <a:t>The modern earth does not allow for the spontaneous synthesis of organic molecules because of the rich oxygen atmosphere</a:t>
            </a:r>
          </a:p>
        </p:txBody>
      </p:sp>
      <p:pic>
        <p:nvPicPr>
          <p:cNvPr id="5124" name="Picture 4" descr="http://www.teachengineering.org/collection/cub_/lessons/cub_images/cub_air_lesson07_fi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2667000"/>
            <a:ext cx="4668378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73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891</Words>
  <Application>Microsoft Office PowerPoint</Application>
  <PresentationFormat>On-screen Show (4:3)</PresentationFormat>
  <Paragraphs>92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Arial</vt:lpstr>
      <vt:lpstr>Calibri</vt:lpstr>
      <vt:lpstr>Office Theme</vt:lpstr>
      <vt:lpstr>The Origins of Life</vt:lpstr>
      <vt:lpstr>Questions</vt:lpstr>
      <vt:lpstr>Conditions of the Earth</vt:lpstr>
      <vt:lpstr>Conditions of the Earth</vt:lpstr>
      <vt:lpstr>Conditions of the Earth</vt:lpstr>
      <vt:lpstr>Video</vt:lpstr>
      <vt:lpstr>Conditions of the Earth</vt:lpstr>
      <vt:lpstr>Early Organisms</vt:lpstr>
      <vt:lpstr>Early Organisms</vt:lpstr>
      <vt:lpstr>Early Organisms</vt:lpstr>
      <vt:lpstr>PowerPoint Presentation</vt:lpstr>
      <vt:lpstr>Monomers to Polymers</vt:lpstr>
      <vt:lpstr>Monomers to Polymers</vt:lpstr>
      <vt:lpstr>Monomers to Polymers</vt:lpstr>
      <vt:lpstr>Formation of Cells</vt:lpstr>
      <vt:lpstr>Formation of Cells</vt:lpstr>
      <vt:lpstr>Formation of Cells</vt:lpstr>
      <vt:lpstr>Information Storage</vt:lpstr>
      <vt:lpstr>Information Storage</vt:lpstr>
      <vt:lpstr>Information Storage</vt:lpstr>
      <vt:lpstr>Information Storage</vt:lpstr>
      <vt:lpstr>Information Storage</vt:lpstr>
      <vt:lpstr>To Recap</vt:lpstr>
      <vt:lpstr>To Recap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Origins of Life</dc:title>
  <dc:creator>Administrator</dc:creator>
  <cp:lastModifiedBy>Owdij, Michael</cp:lastModifiedBy>
  <cp:revision>19</cp:revision>
  <dcterms:created xsi:type="dcterms:W3CDTF">2014-02-11T12:22:26Z</dcterms:created>
  <dcterms:modified xsi:type="dcterms:W3CDTF">2017-03-16T15:47:46Z</dcterms:modified>
</cp:coreProperties>
</file>