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61" r:id="rId14"/>
    <p:sldId id="278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81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59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0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88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48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02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9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728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4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29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1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3DDA5-32A9-4194-BCA8-C14636800E17}" type="datetimeFigureOut">
              <a:rPr lang="en-US" smtClean="0"/>
              <a:t>2/9/2018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9813B-E3CE-463E-9942-1BE5282625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1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eJ1ztUYAD0I" TargetMode="External"/><Relationship Id="rId2" Type="http://schemas.openxmlformats.org/officeDocument/2006/relationships/hyperlink" Target="https://www.youtube.com/watch?v=KsQVTosiFZY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Oral Cavity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One Won’t Require Fillings…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4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Teeth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cuspids</a:t>
            </a:r>
            <a:r>
              <a:rPr lang="en-US" dirty="0" smtClean="0"/>
              <a:t> are conical teeth with a sharp ridgeline and pointed tip</a:t>
            </a:r>
          </a:p>
          <a:p>
            <a:r>
              <a:rPr lang="en-US" dirty="0" smtClean="0"/>
              <a:t>Can be called “eye teeth” because they are located directly beneath the eye</a:t>
            </a:r>
          </a:p>
          <a:p>
            <a:r>
              <a:rPr lang="en-US" dirty="0" smtClean="0"/>
              <a:t>There is one in each quadrant of the mouth</a:t>
            </a:r>
          </a:p>
          <a:p>
            <a:r>
              <a:rPr lang="en-US" dirty="0" smtClean="0"/>
              <a:t>These are used for tearing food apart or weakening it</a:t>
            </a:r>
          </a:p>
          <a:p>
            <a:r>
              <a:rPr lang="en-US" dirty="0" smtClean="0"/>
              <a:t>They have a single root</a:t>
            </a:r>
          </a:p>
        </p:txBody>
      </p:sp>
      <p:pic>
        <p:nvPicPr>
          <p:cNvPr id="5124" name="Picture 4" descr="Image result for canine teet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749056"/>
            <a:ext cx="57340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92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Teeth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Bicuspids</a:t>
            </a:r>
            <a:r>
              <a:rPr lang="en-US" dirty="0" smtClean="0"/>
              <a:t> (aka </a:t>
            </a:r>
            <a:r>
              <a:rPr lang="en-US" b="1" dirty="0" smtClean="0"/>
              <a:t>premolars</a:t>
            </a:r>
            <a:r>
              <a:rPr lang="en-US" dirty="0" smtClean="0"/>
              <a:t>) have flattened crowns and prominent ridges</a:t>
            </a:r>
          </a:p>
          <a:p>
            <a:r>
              <a:rPr lang="en-US" dirty="0" smtClean="0"/>
              <a:t>There are two in each quadrant of the mouth</a:t>
            </a:r>
          </a:p>
          <a:p>
            <a:r>
              <a:rPr lang="en-US" dirty="0" smtClean="0"/>
              <a:t>These teeth are multipurpose based on their varied surface</a:t>
            </a:r>
          </a:p>
          <a:p>
            <a:r>
              <a:rPr lang="en-US" dirty="0" smtClean="0"/>
              <a:t>They can be used to crush, mash and grind food</a:t>
            </a:r>
            <a:endParaRPr lang="en-US" dirty="0"/>
          </a:p>
        </p:txBody>
      </p:sp>
      <p:pic>
        <p:nvPicPr>
          <p:cNvPr id="6148" name="Picture 4" descr="https://www.wpclipart.com/medical/dental/dental_2/teeth_cuspid_incisor_bicusp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561" y="1747653"/>
            <a:ext cx="3757207" cy="401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671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Teeth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Molars</a:t>
            </a:r>
            <a:r>
              <a:rPr lang="en-US" dirty="0" smtClean="0"/>
              <a:t> have large flat surfaces that are great at crushing and grinding</a:t>
            </a:r>
          </a:p>
          <a:p>
            <a:r>
              <a:rPr lang="en-US" dirty="0" smtClean="0"/>
              <a:t>There are 3 molars per quadrant of the mouth</a:t>
            </a:r>
          </a:p>
          <a:p>
            <a:r>
              <a:rPr lang="en-US" dirty="0" smtClean="0"/>
              <a:t>The last of these come in between 16 and 21 years old called the wisdom teeth</a:t>
            </a:r>
          </a:p>
          <a:p>
            <a:r>
              <a:rPr lang="en-US" dirty="0" smtClean="0"/>
              <a:t>Large jaws to sustain wisdom teeth are more common in some cultures </a:t>
            </a:r>
          </a:p>
          <a:p>
            <a:endParaRPr lang="en-US" dirty="0"/>
          </a:p>
        </p:txBody>
      </p:sp>
      <p:pic>
        <p:nvPicPr>
          <p:cNvPr id="7172" name="Picture 4" descr="https://upload.wikimedia.org/wikipedia/commons/thumb/b/b8/Lower_wisdom_tooth.jpg/250px-Lower_wisdom_too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356" y="1549297"/>
            <a:ext cx="4536927" cy="462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043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Tongue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tongue</a:t>
            </a:r>
            <a:r>
              <a:rPr lang="en-US" dirty="0" smtClean="0"/>
              <a:t> is an organ that manipulates foods within the mouth to physically break them down</a:t>
            </a:r>
          </a:p>
          <a:p>
            <a:r>
              <a:rPr lang="en-US" dirty="0" smtClean="0"/>
              <a:t>It occasionally also is used to bring in foods to the mouth</a:t>
            </a:r>
          </a:p>
          <a:p>
            <a:pPr lvl="1"/>
            <a:r>
              <a:rPr lang="en-US" dirty="0" smtClean="0"/>
              <a:t>Just try to tell me you never licked the top of a pudding cup…</a:t>
            </a:r>
          </a:p>
          <a:p>
            <a:r>
              <a:rPr lang="en-US" dirty="0" smtClean="0"/>
              <a:t>The tongue is also important for the chemical analysis of foods that enter the mouth </a:t>
            </a:r>
          </a:p>
          <a:p>
            <a:endParaRPr lang="en-US" dirty="0"/>
          </a:p>
        </p:txBody>
      </p:sp>
      <p:pic>
        <p:nvPicPr>
          <p:cNvPr id="8194" name="Picture 2" descr="https://upload.wikimedia.org/wikipedia/commons/thumb/b/b8/%D8%B2%D8%A8%D8%A7%D9%86_tongue.jpg/225px-%D8%B2%D8%A8%D8%A7%D9%86_tong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030" y="1825625"/>
            <a:ext cx="4054918" cy="4289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30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www.youtube.com/watch?v=KsQVTosiFZY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www.youtube.com/watch?v=eJ1ztUYAD0I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59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Tongue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tongue is divided into two major sections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body</a:t>
            </a:r>
            <a:r>
              <a:rPr lang="en-US" dirty="0" smtClean="0"/>
              <a:t> is the anterior section of the tongue </a:t>
            </a:r>
          </a:p>
          <a:p>
            <a:r>
              <a:rPr lang="en-US" dirty="0" smtClean="0"/>
              <a:t>The posterior </a:t>
            </a:r>
            <a:r>
              <a:rPr lang="en-US" b="1" dirty="0" smtClean="0"/>
              <a:t>root</a:t>
            </a:r>
            <a:r>
              <a:rPr lang="en-US" dirty="0" smtClean="0"/>
              <a:t> connects the tongue to the oral cavity in the pharynx</a:t>
            </a:r>
          </a:p>
          <a:p>
            <a:r>
              <a:rPr lang="en-US" dirty="0" smtClean="0"/>
              <a:t>The </a:t>
            </a:r>
            <a:r>
              <a:rPr lang="en-US" b="1" dirty="0"/>
              <a:t>d</a:t>
            </a:r>
            <a:r>
              <a:rPr lang="en-US" b="1" dirty="0" smtClean="0"/>
              <a:t>orsum</a:t>
            </a:r>
            <a:r>
              <a:rPr lang="en-US" dirty="0" smtClean="0"/>
              <a:t> is the superior surface of the tongue</a:t>
            </a:r>
            <a:endParaRPr lang="en-US" dirty="0"/>
          </a:p>
        </p:txBody>
      </p:sp>
      <p:pic>
        <p:nvPicPr>
          <p:cNvPr id="9220" name="Picture 4" descr="http://www.healthhype.com/wp-content/uploads/tongue_part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6"/>
          <a:stretch/>
        </p:blipFill>
        <p:spPr bwMode="auto">
          <a:xfrm>
            <a:off x="645042" y="2307154"/>
            <a:ext cx="5152306" cy="269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12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Tongue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inferior surface of the tongue is a much thinner set of epithelial cells</a:t>
            </a:r>
          </a:p>
          <a:p>
            <a:r>
              <a:rPr lang="en-US" dirty="0" smtClean="0"/>
              <a:t>This leaves it open to more damage from stress</a:t>
            </a:r>
          </a:p>
          <a:p>
            <a:r>
              <a:rPr lang="en-US" dirty="0" smtClean="0"/>
              <a:t>The bottom of the tongue is connected to the floor of the oral cavity by the </a:t>
            </a:r>
            <a:r>
              <a:rPr lang="en-US" b="1" dirty="0" smtClean="0"/>
              <a:t>lingual frenulum</a:t>
            </a:r>
          </a:p>
          <a:p>
            <a:r>
              <a:rPr lang="en-US" dirty="0" smtClean="0"/>
              <a:t>This allows more movement due to the thinner connection</a:t>
            </a:r>
            <a:endParaRPr lang="en-US" dirty="0"/>
          </a:p>
        </p:txBody>
      </p:sp>
      <p:sp>
        <p:nvSpPr>
          <p:cNvPr id="4" name="AutoShape 2" descr="Image result for lingual frenul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www.piercingtime.com/images/273/tongue-lingual-frenulum-pierci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483" y="2008687"/>
            <a:ext cx="5726396" cy="373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088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Salivary Glands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It’s a weird thing to think about… </a:t>
            </a:r>
          </a:p>
          <a:p>
            <a:r>
              <a:rPr lang="en-US" dirty="0" smtClean="0"/>
              <a:t>Your spit is everywhere…</a:t>
            </a:r>
          </a:p>
          <a:p>
            <a:r>
              <a:rPr lang="en-US" dirty="0" smtClean="0"/>
              <a:t>Every time you talk, laugh, speak or chew small sprays of spit are flying out of your mouth at high speeds</a:t>
            </a:r>
          </a:p>
          <a:p>
            <a:r>
              <a:rPr lang="en-US" dirty="0" smtClean="0"/>
              <a:t>In order to replace the spit that is lost, you have to make a lot of spit…</a:t>
            </a:r>
            <a:endParaRPr lang="en-US" dirty="0"/>
          </a:p>
        </p:txBody>
      </p:sp>
      <p:pic>
        <p:nvPicPr>
          <p:cNvPr id="2056" name="Picture 8" descr="https://i.ytimg.com/vi/NVXukm1lNOs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25" y="2254102"/>
            <a:ext cx="5875275" cy="330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34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Salivary 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Your body produces 1 – 2 liters of spit per day</a:t>
            </a:r>
          </a:p>
          <a:p>
            <a:r>
              <a:rPr lang="en-US" dirty="0" smtClean="0"/>
              <a:t>That means you fill a large soda bottle with spit every single day!</a:t>
            </a:r>
          </a:p>
          <a:p>
            <a:r>
              <a:rPr lang="en-US" dirty="0" smtClean="0"/>
              <a:t>Over your lifetime, you could fill roughly 15 hot tubs with your spit!</a:t>
            </a:r>
          </a:p>
          <a:p>
            <a:r>
              <a:rPr lang="en-US" dirty="0" smtClean="0"/>
              <a:t>This continuous supply is being produced by your </a:t>
            </a:r>
            <a:r>
              <a:rPr lang="en-US" b="1" dirty="0" smtClean="0"/>
              <a:t>salivary glands</a:t>
            </a:r>
            <a:endParaRPr lang="en-US" b="1" dirty="0"/>
          </a:p>
        </p:txBody>
      </p:sp>
      <p:pic>
        <p:nvPicPr>
          <p:cNvPr id="3074" name="Picture 2" descr="Image result for 1 liter bottle of so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64"/>
          <a:stretch/>
        </p:blipFill>
        <p:spPr bwMode="auto">
          <a:xfrm>
            <a:off x="7286477" y="1440902"/>
            <a:ext cx="3821002" cy="505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52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Salivary Glands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salivary glands produce so much saliva because it performs several important functions…</a:t>
            </a:r>
          </a:p>
          <a:p>
            <a:r>
              <a:rPr lang="en-US" dirty="0" smtClean="0"/>
              <a:t>Lubricating the mouth</a:t>
            </a:r>
          </a:p>
          <a:p>
            <a:r>
              <a:rPr lang="en-US" dirty="0" smtClean="0"/>
              <a:t>Moistening the materials in the mouth</a:t>
            </a:r>
          </a:p>
          <a:p>
            <a:r>
              <a:rPr lang="en-US" dirty="0" smtClean="0"/>
              <a:t>Dissolving chemicals to help stimulate the taste buds</a:t>
            </a:r>
          </a:p>
          <a:p>
            <a:r>
              <a:rPr lang="en-US" dirty="0" smtClean="0"/>
              <a:t>Beginning digestion by breaking down carbohydrates with </a:t>
            </a:r>
            <a:r>
              <a:rPr lang="en-US" b="1" dirty="0" smtClean="0"/>
              <a:t>amylase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" y="1519238"/>
            <a:ext cx="6000750" cy="465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Oral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Turn to the person next to you</a:t>
            </a:r>
          </a:p>
          <a:p>
            <a:r>
              <a:rPr lang="en-US" dirty="0" smtClean="0"/>
              <a:t>Ask them their favorite food!</a:t>
            </a:r>
          </a:p>
          <a:p>
            <a:r>
              <a:rPr lang="en-US" dirty="0" smtClean="0"/>
              <a:t>Now ask them why it is their favorite food…</a:t>
            </a:r>
          </a:p>
          <a:p>
            <a:r>
              <a:rPr lang="en-US" dirty="0" smtClean="0"/>
              <a:t>Chances are it has to do with the flavor, texture or quality of the food</a:t>
            </a:r>
          </a:p>
          <a:p>
            <a:pPr lvl="1"/>
            <a:r>
              <a:rPr lang="en-US" dirty="0" smtClean="0"/>
              <a:t>It also might be due to the emotional connection you have to the food</a:t>
            </a:r>
            <a:endParaRPr lang="en-US" dirty="0"/>
          </a:p>
        </p:txBody>
      </p:sp>
      <p:pic>
        <p:nvPicPr>
          <p:cNvPr id="1026" name="Picture 2" descr="Image result for surf ta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226" y="2152169"/>
            <a:ext cx="523875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37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Lets have a few brave souls that want to try something stupid!</a:t>
            </a:r>
          </a:p>
          <a:p>
            <a:endParaRPr lang="en-US" dirty="0"/>
          </a:p>
          <a:p>
            <a:r>
              <a:rPr lang="en-US" dirty="0" smtClean="0"/>
              <a:t>You are going to be asked to eat food that will absorb the saliva in you mouth</a:t>
            </a:r>
          </a:p>
          <a:p>
            <a:r>
              <a:rPr lang="en-US" dirty="0" smtClean="0"/>
              <a:t>Lets see how successful you are at eating foods when the saliva has been removed!</a:t>
            </a:r>
          </a:p>
        </p:txBody>
      </p:sp>
      <p:pic>
        <p:nvPicPr>
          <p:cNvPr id="1026" name="Picture 2" descr="Image result for saltine challen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9" r="21805"/>
          <a:stretch/>
        </p:blipFill>
        <p:spPr bwMode="auto">
          <a:xfrm>
            <a:off x="6790660" y="1485383"/>
            <a:ext cx="4706679" cy="459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48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Salivary Glands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three pairs of salivary glands that secrete into the oral cavity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Parotid glands </a:t>
            </a:r>
            <a:r>
              <a:rPr lang="en-US" dirty="0" smtClean="0"/>
              <a:t>lie inferior to the zygomatic arch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Sublingual glands </a:t>
            </a:r>
            <a:r>
              <a:rPr lang="en-US" dirty="0" smtClean="0"/>
              <a:t>are in the floor of the mouth and secrete near the lingual frenulum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Submandibular glands </a:t>
            </a:r>
            <a:r>
              <a:rPr lang="en-US" dirty="0" smtClean="0"/>
              <a:t>are on the floor of the mouth and secrete just posterior of the </a:t>
            </a:r>
            <a:r>
              <a:rPr lang="en-US" dirty="0" err="1" smtClean="0"/>
              <a:t>teethg</a:t>
            </a:r>
            <a:r>
              <a:rPr lang="en-US" dirty="0" smtClean="0"/>
              <a:t> </a:t>
            </a:r>
            <a:endParaRPr lang="en-US" b="1" dirty="0"/>
          </a:p>
        </p:txBody>
      </p:sp>
      <p:pic>
        <p:nvPicPr>
          <p:cNvPr id="5" name="Picture 2" descr="http://img.webmd.com/dtmcms/live/webmd/consumer_assets/site_images/media/medical/hw/h9991831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11"/>
          <a:stretch/>
        </p:blipFill>
        <p:spPr bwMode="auto">
          <a:xfrm>
            <a:off x="446199" y="2130057"/>
            <a:ext cx="5602884" cy="3313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22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Salivary 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Control of the salivary glands is controlled by the nervous system</a:t>
            </a:r>
          </a:p>
          <a:p>
            <a:r>
              <a:rPr lang="en-US" dirty="0" smtClean="0"/>
              <a:t>Your saliva can be produced in large quantities when your brain is stimulated by food</a:t>
            </a:r>
          </a:p>
          <a:p>
            <a:r>
              <a:rPr lang="en-US" dirty="0" smtClean="0"/>
              <a:t>Things like smelling food, thinking about food, chewing with an empty mouth and seeing images of food can stimulate saliva production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2064" y="1690688"/>
            <a:ext cx="5586523" cy="418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379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Oral Cavity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way that you sense the foods that you enjoy is through the </a:t>
            </a:r>
            <a:r>
              <a:rPr lang="en-US" b="1" dirty="0" smtClean="0"/>
              <a:t>oral (buccal) cavity</a:t>
            </a:r>
            <a:endParaRPr lang="en-US" dirty="0"/>
          </a:p>
          <a:p>
            <a:r>
              <a:rPr lang="en-US" dirty="0" smtClean="0"/>
              <a:t>It is the entry point for all food that is going to enter the digestive system</a:t>
            </a:r>
          </a:p>
          <a:p>
            <a:r>
              <a:rPr lang="en-US" dirty="0" smtClean="0"/>
              <a:t>It also has function inside of the </a:t>
            </a:r>
            <a:r>
              <a:rPr lang="en-US" dirty="0" err="1" smtClean="0"/>
              <a:t>respritory</a:t>
            </a:r>
            <a:r>
              <a:rPr lang="en-US" dirty="0" smtClean="0"/>
              <a:t> system, however we will not highlight that yet!</a:t>
            </a:r>
            <a:endParaRPr lang="en-US" dirty="0"/>
          </a:p>
        </p:txBody>
      </p:sp>
      <p:pic>
        <p:nvPicPr>
          <p:cNvPr id="2050" name="Picture 2" descr="Image result for mouth open wide ki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309" y="1690688"/>
            <a:ext cx="2937329" cy="443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22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Oral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oral cavity has four major functions within the digestive system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Sensory analysis of materials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Mechanical processing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Lubrication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Limited digestion</a:t>
            </a:r>
            <a:endParaRPr lang="en-US" dirty="0"/>
          </a:p>
        </p:txBody>
      </p:sp>
      <p:pic>
        <p:nvPicPr>
          <p:cNvPr id="1026" name="Picture 2" descr="http://kidshealth.org/EN/images/illustrations/TeethMouth-enI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350" y="1825625"/>
            <a:ext cx="3976947" cy="415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59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Oral Cavity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95483" y="1740565"/>
            <a:ext cx="5181600" cy="4351338"/>
          </a:xfrm>
        </p:spPr>
        <p:txBody>
          <a:bodyPr/>
          <a:lstStyle/>
          <a:p>
            <a:r>
              <a:rPr lang="en-US" dirty="0" smtClean="0"/>
              <a:t>The oral cavity contains several different structures that are important to the digestive system</a:t>
            </a:r>
          </a:p>
          <a:p>
            <a:r>
              <a:rPr lang="en-US" dirty="0" smtClean="0"/>
              <a:t>There are several structures that we will gloss over</a:t>
            </a:r>
          </a:p>
          <a:p>
            <a:r>
              <a:rPr lang="en-US" dirty="0" smtClean="0"/>
              <a:t>We will highlight…</a:t>
            </a:r>
          </a:p>
          <a:p>
            <a:pPr lvl="1"/>
            <a:r>
              <a:rPr lang="en-US" dirty="0" smtClean="0"/>
              <a:t>The tongue</a:t>
            </a:r>
          </a:p>
          <a:p>
            <a:pPr lvl="1"/>
            <a:r>
              <a:rPr lang="en-US" dirty="0" smtClean="0"/>
              <a:t>The salivary glands</a:t>
            </a:r>
          </a:p>
          <a:p>
            <a:pPr lvl="1"/>
            <a:r>
              <a:rPr lang="en-US" dirty="0" smtClean="0"/>
              <a:t>The teeth</a:t>
            </a:r>
          </a:p>
          <a:p>
            <a:pPr lvl="1"/>
            <a:endParaRPr lang="en-US" dirty="0"/>
          </a:p>
        </p:txBody>
      </p:sp>
      <p:pic>
        <p:nvPicPr>
          <p:cNvPr id="2050" name="Picture 2" descr="https://seer.cancer.gov/i/factsheets/oralcav-l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0"/>
          <a:stretch/>
        </p:blipFill>
        <p:spPr bwMode="auto">
          <a:xfrm>
            <a:off x="444505" y="1740565"/>
            <a:ext cx="5651495" cy="40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96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Teeth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Teeth are designed to be surfaces that will tear, pierce and grind food</a:t>
            </a:r>
          </a:p>
          <a:p>
            <a:r>
              <a:rPr lang="en-US" b="1" dirty="0" smtClean="0"/>
              <a:t>Mastication</a:t>
            </a:r>
            <a:r>
              <a:rPr lang="en-US" dirty="0" smtClean="0"/>
              <a:t> is the act of chewing food</a:t>
            </a:r>
          </a:p>
          <a:p>
            <a:r>
              <a:rPr lang="en-US" dirty="0" smtClean="0"/>
              <a:t>This happens when the tongue and the teeth work together to break down food</a:t>
            </a:r>
          </a:p>
        </p:txBody>
      </p:sp>
      <p:pic>
        <p:nvPicPr>
          <p:cNvPr id="5" name="Picture 2" descr="https://static1.squarespace.com/static/532ce944e4b0acb3f8f380c6/t/5498f316e4b0a909df7b7a44/1419309847312/http%3A%2F%2Fwww.thousandoaksfamilydentistry.com%2Fblog%2F2014%2F12%2F22%2Fthe-muscles-of-mastication%23.VJj0gcAA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46" y="2189348"/>
            <a:ext cx="5593054" cy="284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93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Teeth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Teeth are composed of several different layers</a:t>
            </a:r>
          </a:p>
          <a:p>
            <a:r>
              <a:rPr lang="en-US" b="1" dirty="0" smtClean="0"/>
              <a:t>Enamel</a:t>
            </a:r>
            <a:r>
              <a:rPr lang="en-US" dirty="0" smtClean="0"/>
              <a:t> is the hard outer layer of the tooth</a:t>
            </a:r>
          </a:p>
          <a:p>
            <a:pPr lvl="1"/>
            <a:r>
              <a:rPr lang="en-US" dirty="0" smtClean="0"/>
              <a:t>It is the hardest biological surface!</a:t>
            </a:r>
          </a:p>
          <a:p>
            <a:r>
              <a:rPr lang="en-US" b="1" dirty="0" smtClean="0"/>
              <a:t>Dentin</a:t>
            </a:r>
            <a:r>
              <a:rPr lang="en-US" dirty="0" smtClean="0"/>
              <a:t> is the central part of the tooth that does not contain cells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pulp cavity </a:t>
            </a:r>
            <a:r>
              <a:rPr lang="en-US" dirty="0" smtClean="0"/>
              <a:t>is a chamber filled with blood vessels and nerves</a:t>
            </a:r>
            <a:endParaRPr lang="en-US" dirty="0"/>
          </a:p>
        </p:txBody>
      </p:sp>
      <p:pic>
        <p:nvPicPr>
          <p:cNvPr id="1028" name="Picture 4" descr="https://medlineplus.gov/ency/images/ency/fullsize/11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397" y="2004126"/>
            <a:ext cx="5295383" cy="423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98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Teeth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a total of 32 teeth a full adult mouth</a:t>
            </a:r>
          </a:p>
          <a:p>
            <a:r>
              <a:rPr lang="en-US" dirty="0" smtClean="0"/>
              <a:t>Many of these teeth are not present in a child’s mouth</a:t>
            </a:r>
          </a:p>
          <a:p>
            <a:r>
              <a:rPr lang="en-US" dirty="0" smtClean="0"/>
              <a:t>Of these 32 teeth…</a:t>
            </a:r>
          </a:p>
          <a:p>
            <a:pPr lvl="1"/>
            <a:r>
              <a:rPr lang="en-US" dirty="0" smtClean="0"/>
              <a:t>8 are incisors</a:t>
            </a:r>
          </a:p>
          <a:p>
            <a:pPr lvl="1"/>
            <a:r>
              <a:rPr lang="en-US" dirty="0" smtClean="0"/>
              <a:t>4 are cuspids (canine)</a:t>
            </a:r>
          </a:p>
          <a:p>
            <a:pPr lvl="1"/>
            <a:r>
              <a:rPr lang="en-US" dirty="0" smtClean="0"/>
              <a:t>8 are premolars</a:t>
            </a:r>
          </a:p>
          <a:p>
            <a:pPr lvl="1"/>
            <a:r>
              <a:rPr lang="en-US" dirty="0" smtClean="0"/>
              <a:t>12 are molars</a:t>
            </a:r>
            <a:endParaRPr lang="en-US" dirty="0"/>
          </a:p>
        </p:txBody>
      </p:sp>
      <p:pic>
        <p:nvPicPr>
          <p:cNvPr id="3074" name="Picture 2" descr="Image result for adult teet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54"/>
          <a:stretch/>
        </p:blipFill>
        <p:spPr bwMode="auto">
          <a:xfrm>
            <a:off x="478155" y="1786602"/>
            <a:ext cx="5694045" cy="439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68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Teeth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Incisors</a:t>
            </a:r>
            <a:r>
              <a:rPr lang="en-US" dirty="0" smtClean="0"/>
              <a:t> are blade shaped teeth in the front of your mouth</a:t>
            </a:r>
          </a:p>
          <a:p>
            <a:r>
              <a:rPr lang="en-US" dirty="0" smtClean="0"/>
              <a:t>There are two incisors in each quadrant of the mouth</a:t>
            </a:r>
          </a:p>
          <a:p>
            <a:r>
              <a:rPr lang="en-US" dirty="0" smtClean="0"/>
              <a:t>They are used to cutting or clipping food</a:t>
            </a:r>
          </a:p>
          <a:p>
            <a:r>
              <a:rPr lang="en-US" dirty="0" smtClean="0"/>
              <a:t>These teeth have a singular root</a:t>
            </a:r>
            <a:endParaRPr lang="en-US" dirty="0"/>
          </a:p>
        </p:txBody>
      </p:sp>
      <p:pic>
        <p:nvPicPr>
          <p:cNvPr id="4100" name="Picture 4" descr="http://what-when-how.com/wp-content/uploads/2012/05/tmp18218_thum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598" y="2172622"/>
            <a:ext cx="6096000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126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954</Words>
  <Application>Microsoft Office PowerPoint</Application>
  <PresentationFormat>Widescreen</PresentationFormat>
  <Paragraphs>112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The Oral Cavity</vt:lpstr>
      <vt:lpstr>The Oral Cavity</vt:lpstr>
      <vt:lpstr>The Oral Cavity</vt:lpstr>
      <vt:lpstr>The Oral Cavity</vt:lpstr>
      <vt:lpstr>The Oral Cavity</vt:lpstr>
      <vt:lpstr>Teeth</vt:lpstr>
      <vt:lpstr>Teeth</vt:lpstr>
      <vt:lpstr>Teeth</vt:lpstr>
      <vt:lpstr>Teeth</vt:lpstr>
      <vt:lpstr>Teeth</vt:lpstr>
      <vt:lpstr>Teeth</vt:lpstr>
      <vt:lpstr>Teeth</vt:lpstr>
      <vt:lpstr>The Tongue</vt:lpstr>
      <vt:lpstr>Video</vt:lpstr>
      <vt:lpstr>The Tongue</vt:lpstr>
      <vt:lpstr>The Tongue</vt:lpstr>
      <vt:lpstr>The Salivary Glands</vt:lpstr>
      <vt:lpstr>The Salivary Glands</vt:lpstr>
      <vt:lpstr>The Salivary Glands</vt:lpstr>
      <vt:lpstr>Demo</vt:lpstr>
      <vt:lpstr>The Salivary Glands</vt:lpstr>
      <vt:lpstr>The Salivary Glands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Oral Cavity</dc:title>
  <dc:creator>Owdij, Michael</dc:creator>
  <cp:lastModifiedBy>Administrator</cp:lastModifiedBy>
  <cp:revision>16</cp:revision>
  <dcterms:created xsi:type="dcterms:W3CDTF">2017-01-23T20:23:02Z</dcterms:created>
  <dcterms:modified xsi:type="dcterms:W3CDTF">2018-02-09T11:54:55Z</dcterms:modified>
</cp:coreProperties>
</file>