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23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83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88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6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9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7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91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479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20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40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30AF1-A064-49EB-AD31-C84A7F7CB6AB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87452-650B-4F95-9BBF-714C022061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71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Molecules of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9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Carboxyl Group </a:t>
            </a:r>
            <a:r>
              <a:rPr lang="en-US" dirty="0" smtClean="0"/>
              <a:t>– consists of a carbon double bonded to an oxygen atom and also bonded to a hydroxyl group</a:t>
            </a:r>
          </a:p>
          <a:p>
            <a:r>
              <a:rPr lang="en-US" dirty="0" smtClean="0"/>
              <a:t>Names – Compounds with a carboxyl group are called carboxylic acids</a:t>
            </a:r>
            <a:endParaRPr lang="en-US" dirty="0"/>
          </a:p>
        </p:txBody>
      </p:sp>
      <p:pic>
        <p:nvPicPr>
          <p:cNvPr id="2050" name="Picture 2" descr="http://upload.wikimedia.org/wikipedia/commons/thumb/b/b5/Carboxylic-acid.svg/150px-Carboxylic-acid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98469"/>
            <a:ext cx="3809997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03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Amino Group </a:t>
            </a:r>
            <a:r>
              <a:rPr lang="en-US" dirty="0" smtClean="0"/>
              <a:t>– Has a nitrogen bonded to two hydrogens and the carbon skeleton</a:t>
            </a:r>
          </a:p>
          <a:p>
            <a:r>
              <a:rPr lang="en-US" dirty="0" smtClean="0"/>
              <a:t>Names – Organic compounds with an amino group are called amines</a:t>
            </a:r>
            <a:endParaRPr lang="en-US" dirty="0"/>
          </a:p>
        </p:txBody>
      </p:sp>
      <p:pic>
        <p:nvPicPr>
          <p:cNvPr id="1026" name="Picture 2" descr="http://upload.wikimedia.org/wikipedia/commons/9/9c/Amino-group-primary-2D-fl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359780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34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Phosphate Group </a:t>
            </a:r>
            <a:r>
              <a:rPr lang="en-US" dirty="0" smtClean="0"/>
              <a:t>– consists of a phosphorous atom bonded to four oxygen atoms</a:t>
            </a:r>
          </a:p>
          <a:p>
            <a:r>
              <a:rPr lang="en-US" dirty="0" smtClean="0"/>
              <a:t>Name – the phosphate group is often given the abbreviation “P”</a:t>
            </a:r>
            <a:endParaRPr lang="en-US" dirty="0"/>
          </a:p>
        </p:txBody>
      </p:sp>
      <p:pic>
        <p:nvPicPr>
          <p:cNvPr id="1026" name="Picture 2" descr="Image result for phosphate grou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704" b="21453"/>
          <a:stretch/>
        </p:blipFill>
        <p:spPr bwMode="auto">
          <a:xfrm>
            <a:off x="228600" y="2057400"/>
            <a:ext cx="4220817" cy="318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15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Methyl Group </a:t>
            </a:r>
            <a:r>
              <a:rPr lang="en-US" dirty="0" smtClean="0"/>
              <a:t>– consists of a carbon bonded to three hydrogens</a:t>
            </a:r>
          </a:p>
          <a:p>
            <a:r>
              <a:rPr lang="en-US" dirty="0" smtClean="0"/>
              <a:t>Name – compounds with a methyl group are considered methylated compounds</a:t>
            </a:r>
            <a:endParaRPr lang="en-US" dirty="0"/>
          </a:p>
        </p:txBody>
      </p:sp>
      <p:pic>
        <p:nvPicPr>
          <p:cNvPr id="11266" name="Picture 2" descr="http://users.rcn.com/jkimball.ma.ultranet/BiologyPages/M/MethylGrou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362200"/>
            <a:ext cx="2514600" cy="260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96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Organic Compounds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it comes to molecules in cells, carbon often takes center stage</a:t>
            </a:r>
          </a:p>
          <a:p>
            <a:r>
              <a:rPr lang="en-US" dirty="0" smtClean="0"/>
              <a:t>Carbon based molecules are called </a:t>
            </a:r>
            <a:r>
              <a:rPr lang="en-US" b="1" dirty="0" smtClean="0"/>
              <a:t>organic compounds</a:t>
            </a:r>
          </a:p>
          <a:p>
            <a:r>
              <a:rPr lang="en-US" dirty="0" smtClean="0"/>
              <a:t>Reminder - Carbon has 4 valence electrons in a shell that holds 8</a:t>
            </a:r>
          </a:p>
          <a:p>
            <a:pPr lvl="1"/>
            <a:r>
              <a:rPr lang="en-US" dirty="0" smtClean="0"/>
              <a:t>It can have 4 bonds</a:t>
            </a:r>
            <a:endParaRPr lang="en-US" dirty="0"/>
          </a:p>
        </p:txBody>
      </p:sp>
      <p:pic>
        <p:nvPicPr>
          <p:cNvPr id="1028" name="Picture 4" descr="http://www.igpn.org/news/carbon400-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0"/>
            <a:ext cx="3685011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53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 to Organic Compounds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Molecules that are composed of carbon and hydrogen are called </a:t>
            </a:r>
            <a:r>
              <a:rPr lang="en-US" b="1" dirty="0" smtClean="0"/>
              <a:t>hydrocarbons</a:t>
            </a:r>
          </a:p>
          <a:p>
            <a:r>
              <a:rPr lang="en-US" dirty="0" smtClean="0"/>
              <a:t>There are many different varieties of hydrocarbons and they all have different roles to play in a cell</a:t>
            </a:r>
          </a:p>
          <a:p>
            <a:r>
              <a:rPr lang="en-US" dirty="0" smtClean="0"/>
              <a:t>The most important thing to remember is that the structure of the hydrocarbon dictates its function</a:t>
            </a:r>
            <a:endParaRPr lang="en-US" dirty="0"/>
          </a:p>
        </p:txBody>
      </p:sp>
      <p:sp>
        <p:nvSpPr>
          <p:cNvPr id="5" name="AutoShape 4" descr="data:image/jpeg;base64,/9j/4AAQSkZJRgABAQAAAQABAAD/2wCEAAkGBhISERQUExQSFRUVFxwaGBUYFBUaGRwYFhUYGRcYGBsZGyYeGhojHBgYHy8gIycpLCwsGB4xNTEqNSYrLCkBCQoKDgwOGg8PGi4lHyQsNCwvLCksLCksKiwsLywsLCksLDQsLCwsLSwqKjQsLCwsLCwpLCwvKSwsLCwsLCwsLP/AABEIAMIBAwMBIgACEQEDEQH/xAAbAAACAwEBAQAAAAAAAAAAAAAABgIEBQMBB//EAD0QAAIBAwIFAwMDAgQEBQUAAAECEQADEgQhBQYTMUEiUWEycYEUQpEjoVKxwfBygtHxFRYzorIHYnOS4f/EABkBAQEBAQEBAAAAAAAAAAAAAAABAgMEBf/EAC0RAAICAQIFAgUFAQEAAAAAAAABAhESAyEEEzFB8FGhFCJhcYGRwdHh8bEy/9oADAMBAAIRAxEAPwD4dFEV06dHTrtijORziiK6dOjp0xQyOcURXTp0dOmKGRziiK6dOtrlTgo1F8K24Hio0kLMQWGiYMe8GoRX321wLQhTaJTrC8lnpdRMybhtgOF74+ufspr5lz3y0unukrtvuPv5qR+Z0V7CfFEVrWODNcsB7au7dQqYE+kKpG33JqWu4GVVYBVhZDurd/8A1CpgfAgxXo+HlV1t1JkjHiiK004I0Sz20UBSWYmJuCVXYE5Rv8CrGr4DDNDoiotvJmYkZXLc7QDIJmi4edXXm/8AAyRiRRFaZ4GwX67eeOfTk54xlPaJjeJmK7Py2wTI3LIfDqdIsRcwIyB7YzjvjlMeK46iWlWe1mZakY9WY0URWzd5bYW3YXbLNbUO9tWJZVJAn6cTGQkBjFXtNylBupcuWs1slwA59G9shrhKxiVYmBJ/yrg9fSSu/PGc3xGmu/njFiKIrc/8rvkIuWjbKF+tkemEVsWJlcgQxAxxmSNt6F5VuF4D2SvTN0XczgUDBWIJEgg9wQDsfibztL1887dS/Eafr552MOK9itscrPl/6lrp9PqdaXwwzwn6c5y9MY1R1vDTbfAsjSAQyGVIYSCD/oQCK1GcJOkzUdWEnSZPhnCGun4/zplt8lCPp/zrZ5Q4apimy1p790XTYFkLadrYR1Ym4yAZ+oMBbGRKgw3aTttWWdT5FxXlpre6/wAVhMkbGvtHNHDFxmI27f6V8t43pACjD9wIP3QxP8Faqe9My3RkRRFdOnR0664oZHOKIrp06OnTFDI5xRFdOnR06YoZHOKK6dOvaYoZE4oipRRFdKOVkYoipRRFKFkYoipRRFKFkYrW5a4v+nvBj281lxRFHGyp0fdbHPWn6BWWlrq3jv8AvQ22Xx9M212++9fNOeOO9Zz7kjb2A339iTG3xS0mpcCAzgewYj/WuUVYxjDddf8AhXKyw2qHQW3vIuFp8QVUfztV/Q6gO9kdlt2il3IgDAlsz339L/eayIoiusdRp39vYyaJ4jbfqLcDhWfNSsEiAVAIOxGJA+Io13EkdXVQwy6UTGwtIVMn8is6KIo9WTVPzr/Is1H4laJNyLnVKYx6cJKYZT37bxHfzXXVcS01wG46XTeNsJjKi3mqBBckHLsAcY7+YrGiiK46y5rTl29NuvX9aMSipNMadVzTZa1dReuBctlVtRbFq2fSQAFMv2jIwQPBJqo3G7LX9Q7Lc6d60LcDHIEC1vuY2wJ/j32wYoivLHg9OPTzp/COUeH049POn8G+OOWAvQC3TY6bKWOPUya4tzMCcYBRRjPad5qD8ctBGtItzAad7SFsci9y4rlmgwBtECewrDiiKvwsPr6/n1+5rkw/f8+pu6HjttOjvfQ27JTO2QCGN53nEmHUhgCDH9qpcd4kt66HQEQoBYhVZ2Ey7BPSCfj2FZ8URWo8PCM811/ksdKMZZLqPnKfGFEb03dVoudLUG0l4lnXphmDMAHa02QwLRO4aDuK+P6LWG2fMfHf8VvWuOrH/rAf8SXJ/wDarD+9SUXHt+56OYu428ycXXHEHYCBJJOwgSTuTXz/AJiaGS35tqc/h3YsV+6jFT8g1b1PH1Xe3k9zxcYQq/KJuS3szdvCzvWA2+/vUhCUpZPovPPL5uWT+i888uEURUooivTRbIxRFSiiKULIxRFSiiKULIxRUoopQs0OF8CvaguLS5YLk24G1dhy+x0q6gOhyfDpz6pkAH+TTNy+NFl/TXUbWR1fr+on1TjtH9q65Whog3R/pm9h1QB2y3gd9wY7ePtWHqO+hrEX7HJl3rPZusll1tdQZEbjwBv3/vt5qieX7w0/6kgdLPCZ/dMdvv8AmvoFtLf6klLLXStiXVyZAB2Mvvj2Ef8A9rKW/YOja4bTybmxKnHIP29u0LU5jroMUYd7ky4dSuns3Ld1nTIMDt23G09vj38VSfl26NPcvnDC3c6bCd8u23g7/wDWnzU4frLdu5YIItSAm8nuWJHbaR+ftWaDYXT6hzZcDqMA2OwO0A+ZHb5pzJegcTFu8mlrti3YvW7rXlnbYKQJIMSe3jvt2rgnLa9C87XVF2y5TpASTHcgjv5/inPVvN7SpcsL60LAIQ0ysiZjYb/HzVa5qunptU6WlFsXGXcw6kgePiNjPv3iinL0LihYHKeF7Tpeuoq31D5rviCJ3/sJ7VB+VjGpdLiFNP5OxcHsVH+96cAwW9pFSwLb3FMZwAQy+4nceNpM9q5C+tz9azWMmtkyy4kLsIK7g+CYA3kzTOVdBihUXlRmXTG3ctu2oMYA7qd9m7x2PgfE14vLB6eoZrqLcsNj0u5aO5H/AG+8U2Ldyt6JTZQrdOwQgsYUwCNgACAY9xXt3Ui3b1jJbQKrYlWYB1JUdh57SD8nvVU5X0JSFSzyoRd06Xbtu2t9Mw8yACJE/Pie1cLvLbhNRcDIUsMFJmC2X0lR5p1skLd0gWyttriEguVCkFQe487bT3mqlzVK9rWObAJRyC64kCe2O/bv/wDtUzn6DFC+vKWN+xbu3rareXLqLLBfTMHb7Ca4Nyy3SvXRcTG0+MbhiD2YD2g/mnVrvT1Glt9K3ZZlJlyuBBWe/bxA95/moNUG0+putZUxdKm4pEA5AyPMfHz96ucutef2MTBucnq2oW1bvLi1vLqXBiJAkrvG/n/r5ptwFP0xuZnqrcKlMTjiNsgY7efx2p1t603NatvGxexskyrQvfI+8n/Qn5rOucaA0rEdGOvHRP1wHyO/tM/ERvS59kKRlf8AkxFe4lzU25FoOhXcMT+3af8AZ8RFcbvBLP6Oy+N5bpeLjFTgFLQCPx/kadblx0u3SLdhcbCsQXG49W42377/APLFYR5gH6XThbtssbqzZI3UKdix7ADbeN/xTKT8+njLSK2l5W04vX7ZNy+otg23tiBmZ2O4/wBfO1Zlvl+2dPbuZO103cXshSPTlGxiJ+Z/FOGr4z0dRfzu27LpaXGBmLhAMAR+7fz3n4rMTi7jQWnJsiboBI3dcXJyK9/JMdjtS5+nleMUipqeWtM2sFuL1iybeQJEnID4ygf728Z55ftfpGuBrpvLcK44EKVBgGYjtv3/ABTXp+N56/G3es3F6UB39KjHfETE/wC/iqD8WZdA7BrByuMuAPrHrme/ad+w281fn7LzzqGkV9Vy3p21VlDbvae01s5H6yXX7Zee5j8Cqr8BT9FeK2XZ0unG9Mf0wY+mdvtW5peOLc1loW76MvSgtdXEBtmIHbeR/wB/Odr+Yh0LwF2LrXjNsLKFcpLBo7EjtP8A1p899C7BZ5csLqrGFq7etlJuI/pMwPePJ7dqpjly109WXS8lxHItqN1A9ifJ8fxW9xDj6LqNN1L6m3gSz2lkjISQQZ2J/j2FUtHzDOm1c3knI4q49bhz8Ef2G3xRZrdk2KL8tWSdGGS9aFwRdf6vUFn0gZEb/GwPbbeD8vWxptTjbuO9u56LvYYACZWe+/t/Faej5hVrmjUXxspFw3VARGI99vIiZjfeuHE+ZFNvUgXT1WubKijpsu0tke3bt8Ciz2GxHTcs2BqbAVL1621uXVvQcoHaY2k9v71Qbly30L7kXlupcIRMZXEHyfJ8d639XzLaF/Tlr4ZBbJZrSbqzCcSG+e48RVG1zBOivg3ky6hxRlObKzZZbbHf/Kiz88/UUjs3KWjMQuriB4HeBP8Aea8rXbmu2uy6xCIG/TfyAT5G8zRUSn6GthC4bxe9p8+k5XNcW+RXAapwoXJsQcgsmMvePeoUV7KONl3X8cv3n6j3GL44yNvT7bVy/wDFLvR6GbdLLLDxPvVeilCx55c4ITb0uoVeJXLt1nU3dOUK2glzpjLK23g5QXUbeO9UOIcJuR0k1Stbc3Xcs5wdrequWFa2iKzvkEVoUN3kwKw9VxZnsWLMQtnqQQT6uq+Zkdtu1anCOcnsWxb6YZRbNuVu3bTx13vbPbIYCXIK9iAOxFc6l1NWj1+Wdbpc7xuLaNhigbqMPUttbhCNiVWUdYDlcsoAJ2rtr+T7pYqj9d3/AEpyFxVXLVWXukOGG/0khpACiT9QAm3/ANQXzvXBYtq94QSLl4LBsLZKumWN1QFyUPMEnc1Xt873ExKWrYYDT5MSzBv0lq5ZWVJ2DW7mLAHxIiafOLRk8WW4vTDX0vKF9DJcLgKCRG4DIQR2IG0EbGaq2dbcQMFdlDiGAJhvv71Z4nrrdwp07FuwiLAVSzEySSXdzkx3gewAH3pVtWZbPbN9kKsrMpUypBIIPuPai9eZ2LMSSxkkncn5ryirQsld1DMFDMxCiFkkwPYe1CX2CsoZgrfUATBjtI81GigsLl1mjIkwIEkmB7CgXWAKgnE9xJg/cUUUFniMQZEg+4ryKlRShZ4XJ7k9o7nt7favKlRShZEmipUUoWRoipUVKFkYoqVFKFkaKlRShZGiKlRShZGipUUoWRoqVFKFkooiu9jHJcpxkZR3id6ZObRozbtfp1h4AYhWA+kT3G5nLf7VXKpKPqRK1YsHTMFyKtif3QY/mucU8aziNxtALJsAekGcxsIQZBO4+jv8mq/C00P6JxcU9b/haZh9w0QBPT2+D+ea1lV/WjWG4q29E7KWVGKr3YAkD7muMU88t8SuppDbFtSGkKzPjMhx9J+o/wBT8QKp8qGzae6L9slt4i3nGzCI8bwZ+Kc2rsYdBX02ke4wVFZmPYASahdslSVYEEdwdjTTwHUG3rLlyzbGG/pYlYBOwkbgzt81DiVxn1q3b1tSrEHFNwRGxHuP+lOasmvoMdhXiiKa+aL9g6m01u0YBGQxxy9RIEeNoH4rpzhfS6tnp2XUgAZMoWfSqxt4kE/81XmbpPuMBcvcGvJbF1rbBG7NG1U4p94nqNS2j6TLaAxGRAaTjB3J9MgEbDfeuOi11oaA2zp3LRGWAKzv6su/t8ViOttv6lcNxWs8BvvaN5bbG2O7fz47+D/B9qpLbJ7An7A098Avan9J01FuGEKSrFgpyAEjYAl2G8ST7iq/J2pbTteBstcOwOOMbMpxM+DBG2/qNOdSYw6Crw7hdy++FtZMT3AEfJNctTo3tuUdSGUwR801cuJeGouvbVQCcSjKWksdgFG8+f8AtUdRbvDXi5cTqM25ABBhgd4O4Inz5q81ZNDDYUzaIMEGfaDNdtToLluOojLkJEgiR8U0806pr2stslnBpEAwZIaRMd/4qXNt+9dt28kQKkfTlv6VWZYbghO42kGKvNVq6JgJsVZ1XCrtpVa5bdQ3YkbGmnmK7ZezZFqwyOCIYoFH1Haf3dxv8VZ5kfUXtOqsttcN2xDbkMZMkQYLEGO2wNTndC4dRExq2vCLxtG8LbdMGC8bU0ajUg8OW3+naQPrhYH0+ofu/ae/+I130I1Q0RtAJBX/AAMSFMsAWHpEwTB7xU5ypfcYCLjXq2yewJjvANOnLGoFrT3VewXymG9MN2O877Qe3vUOUeINat3V6AYMYksqjdlIUz3+iIH+I1p62zf7kUBZ4bwe7qGK2lyIBJ3AAABPc/AJ/Bqvd0rK5QqQwMFY3kU3crabUJcum2AMiVwKZSSrbASNwpbedv4qehe7Z1z3LidRiMm3wIkgz6h6fbf5rL1km/YuAq8N4Vcv3OnbWW+TEbxuT23IFc9Tw97dw22UhwYx7/aPem7RNeOue7bUWjAJWAwMkY7DZpMfeoa/RX7etV3XJ2BlW9MCCpMiQImQe3Y05yt/b3GAqJoXLi3iwcmApBB3+9WeL8Bu6YqLgHqEggyD770x8Ze7qdYlwBLR9RDK2fZixk9zEn5iuvNXD9UxtNcJYyMVKqJkAjZCRHf5705ytfYYbCZe0joAWRlDdpBE/aa5RTvzVrLt6yidNPSRurZGfYew77du9KWr0Vy02NxWVh4IrrpzyW/UzKNFWKK6RRXWjI4HU6H9JZACdQOuQx9X7cpPnfI/n+L3FtRYaxC7v3ByUrs5IKgbqoWJmPsTuUjTMFdSwlQwJHuARIpi5r4xp7qWxYEEAZwAskKO4HfcEyd968k+HeSUf1NqexsX+MH9IWwhH3DNbH1FFT657QAYAnfvG1HC9ZphYUGfpXYMoAMtnmDu0jGIB7Ht3rB1PNrvpBpyijYAv5IAUD+MF/vWpy/xXSLpMLmCsDuTjltnuv7yfUsAf4fHjnLh5Rjfc3mrLPBdfct2WxRsVBQsEVlxJyg5bKwwO+42OxjbhwTi9ktcLwcnLFQ7JIKEABhv6SR/HnzkcP5ue1YayqKQZAY/UFOfpn/naunKHHrWmNzqqTl2Ij+DPitPhZpNmVPdGvw/iBGrPRUkuAwCgEgpHq9USp+YJ3O21cdTxYHVHqyrBCssNwx/c2IgTP7ewH2rD0nMBs6l71tVhifQRtB+K53eNm5qRfugHeSPjt/v7VfhZK79PccwYeOcRsG5aZUUKr7qGZtj2UFhJO8wBA/iZ8Y4naaxiAoYEEv65JDEy4IEN2GIk/MAAZnMHMlq7qLN22ki2ZOXdvUWgx94/FcuauYk1XTxUjAASdzsir/Hpn8mouFm2vKDn1pm5xHiV/8ASEsrojAz6lKgsBviBlJ8SY3J2qXDuLWeiDgpMAA+vJfSQVUAYkE77nyZBgUs6vmm/csCwxGI8xuY9/etnhXNdlNILTruv7QD6onxGMmYyJ2Hg9jJcNJK+5VNWW+EarUJZLW1PTA+pXUAopYjIbsVByEr33HYxVfl7iinqegXILk5Wiyw/wC7EdiI2nwT2nbB03M1+3YNgMMD4j+323NWeVuZ/wBJnKZZQRvG4ZTv7j0jb71r4WST7syp79TX4fxB31Vw2QN/UfVjgV2U5eG27fjyRXJuJldWyXVIfHDGC0EHt3l58+8/ml7S8buWrzXbZxLTIjaDXlri79frN6mkz8yCD+dzWvhGr3/0LUGTjvFP69srbCOrem2qY7s3YKew377SfHeOnMGuuotkXQwQFcRkrCFAOIxAiAwnKW+keNsTmbmU6q8t0LgV7bye89zud/eqvE+P3tRh1DOERt7AAf2AH4ouEe1jmdRp4pxG21mAgDNuLnrBb+pKk5ADbZQBM+IG1R45rdQmmi6CEaQAGDDJjkQAACDJ/cdpMe1UOOc2pf04QIQ+28bLD5Egz38ADbee+xxuIcdv30VLjEhRsPtWIcLJ/wDrYSn6MajxVf0sm0oVwR1ChB3VQRn/AIRA2+wj3jo9TqBpDcWemBuQ0EqMlVink7naR4nsIxL3NTNpBp8F2EF/JEKB/wDEVn2+M3hZNkOemf21qPCN9X/hXqbjXwHioNg428sFAYm3nAViwKmYUkmCTPYHxUOW9c4Fw27eYBYFumHWLkZbEjsYAJ29xvFYvA+aH01t0CK2UwT3BMT/APEVHg/NF3Tq6qFIaSCRupJBMfwKj4WW9fgczob3B9XcvX7ptEAfWTLCGCufSU3nFTJG25FQ4Xrbi6x0wLXFK7ABgDbPaJEr4mQZ32pT0vEbltiyMVJmY+f+9W+DcdaxeN0jOdmB3ncHz8gVp8JSdO/Qi1OgzWmuX9XimKvjDKVIETtKpuPUdsZIAJNUr2tddYbbKXYBlaDP1SWIJJJPclmP498fiXH7ly/1lm2QIEHeJJJJAEkknx7DxNU9PxC4l0XQZbfc+ZEEH4ii4Ta2/wDSczcb+PcRvNqbavK3soGQUfDE4+nHaI7kz2iufMD3NLdtZYtuCMZHYRBBJPbYbwB2pa4vxq5qLnUeA3iNo3nb23qvf1lxyC7MxHYk1Y8Iu7/0cwdeNcXv27VpnRgqhQkhDsoIVfT5g7k+wgTStzFx46q4GKhQAYA+WLH+5NT4nzJev21tvEL7CJPufmsnGuujo4K31JKd9CNFSxor0UYsnFEVKitGbIxTZyxo0u6HVWyitcu3US0xAyFwWL91FU9xm1oJA750q11say4kYO6w6uMWIh0nFxH7hJg9xNZlG1RpOmO3FeE6Y2kbp5ppdNclbZCNda3q1sNcdgpOIYs5MTECRXtrljTMiWsLiG/qNKQxZTctLf09y4bW6DI+kgTE52yR6YKZY4peRlZLt1WScGV2BXIktiQdpJJMd5oPE73r/q3f6pBuf1H9ZUypff1EHcE9q58uXqXJDBZ4PpXtDUdG9bQDUTYN6SxsJbdSHNsECbmDCNiNomKp8GOGm1d+0o6qNaCkgObdp2uZuuQ2OS2kziRl4yrM1XFr91srl687YlJe47HA91kn6T7Vz0WuuWXD2ne24kZKxUwe4keD7VrB1uMkNi6MXtPbvXAFvNp7jNCovURNZYS1ccYwcg9xchBbpgyd5XeZ7QXW6oKAANRdAAAAAF1gAAOwiuN7il53Z2u3WdxDMXYlgCCFJncSq7dth7V21vCtQF61xWOZJyJkk5eonyTJ3Pud6iqDVsXa2M2KIrU4Bwb9TdxLBFEZMfAZgoP8munH+A/p2OLh0yYBh5wYqSPiRV5kc8O5MXVmPFEVfs8FvPbNxUJQedvPb+f71Y5e4INRcxZsVBQMY3GdxUmPjKfxR6sEm76FUWZEURW3zHy+NM5CPmuTKCRB9LYkxXLQctX71triKMUAJJMfUSq/yQQPtTmxxUn0Yxd0ZMURVvSaEvcwPpImf+VSSP7Vv8z8p29Ooa27sAqE5Ky7urHYMoO2PfsZ+Kj1Yqah3YUW1YqxRFafB+AXtSxW0smD/wC0Sf4G9VbuidXCEeoxHzPYj7yK1nG2r6Ep1ZWiiK3eIco37NpLrQQ4YgCeyOEbv7MQPzXvKPBbepvqtzLEsqwv1HKdxuJiKy9aGOa6Fxd0YMURW5zNwVLD+gnElhie4xuOm/z6Jj5rpa5M1Dac3wBiGCxvOTKGA+5BB/NObDFSfcYu6F+KIpg5S4PbvXwt0EjNVwBUE5E7jIgbR5NR5q4Tbsv/AE5AyYYkgkY3HQTBImEnYkb0WqnqctdfGMXVmDFEUycN5Me7Ya7mqxhCmJPVbFI3337+1ZWg0am6VubBVYx7lUJA/JpzoU2uwxexQiiKcedeAaeyT0lKFY9JZCSDbVpODMvcx3rJ4Fy2dQCxuJbUBiCxABKAEjcjffYVFrRwzeyLg7pGJFEVa1+ha05Vv9yJ/wBRVeuy3VmHsRiipUUJZ7FEVOiulEIRRFTrwtFKBGKIqU17SgQiiKnXfQKhuoH+ksMvtNZk8U2Vbsr2nxYH2IP8U56/mQXNOihL2wu5TJQdW8tz0CfTGMbDeZrpzJo7AGlxS2sraJKtlJIuZE+hcTKr6d4rvo00htzcvMNR1WXpi4ZxzYInS7dM24Ytj5yyFfJ1NfOSlXQ9UIY7WKnALl63c6tphbwIOR7A5Ar9zMR8xVjjty/dLO7B5c5GCCGPqght1kmd/cVc4ZrBZuGADjeFxATiGwMlcoifV38ECrXMvHv1AMoqyV2BDMEBAJuMvp7mBHb33isfESz5i6jFY0T4TzMF0pTp3i2VphGXTi0FHqWYJOPeNtvasHhd1xea5bbAIVJY+4K47e+QBA94pl0aaTp3uvea3cQjpKtwqcOmhU27YMXSzFgZDSRj4rMa8tu/cxIH9RHQkHHO26uFaPBK+Pf4qLVxi0l1NNdLK/MFq85ZnLZTk4dXRvUTDEOAQpM7/B9qu8A43cTTsgs3HkWwrBmAHSuM4lQwDTlG4ParHMHMT6hGVltj07IjFyACS7sxVdo8RtHfeuvD/wBH6v1K5KbadH0OwBhuoExBxuziZ2MYwdjUlquaxfb2CSuxWNt719mHoiWYnYAblifjv+K0+MWNQ6y73W9AjO0UlF7FCVEgZf8Au+a91VxBdubOLb2wjEwWUujD1Hy0SfuDWlxTme9ft9M9MnAiLWRLGPrOQGAAB2k99zsKsteTlndV7EqKT9zO5R4g9on+kbiDLtI3ZCkyIPmazeK6xzeUwQyYgbeVAA/sv+dMHBX0n9M6hQ1npGJRnQXch9QUHcrAUkeGjc1R4g1rrWWVXCKBIeSwBMLmSSZ++/5rcdfFt0tyOOyVnbW8UvPaVeiikK2RGObB7guS4Ak+oCPisjgWhuFgym4GLYqLY9bNBML+ATMgAA701abVaYWVV7Ja+LjMbvTgbux6nViCMCBjJ/wxtti8O1rWrismxza5aJUsCDmjBlUg4kFoPwDXPmtQw7MrStNlbjnC7qjJzdHqIIuCGDH37ggyNwSN/vWjp+L3xZCmymZZWDkgPCWwkKI3ED+5qPGuMXbwm4ZAuAsQuCL2ARAxyY/uMkncnYVp6bU6YW7wu2DduO+VthbmVhemBdA/pYEGZIiCd5rL1HJJPevKKqt0LHC9K7XGf1qQwUKv1FmIVVG43JjyPJ7Vb5g4LdUZXFuJBEhirA5fuDKSG+d5H5rt+pK3XZcgrPmjqMirWipyx8qGgHxuwqXGuL3byFrjFhK7lOmnpP0opJyczJ3PbwBW3xMnLK935X9GLglVnLQcXv2rPTJsrnhGZAeLb5JiT2GR/Pasyzoi112uZKE3IH1ewA9ydh8k02cK42ltL39HrC8FghreO1sIbdzJgQkgmQD9bbT3xdXqAbrsBKXfRCmCSBuU/wCHbf3j5qLVlFNLuadKrJ8X5bvIhNxLqQAfVcDgj2kEww9v4JrnwDiN3TKWytqrhwuZAkOAHIBPsB9qtcY4lqList13JKRNxVtKF7ziv1OTAkfgATVvl3jiWibnTN0NZVIU2wylWckHNh6WyEkTuu4qLUdYvdDZy+oscRsXrl3HBi3gDcn52+I/is+9p2Q4sCpHgiDTrouLol9bhUIqm0pNsKQjI2RW2GUg7CO3tMSKxeZ9cl15X/ExmACQ1x2kgAAGGG0DtX0eG1dTVdVsu/28o4zjHdpmDFFTor20cQor2itEPK3uWXZbetdPrXTgqQoJBOq06kiQd4JH2JrCrvpNddtHK1cuW2IiUdlMd4lSDGw2+KzKNqgmNy8LF+zba9/SvPYYu2KpKHXWLVq7cWAD6XffbIIpnyeus5W0a3VGN3FLty26oureRbtO4a4XsKQwKguLU+kkgCJKXd1txizM9xmcQ5LsSw2MMSZYSBsfYe1Tfil4lCbt0m39BNxyU/4CTK9vFcuVLszeS9Bzt8o6YZXHVcGNkW0W7qmXG6rkupTTtdBLIQq3FABBkttOFzRoltW9MibhTqVyK4swTVuqlgQCDA7Ht2rLXi18O1wXrwdhDOLrhmHszZSRsO/tVZrrEAEkhZxBJgSZMDxJ3rUYSTtsOSo6Wmdyq5dyB/em7V8I6dpWF539DFrYgEYXVt45kGQSZ2BpMBjcVp3+Ybr21RiSEBC77AMwY7fJAP3rhr8M9acd9kWMlTTsv8sai3c1SdUIFBUKjEi2BmC09z2JJO5JJNS5uNsMwtEAF3yVD6DF18I2EgJjEj2pbVo7V69wnuSa1DhIRnl29PP1+5FJYY0OXDuCk6bLrsLkoFT/APKqmQY2Ay338VS5d1tpr4W4tsKGUAPLLBcdU3D3aVG/wAAABWVY5hvpaNlXIQkEj5WMT+IEfas4NXmhwV3n+DcpxbT9Bh5qvWwWW1iql3lbeyH+q5WB5ATGJ+K0+XeCK+luOXuhgtsjDPEdW6yesgQsYzv3mktnJ7kn71b0vFbltWRScW7iTBgyJ/Jmu0+EWEYQrb17khOKk3RbuX8b4R4wTKAP8RUgOZO7ExufjsK3ectbZdfQUPoQTbUovZ8lILtJyw87wNtqTblwkknzXhYkbkmtrhdOMlJdu3r492RTpNJDNyXw0Xnhjcj1em3OXpTKYkbVV4hpYu2rOQwcoSR5LgGWPdiA5Ant7bmsvRa97TZISD8Gueo1LOZNYXCfPKTr6fRlc4uKT7DhxLhNq3YtuqkM1m28O4ZCzswJVVuH0iJhv4rL5T4uq6kPdaDkpzxUwqgyApERBAiI2+Kx7vErjLiWJAEdz29viq+PnepDg4QhUnu+/wC25Mllkjc5p1aXHldzk3qgCQbjsDA7bFRHx8Vu6Xglk6PL1T1AnUyGEfp+rEZzM7fTFItdhrHxwzbH/DO1XW4XKMYw6L1NR1VbbN/lXjy29QrXTADAhlVPSqq4xRWUrEtMR7nvvVTmfXrdcEdxO5iSC7tJgCJyG0DtWLRXbT4bT05Zr+vQ55fLjQ78D4dpm0jsyqx/oy5YArndK3IES3p9u3elpNbjeJb1DBkExChkIEAbAAnsB71St6llEA/5VzJrnDhIxUst79jctROml0GrnDjtu+SVLNMEM2GW1tVj0KogQT2o5K0ll881R2CXPS7YgYopQg4tvMwI3/FKlTt3Su4MVqfDRlp8uOwWp81sv8eVQ4VGJQD0jwJALQPHqn+KzIqb3CTJMmo13hBQioo5NqzyivaK0D2KIqVFaIRiiKlRQEYoipUUBGKIqVFARiiKlRQEYpj4VyTdvWmuSFCpmZB2SSMj8bH+KXqbeE82ILJS5ZNxun01YKhxAYtkpbs0n+wrw8ZqTgliztpRUrsV9boWtOyOIKkg/cU68r8HsfpXdrfVboXLn7dikRlLD07+JO1KXGuJG9dZyCCxLERG7Ht/lWnwrS6hLci/0Vbb6lUEnx6vPxXDip5acd9zppxqTKvNPDEs33W2ZUNAq1wnkm7ftNdlVCoXM+EE+o/Gx/is7i2huo8XDPffz7mfmt7hXNaCwUuWnc9I21YAemSTkJI33/tTU12tKOD+/qFBOTtC1qOHtau9O5sQ0H+d6+jpwnT/AKfHprj1Mep6Ix/SdX/FlPU2yiPFfP8AjPEDqLzNHqdiYjsT4/AFa9rSuqLbuX1UuPSjOBP2BO++1Z4hqeNy7edC6aq9hd1NmHIH4/0pp0/IYa1JugXMlUJtJNwArA7kQw3+/tS5r9E9pyG795/P+dNGk5v1AslehJLK2eUHK2AF8doUbTWuI4i1Hly29/ySEFbtClc02FzF/Bg/aYNfTU4fZ/TRhb6fUAznfD9LkfTj9PU2zy77V81ulrt2IOR9/wC5/k1tjg4WLbaiHMRbNw+fpETAnwD38TWOLmpONO9i6aqzB1doByF7Ht+Tt/p/NNWn5CU2pN0C7kq4bTk6BxA7lYYb/eljW6VrbkMZafyabdLzRfFjE29yyvlv9SIEB2HbFRtXTW1nPHly96f5JCCt2hM1GnKMVPcVziu+qvZMSZ7+e/zNcq+lHdLezzyW7IxRFSorRkjFEVKigIxRFSooCMUVKvaAKKKKpkKKKKAKKK2bXLBIRWvWEvXFDJYYuGIcSksENtGYQQGYdx2mo5JdSpNmNRXccPu9Pq9O70u3UwbCZiMox77d6nc4TfUorWbwa59Cm04Lf8AIlvxS0KZVq9wPh4v37dsmAzQTUtPwK62cjpm3cS2yutzINdzx9IUt+wztPbY1wtae8ii8EuKoIi5gwWTuPVEb/euep80Wovc3HZpsbOYuXtOukt3LaMrNbRySHXd7iqQpZQHEGZE+K78H4PmyWbbLb/pG4zlA5+sIFUEge5JM/t95rB4zxbVG0lu8lxAVGGVspKggjGRuoMHbbtXXR69jbQvZusFnG5b6gInuA1shhMCR5gV8TW056aTm/c9anE7c08NFsW2OBYMMin0kgkEgHtv48bjxWxw7V2lZXey19TawGKJcKNkS3pY7BwVE/wD2QYpc4hqxC5qERB6LJ7tH0gjuqe5bc9hJMjR5f5eZrDXGv9IBC4WVkgbenI7n4FcVbWXb/vnncR1IybS/U48x3EYWbYRbf0goGyCgD6QfMQBWxwzgpuM1q2yWxbtoxY2w5Y3C4AgkAKMN/JJ2IilTjumaxca24m4rb3CZ7HYKP2j3O5PxWlo9W11ATZuPiCuaM6+k91JRlJX4NbenKKUmtmWM7bRDjekW1esv6DP1FDKyQPpPlZBit3S67EX4sLeF8LBLWwoxthCl0MZwBGQxDfW2wNLGr1AuFZCDbG3a22kYhmA2VV8L3JA7AVuDlPFYXUnLIq1r0lhja6pYbyFI23B3rm21vRFqJ3XYz+N3ku6u2NoG5++1b2m0Sumoc3+iLDYhYQoFFtGyugrkwbI9mXaI33pF1WohgFXHEzJOTEx3Ztv4AApjtae+9sXm01tyn0uVUsI3EEifkV1npThWaqxCeXYr8VCWdaCIg7fma3tPxIol1Bbt3Fu3Op1GdcQGxkXE+piuPpjbZd1ik7V6nMkEhrlwgEx6UEg4idyxIEnxEDyaaU5RTo4i83VyK45e1jrZR/hj0/esOLStrr/wQnldGRduJe13jEf6kz/pTDo9Nba11X1BRusyG16Sgi6UW1hGRYrBymd8u21It/UstxYCph2ABjc7kkksxJHcmmaxa1L2+uNPbyAjqQucRA9UTuPmtz0padZLqITyO3COF2TqnyUPFy0Am24d1VokgTBO5Piq3O3C7SepFCNncUoI2CXWVZgkEwBuD5rDu8Sa28oT1Jln3HjZAD4Hkkbn2FVtbxJ7plySfcmTXs4Th52tR7L38ZylqxaaKtFFFfWPKFFFFAFFFFAFFFFAFFFFUBRRRQHhFN2n4tpXvpqbrW91ti9p7mm6pbpKisLJIKAOE7kqVkjeN1KisSgpGk6G/wD8e0o0zKrMHbT9MKUus6tmHgObnTW1I9KqnkT5Js6vmfSsT/UfO6Lwa/btXEw6ygZvaNwqbpIhjaxBUt32pHorHJiazY66PmnTo9oF7jC02lHVKGXGnOoLtEkgDqqqgmYUduwq6Lmi2mORZ1TR2LYtmcTcs6izddYOwBCP6vn5pUopyYkzYz808ds3bZS0ytneN0xZuIR6WHra5deXOUHEQYG/YBi4Jxm1+lcLcRJtWhiRuWW65eDmMDiV3gz+K+bVJbhHYkVx1eEjqJK6r8/wdI6tdS9x26jX3ZBAZiR9idv+v5rU4JzcbVlrTKrBkKSe4U+22x+RS2aK7S0ISiovsYWo020XeL8Ta/cZ2MliST8n2+KeeXuLW/0rhbiJ/RRcSNyy3HLQcxgcSN4M/ivnNEVz1+GWokltRqOq022aXHtWjaq49vZS8rH371rHne4bItmB6i0jKcmTAkDt9O3tSvRWvhtNpKSuic2SbaJtdlp+Rt9o/wClfRtFzPY6E5meqtzpQMYXTraO2OWUie8dq+bUSamvw8dZptlhq4lnX3srhYbbzt7yT/rW0nOd3o9Mn92U7zkbfTLd4nD00uRRXSWjpyrJdDK1JJuidy7LT/vavoeg5os9AkuwOdlumAMT0cZy9JMnHaDHb5r5zRNY1+HjrNNvoWGo42WuJ3g9xmHk/wCZJqrRRXdJJJLsc27dhRRRVIFFFFAFFFFAFFFFAFFFFAFFFFAFFFFAFF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hISERQUExQSFRUVFxwaGBUYFBUaGRwYFhUYGRcYGBsZGyYeGhojHBgYHy8gIycpLCwsGB4xNTEqNSYrLCkBCQoKDgwOGg8PGi4lHyQsNCwvLCksLCksKiwsLywsLCksLDQsLCwsLSwqKjQsLCwsLCwpLCwvKSwsLCwsLCwsLP/AABEIAMIBAwMBIgACEQEDEQH/xAAbAAACAwEBAQAAAAAAAAAAAAAABgIEBQMBB//EAD0QAAIBAwIFAwMDAgQEBQUAAAECEQADEgQhBQYTMUEiUWEycYEUQpEjoVKxwfBygtHxFRYzorIHYnOS4f/EABkBAQEBAQEBAAAAAAAAAAAAAAABAgMEBf/EAC0RAAICAQIFAgUFAQEAAAAAAAABAhESAyEEEzFB8FGhFCJhcYGRwdHh8bEy/9oADAMBAAIRAxEAPwD4dFEV06dHTrtijORziiK6dOjp0xQyOcURXTp0dOmKGRziiK6dOtrlTgo1F8K24Hio0kLMQWGiYMe8GoRX321wLQhTaJTrC8lnpdRMybhtgOF74+ufspr5lz3y0unukrtvuPv5qR+Z0V7CfFEVrWODNcsB7au7dQqYE+kKpG33JqWu4GVVYBVhZDurd/8A1CpgfAgxXo+HlV1t1JkjHiiK004I0Sz20UBSWYmJuCVXYE5Rv8CrGr4DDNDoiotvJmYkZXLc7QDIJmi4edXXm/8AAyRiRRFaZ4GwX67eeOfTk54xlPaJjeJmK7Py2wTI3LIfDqdIsRcwIyB7YzjvjlMeK46iWlWe1mZakY9WY0URWzd5bYW3YXbLNbUO9tWJZVJAn6cTGQkBjFXtNylBupcuWs1slwA59G9shrhKxiVYmBJ/yrg9fSSu/PGc3xGmu/njFiKIrc/8rvkIuWjbKF+tkemEVsWJlcgQxAxxmSNt6F5VuF4D2SvTN0XczgUDBWIJEgg9wQDsfibztL1887dS/Eafr552MOK9itscrPl/6lrp9PqdaXwwzwn6c5y9MY1R1vDTbfAsjSAQyGVIYSCD/oQCK1GcJOkzUdWEnSZPhnCGun4/zplt8lCPp/zrZ5Q4apimy1p790XTYFkLadrYR1Ym4yAZ+oMBbGRKgw3aTttWWdT5FxXlpre6/wAVhMkbGvtHNHDFxmI27f6V8t43pACjD9wIP3QxP8Faqe9My3RkRRFdOnR0664oZHOKIrp06OnTFDI5xRFdOnR06YoZHOKK6dOvaYoZE4oipRRFdKOVkYoipRRFKFkYoipRRFKFkYrW5a4v+nvBj281lxRFHGyp0fdbHPWn6BWWlrq3jv8AvQ22Xx9M212++9fNOeOO9Zz7kjb2A339iTG3xS0mpcCAzgewYj/WuUVYxjDddf8AhXKyw2qHQW3vIuFp8QVUfztV/Q6gO9kdlt2il3IgDAlsz339L/eayIoiusdRp39vYyaJ4jbfqLcDhWfNSsEiAVAIOxGJA+Io13EkdXVQwy6UTGwtIVMn8is6KIo9WTVPzr/Is1H4laJNyLnVKYx6cJKYZT37bxHfzXXVcS01wG46XTeNsJjKi3mqBBckHLsAcY7+YrGiiK46y5rTl29NuvX9aMSipNMadVzTZa1dReuBctlVtRbFq2fSQAFMv2jIwQPBJqo3G7LX9Q7Lc6d60LcDHIEC1vuY2wJ/j32wYoivLHg9OPTzp/COUeH049POn8G+OOWAvQC3TY6bKWOPUya4tzMCcYBRRjPad5qD8ctBGtItzAad7SFsci9y4rlmgwBtECewrDiiKvwsPr6/n1+5rkw/f8+pu6HjttOjvfQ27JTO2QCGN53nEmHUhgCDH9qpcd4kt66HQEQoBYhVZ2Ey7BPSCfj2FZ8URWo8PCM811/ksdKMZZLqPnKfGFEb03dVoudLUG0l4lnXphmDMAHa02QwLRO4aDuK+P6LWG2fMfHf8VvWuOrH/rAf8SXJ/wDarD+9SUXHt+56OYu428ycXXHEHYCBJJOwgSTuTXz/AJiaGS35tqc/h3YsV+6jFT8g1b1PH1Xe3k9zxcYQq/KJuS3szdvCzvWA2+/vUhCUpZPovPPL5uWT+i888uEURUooivTRbIxRFSiiKULIxRFSiiKULIxRUoopQs0OF8CvaguLS5YLk24G1dhy+x0q6gOhyfDpz6pkAH+TTNy+NFl/TXUbWR1fr+on1TjtH9q65Whog3R/pm9h1QB2y3gd9wY7ePtWHqO+hrEX7HJl3rPZusll1tdQZEbjwBv3/vt5qieX7w0/6kgdLPCZ/dMdvv8AmvoFtLf6klLLXStiXVyZAB2Mvvj2Ef8A9rKW/YOja4bTybmxKnHIP29u0LU5jroMUYd7ky4dSuns3Ld1nTIMDt23G09vj38VSfl26NPcvnDC3c6bCd8u23g7/wDWnzU4frLdu5YIItSAm8nuWJHbaR+ftWaDYXT6hzZcDqMA2OwO0A+ZHb5pzJegcTFu8mlrti3YvW7rXlnbYKQJIMSe3jvt2rgnLa9C87XVF2y5TpASTHcgjv5/inPVvN7SpcsL60LAIQ0ysiZjYb/HzVa5qunptU6WlFsXGXcw6kgePiNjPv3iinL0LihYHKeF7Tpeuoq31D5rviCJ3/sJ7VB+VjGpdLiFNP5OxcHsVH+96cAwW9pFSwLb3FMZwAQy+4nceNpM9q5C+tz9azWMmtkyy4kLsIK7g+CYA3kzTOVdBihUXlRmXTG3ctu2oMYA7qd9m7x2PgfE14vLB6eoZrqLcsNj0u5aO5H/AG+8U2Ldyt6JTZQrdOwQgsYUwCNgACAY9xXt3Ui3b1jJbQKrYlWYB1JUdh57SD8nvVU5X0JSFSzyoRd06Xbtu2t9Mw8yACJE/Pie1cLvLbhNRcDIUsMFJmC2X0lR5p1skLd0gWyttriEguVCkFQe487bT3mqlzVK9rWObAJRyC64kCe2O/bv/wDtUzn6DFC+vKWN+xbu3rareXLqLLBfTMHb7Ca4Nyy3SvXRcTG0+MbhiD2YD2g/mnVrvT1Glt9K3ZZlJlyuBBWe/bxA95/moNUG0+putZUxdKm4pEA5AyPMfHz96ucutef2MTBucnq2oW1bvLi1vLqXBiJAkrvG/n/r5ptwFP0xuZnqrcKlMTjiNsgY7efx2p1t603NatvGxexskyrQvfI+8n/Qn5rOucaA0rEdGOvHRP1wHyO/tM/ERvS59kKRlf8AkxFe4lzU25FoOhXcMT+3af8AZ8RFcbvBLP6Oy+N5bpeLjFTgFLQCPx/kadblx0u3SLdhcbCsQXG49W42377/APLFYR5gH6XThbtssbqzZI3UKdix7ADbeN/xTKT8+njLSK2l5W04vX7ZNy+otg23tiBmZ2O4/wBfO1Zlvl+2dPbuZO103cXshSPTlGxiJ+Z/FOGr4z0dRfzu27LpaXGBmLhAMAR+7fz3n4rMTi7jQWnJsiboBI3dcXJyK9/JMdjtS5+nleMUipqeWtM2sFuL1iybeQJEnID4ygf728Z55ftfpGuBrpvLcK44EKVBgGYjtv3/ABTXp+N56/G3es3F6UB39KjHfETE/wC/iqD8WZdA7BrByuMuAPrHrme/ad+w281fn7LzzqGkV9Vy3p21VlDbvae01s5H6yXX7Zee5j8Cqr8BT9FeK2XZ0unG9Mf0wY+mdvtW5peOLc1loW76MvSgtdXEBtmIHbeR/wB/Odr+Yh0LwF2LrXjNsLKFcpLBo7EjtP8A1p899C7BZ5csLqrGFq7etlJuI/pMwPePJ7dqpjly109WXS8lxHItqN1A9ifJ8fxW9xDj6LqNN1L6m3gSz2lkjISQQZ2J/j2FUtHzDOm1c3knI4q49bhz8Ef2G3xRZrdk2KL8tWSdGGS9aFwRdf6vUFn0gZEb/GwPbbeD8vWxptTjbuO9u56LvYYACZWe+/t/Faej5hVrmjUXxspFw3VARGI99vIiZjfeuHE+ZFNvUgXT1WubKijpsu0tke3bt8Ciz2GxHTcs2BqbAVL1621uXVvQcoHaY2k9v71Qbly30L7kXlupcIRMZXEHyfJ8d639XzLaF/Tlr4ZBbJZrSbqzCcSG+e48RVG1zBOivg3ky6hxRlObKzZZbbHf/Kiz88/UUjs3KWjMQuriB4HeBP8Aea8rXbmu2uy6xCIG/TfyAT5G8zRUSn6GthC4bxe9p8+k5XNcW+RXAapwoXJsQcgsmMvePeoUV7KONl3X8cv3n6j3GL44yNvT7bVy/wDFLvR6GbdLLLDxPvVeilCx55c4ITb0uoVeJXLt1nU3dOUK2glzpjLK23g5QXUbeO9UOIcJuR0k1Stbc3Xcs5wdrequWFa2iKzvkEVoUN3kwKw9VxZnsWLMQtnqQQT6uq+Zkdtu1anCOcnsWxb6YZRbNuVu3bTx13vbPbIYCXIK9iAOxFc6l1NWj1+Wdbpc7xuLaNhigbqMPUttbhCNiVWUdYDlcsoAJ2rtr+T7pYqj9d3/AEpyFxVXLVWXukOGG/0khpACiT9QAm3/ANQXzvXBYtq94QSLl4LBsLZKumWN1QFyUPMEnc1Xt873ExKWrYYDT5MSzBv0lq5ZWVJ2DW7mLAHxIiafOLRk8WW4vTDX0vKF9DJcLgKCRG4DIQR2IG0EbGaq2dbcQMFdlDiGAJhvv71Z4nrrdwp07FuwiLAVSzEySSXdzkx3gewAH3pVtWZbPbN9kKsrMpUypBIIPuPai9eZ2LMSSxkkncn5ryirQsld1DMFDMxCiFkkwPYe1CX2CsoZgrfUATBjtI81GigsLl1mjIkwIEkmB7CgXWAKgnE9xJg/cUUUFniMQZEg+4ryKlRShZ4XJ7k9o7nt7favKlRShZEmipUUoWRoipUVKFkYoqVFKFkaKlRShZGiKlRShZGipUUoWRoqVFKFkooiu9jHJcpxkZR3id6ZObRozbtfp1h4AYhWA+kT3G5nLf7VXKpKPqRK1YsHTMFyKtif3QY/mucU8aziNxtALJsAekGcxsIQZBO4+jv8mq/C00P6JxcU9b/haZh9w0QBPT2+D+ea1lV/WjWG4q29E7KWVGKr3YAkD7muMU88t8SuppDbFtSGkKzPjMhx9J+o/wBT8QKp8qGzae6L9slt4i3nGzCI8bwZ+Kc2rsYdBX02ke4wVFZmPYASahdslSVYEEdwdjTTwHUG3rLlyzbGG/pYlYBOwkbgzt81DiVxn1q3b1tSrEHFNwRGxHuP+lOasmvoMdhXiiKa+aL9g6m01u0YBGQxxy9RIEeNoH4rpzhfS6tnp2XUgAZMoWfSqxt4kE/81XmbpPuMBcvcGvJbF1rbBG7NG1U4p94nqNS2j6TLaAxGRAaTjB3J9MgEbDfeuOi11oaA2zp3LRGWAKzv6su/t8ViOttv6lcNxWs8BvvaN5bbG2O7fz47+D/B9qpLbJ7An7A098Avan9J01FuGEKSrFgpyAEjYAl2G8ST7iq/J2pbTteBstcOwOOMbMpxM+DBG2/qNOdSYw6Crw7hdy++FtZMT3AEfJNctTo3tuUdSGUwR801cuJeGouvbVQCcSjKWksdgFG8+f8AtUdRbvDXi5cTqM25ABBhgd4O4Inz5q81ZNDDYUzaIMEGfaDNdtToLluOojLkJEgiR8U0806pr2stslnBpEAwZIaRMd/4qXNt+9dt28kQKkfTlv6VWZYbghO42kGKvNVq6JgJsVZ1XCrtpVa5bdQ3YkbGmnmK7ZezZFqwyOCIYoFH1Haf3dxv8VZ5kfUXtOqsttcN2xDbkMZMkQYLEGO2wNTndC4dRExq2vCLxtG8LbdMGC8bU0ajUg8OW3+naQPrhYH0+ofu/ae/+I130I1Q0RtAJBX/AAMSFMsAWHpEwTB7xU5ypfcYCLjXq2yewJjvANOnLGoFrT3VewXymG9MN2O877Qe3vUOUeINat3V6AYMYksqjdlIUz3+iIH+I1p62zf7kUBZ4bwe7qGK2lyIBJ3AAABPc/AJ/Bqvd0rK5QqQwMFY3kU3crabUJcum2AMiVwKZSSrbASNwpbedv4qehe7Z1z3LidRiMm3wIkgz6h6fbf5rL1km/YuAq8N4Vcv3OnbWW+TEbxuT23IFc9Tw97dw22UhwYx7/aPem7RNeOue7bUWjAJWAwMkY7DZpMfeoa/RX7etV3XJ2BlW9MCCpMiQImQe3Y05yt/b3GAqJoXLi3iwcmApBB3+9WeL8Bu6YqLgHqEggyD770x8Ze7qdYlwBLR9RDK2fZixk9zEn5iuvNXD9UxtNcJYyMVKqJkAjZCRHf5705ytfYYbCZe0joAWRlDdpBE/aa5RTvzVrLt6yidNPSRurZGfYew77du9KWr0Vy02NxWVh4IrrpzyW/UzKNFWKK6RRXWjI4HU6H9JZACdQOuQx9X7cpPnfI/n+L3FtRYaxC7v3ByUrs5IKgbqoWJmPsTuUjTMFdSwlQwJHuARIpi5r4xp7qWxYEEAZwAskKO4HfcEyd968k+HeSUf1NqexsX+MH9IWwhH3DNbH1FFT657QAYAnfvG1HC9ZphYUGfpXYMoAMtnmDu0jGIB7Ht3rB1PNrvpBpyijYAv5IAUD+MF/vWpy/xXSLpMLmCsDuTjltnuv7yfUsAf4fHjnLh5Rjfc3mrLPBdfct2WxRsVBQsEVlxJyg5bKwwO+42OxjbhwTi9ktcLwcnLFQ7JIKEABhv6SR/HnzkcP5ue1YayqKQZAY/UFOfpn/naunKHHrWmNzqqTl2Ij+DPitPhZpNmVPdGvw/iBGrPRUkuAwCgEgpHq9USp+YJ3O21cdTxYHVHqyrBCssNwx/c2IgTP7ewH2rD0nMBs6l71tVhifQRtB+K53eNm5qRfugHeSPjt/v7VfhZK79PccwYeOcRsG5aZUUKr7qGZtj2UFhJO8wBA/iZ8Y4naaxiAoYEEv65JDEy4IEN2GIk/MAAZnMHMlq7qLN22ki2ZOXdvUWgx94/FcuauYk1XTxUjAASdzsir/Hpn8mouFm2vKDn1pm5xHiV/8ASEsrojAz6lKgsBviBlJ8SY3J2qXDuLWeiDgpMAA+vJfSQVUAYkE77nyZBgUs6vmm/csCwxGI8xuY9/etnhXNdlNILTruv7QD6onxGMmYyJ2Hg9jJcNJK+5VNWW+EarUJZLW1PTA+pXUAopYjIbsVByEr33HYxVfl7iinqegXILk5Wiyw/wC7EdiI2nwT2nbB03M1+3YNgMMD4j+323NWeVuZ/wBJnKZZQRvG4ZTv7j0jb71r4WST7syp79TX4fxB31Vw2QN/UfVjgV2U5eG27fjyRXJuJldWyXVIfHDGC0EHt3l58+8/ml7S8buWrzXbZxLTIjaDXlri79frN6mkz8yCD+dzWvhGr3/0LUGTjvFP69srbCOrem2qY7s3YKew377SfHeOnMGuuotkXQwQFcRkrCFAOIxAiAwnKW+keNsTmbmU6q8t0LgV7bye89zud/eqvE+P3tRh1DOERt7AAf2AH4ouEe1jmdRp4pxG21mAgDNuLnrBb+pKk5ADbZQBM+IG1R45rdQmmi6CEaQAGDDJjkQAACDJ/cdpMe1UOOc2pf04QIQ+28bLD5Egz38ADbee+xxuIcdv30VLjEhRsPtWIcLJ/wDrYSn6MajxVf0sm0oVwR1ChB3VQRn/AIRA2+wj3jo9TqBpDcWemBuQ0EqMlVink7naR4nsIxL3NTNpBp8F2EF/JEKB/wDEVn2+M3hZNkOemf21qPCN9X/hXqbjXwHioNg428sFAYm3nAViwKmYUkmCTPYHxUOW9c4Fw27eYBYFumHWLkZbEjsYAJ29xvFYvA+aH01t0CK2UwT3BMT/APEVHg/NF3Tq6qFIaSCRupJBMfwKj4WW9fgczob3B9XcvX7ptEAfWTLCGCufSU3nFTJG25FQ4Xrbi6x0wLXFK7ABgDbPaJEr4mQZ32pT0vEbltiyMVJmY+f+9W+DcdaxeN0jOdmB3ncHz8gVp8JSdO/Qi1OgzWmuX9XimKvjDKVIETtKpuPUdsZIAJNUr2tddYbbKXYBlaDP1SWIJJJPclmP498fiXH7ly/1lm2QIEHeJJJJAEkknx7DxNU9PxC4l0XQZbfc+ZEEH4ii4Ta2/wDSczcb+PcRvNqbavK3soGQUfDE4+nHaI7kz2iufMD3NLdtZYtuCMZHYRBBJPbYbwB2pa4vxq5qLnUeA3iNo3nb23qvf1lxyC7MxHYk1Y8Iu7/0cwdeNcXv27VpnRgqhQkhDsoIVfT5g7k+wgTStzFx46q4GKhQAYA+WLH+5NT4nzJev21tvEL7CJPufmsnGuujo4K31JKd9CNFSxor0UYsnFEVKitGbIxTZyxo0u6HVWyitcu3US0xAyFwWL91FU9xm1oJA750q11say4kYO6w6uMWIh0nFxH7hJg9xNZlG1RpOmO3FeE6Y2kbp5ppdNclbZCNda3q1sNcdgpOIYs5MTECRXtrljTMiWsLiG/qNKQxZTctLf09y4bW6DI+kgTE52yR6YKZY4peRlZLt1WScGV2BXIktiQdpJJMd5oPE73r/q3f6pBuf1H9ZUypff1EHcE9q58uXqXJDBZ4PpXtDUdG9bQDUTYN6SxsJbdSHNsECbmDCNiNomKp8GOGm1d+0o6qNaCkgObdp2uZuuQ2OS2kziRl4yrM1XFr91srl687YlJe47HA91kn6T7Vz0WuuWXD2ne24kZKxUwe4keD7VrB1uMkNi6MXtPbvXAFvNp7jNCovURNZYS1ccYwcg9xchBbpgyd5XeZ7QXW6oKAANRdAAAAAF1gAAOwiuN7il53Z2u3WdxDMXYlgCCFJncSq7dth7V21vCtQF61xWOZJyJkk5eonyTJ3Pud6iqDVsXa2M2KIrU4Bwb9TdxLBFEZMfAZgoP8munH+A/p2OLh0yYBh5wYqSPiRV5kc8O5MXVmPFEVfs8FvPbNxUJQedvPb+f71Y5e4INRcxZsVBQMY3GdxUmPjKfxR6sEm76FUWZEURW3zHy+NM5CPmuTKCRB9LYkxXLQctX71triKMUAJJMfUSq/yQQPtTmxxUn0Yxd0ZMURVvSaEvcwPpImf+VSSP7Vv8z8p29Ooa27sAqE5Ky7urHYMoO2PfsZ+Kj1Yqah3YUW1YqxRFafB+AXtSxW0smD/wC0Sf4G9VbuidXCEeoxHzPYj7yK1nG2r6Ep1ZWiiK3eIco37NpLrQQ4YgCeyOEbv7MQPzXvKPBbepvqtzLEsqwv1HKdxuJiKy9aGOa6Fxd0YMURW5zNwVLD+gnElhie4xuOm/z6Jj5rpa5M1Dac3wBiGCxvOTKGA+5BB/NObDFSfcYu6F+KIpg5S4PbvXwt0EjNVwBUE5E7jIgbR5NR5q4Tbsv/AE5AyYYkgkY3HQTBImEnYkb0WqnqctdfGMXVmDFEUycN5Me7Ya7mqxhCmJPVbFI3337+1ZWg0am6VubBVYx7lUJA/JpzoU2uwxexQiiKcedeAaeyT0lKFY9JZCSDbVpODMvcx3rJ4Fy2dQCxuJbUBiCxABKAEjcjffYVFrRwzeyLg7pGJFEVa1+ha05Vv9yJ/wBRVeuy3VmHsRiipUUJZ7FEVOiulEIRRFTrwtFKBGKIqU17SgQiiKnXfQKhuoH+ksMvtNZk8U2Vbsr2nxYH2IP8U56/mQXNOihL2wu5TJQdW8tz0CfTGMbDeZrpzJo7AGlxS2sraJKtlJIuZE+hcTKr6d4rvo00htzcvMNR1WXpi4ZxzYInS7dM24Ytj5yyFfJ1NfOSlXQ9UIY7WKnALl63c6tphbwIOR7A5Ar9zMR8xVjjty/dLO7B5c5GCCGPqght1kmd/cVc4ZrBZuGADjeFxATiGwMlcoifV38ECrXMvHv1AMoqyV2BDMEBAJuMvp7mBHb33isfESz5i6jFY0T4TzMF0pTp3i2VphGXTi0FHqWYJOPeNtvasHhd1xea5bbAIVJY+4K47e+QBA94pl0aaTp3uvea3cQjpKtwqcOmhU27YMXSzFgZDSRj4rMa8tu/cxIH9RHQkHHO26uFaPBK+Pf4qLVxi0l1NNdLK/MFq85ZnLZTk4dXRvUTDEOAQpM7/B9qu8A43cTTsgs3HkWwrBmAHSuM4lQwDTlG4ParHMHMT6hGVltj07IjFyACS7sxVdo8RtHfeuvD/wBH6v1K5KbadH0OwBhuoExBxuziZ2MYwdjUlquaxfb2CSuxWNt719mHoiWYnYAblifjv+K0+MWNQ6y73W9AjO0UlF7FCVEgZf8Au+a91VxBdubOLb2wjEwWUujD1Hy0SfuDWlxTme9ft9M9MnAiLWRLGPrOQGAAB2k99zsKsteTlndV7EqKT9zO5R4g9on+kbiDLtI3ZCkyIPmazeK6xzeUwQyYgbeVAA/sv+dMHBX0n9M6hQ1npGJRnQXch9QUHcrAUkeGjc1R4g1rrWWVXCKBIeSwBMLmSSZ++/5rcdfFt0tyOOyVnbW8UvPaVeiikK2RGObB7guS4Ak+oCPisjgWhuFgym4GLYqLY9bNBML+ATMgAA701abVaYWVV7Ja+LjMbvTgbux6nViCMCBjJ/wxtti8O1rWrismxza5aJUsCDmjBlUg4kFoPwDXPmtQw7MrStNlbjnC7qjJzdHqIIuCGDH37ggyNwSN/vWjp+L3xZCmymZZWDkgPCWwkKI3ED+5qPGuMXbwm4ZAuAsQuCL2ARAxyY/uMkncnYVp6bU6YW7wu2DduO+VthbmVhemBdA/pYEGZIiCd5rL1HJJPevKKqt0LHC9K7XGf1qQwUKv1FmIVVG43JjyPJ7Vb5g4LdUZXFuJBEhirA5fuDKSG+d5H5rt+pK3XZcgrPmjqMirWipyx8qGgHxuwqXGuL3byFrjFhK7lOmnpP0opJyczJ3PbwBW3xMnLK935X9GLglVnLQcXv2rPTJsrnhGZAeLb5JiT2GR/Pasyzoi112uZKE3IH1ewA9ydh8k02cK42ltL39HrC8FghreO1sIbdzJgQkgmQD9bbT3xdXqAbrsBKXfRCmCSBuU/wCHbf3j5qLVlFNLuadKrJ8X5bvIhNxLqQAfVcDgj2kEww9v4JrnwDiN3TKWytqrhwuZAkOAHIBPsB9qtcY4lqList13JKRNxVtKF7ziv1OTAkfgATVvl3jiWibnTN0NZVIU2wylWckHNh6WyEkTuu4qLUdYvdDZy+oscRsXrl3HBi3gDcn52+I/is+9p2Q4sCpHgiDTrouLol9bhUIqm0pNsKQjI2RW2GUg7CO3tMSKxeZ9cl15X/ExmACQ1x2kgAAGGG0DtX0eG1dTVdVsu/28o4zjHdpmDFFTor20cQor2itEPK3uWXZbetdPrXTgqQoJBOq06kiQd4JH2JrCrvpNddtHK1cuW2IiUdlMd4lSDGw2+KzKNqgmNy8LF+zba9/SvPYYu2KpKHXWLVq7cWAD6XffbIIpnyeus5W0a3VGN3FLty26oureRbtO4a4XsKQwKguLU+kkgCJKXd1txizM9xmcQ5LsSw2MMSZYSBsfYe1Tfil4lCbt0m39BNxyU/4CTK9vFcuVLszeS9Bzt8o6YZXHVcGNkW0W7qmXG6rkupTTtdBLIQq3FABBkttOFzRoltW9MibhTqVyK4swTVuqlgQCDA7Ht2rLXi18O1wXrwdhDOLrhmHszZSRsO/tVZrrEAEkhZxBJgSZMDxJ3rUYSTtsOSo6Wmdyq5dyB/em7V8I6dpWF539DFrYgEYXVt45kGQSZ2BpMBjcVp3+Ybr21RiSEBC77AMwY7fJAP3rhr8M9acd9kWMlTTsv8sai3c1SdUIFBUKjEi2BmC09z2JJO5JJNS5uNsMwtEAF3yVD6DF18I2EgJjEj2pbVo7V69wnuSa1DhIRnl29PP1+5FJYY0OXDuCk6bLrsLkoFT/APKqmQY2Ay338VS5d1tpr4W4tsKGUAPLLBcdU3D3aVG/wAAABWVY5hvpaNlXIQkEj5WMT+IEfas4NXmhwV3n+DcpxbT9Bh5qvWwWW1iql3lbeyH+q5WB5ATGJ+K0+XeCK+luOXuhgtsjDPEdW6yesgQsYzv3mktnJ7kn71b0vFbltWRScW7iTBgyJ/Jmu0+EWEYQrb17khOKk3RbuX8b4R4wTKAP8RUgOZO7ExufjsK3ectbZdfQUPoQTbUovZ8lILtJyw87wNtqTblwkknzXhYkbkmtrhdOMlJdu3r492RTpNJDNyXw0Xnhjcj1em3OXpTKYkbVV4hpYu2rOQwcoSR5LgGWPdiA5Ant7bmsvRa97TZISD8Gueo1LOZNYXCfPKTr6fRlc4uKT7DhxLhNq3YtuqkM1m28O4ZCzswJVVuH0iJhv4rL5T4uq6kPdaDkpzxUwqgyApERBAiI2+Kx7vErjLiWJAEdz29viq+PnepDg4QhUnu+/wC25Mllkjc5p1aXHldzk3qgCQbjsDA7bFRHx8Vu6Xglk6PL1T1AnUyGEfp+rEZzM7fTFItdhrHxwzbH/DO1XW4XKMYw6L1NR1VbbN/lXjy29QrXTADAhlVPSqq4xRWUrEtMR7nvvVTmfXrdcEdxO5iSC7tJgCJyG0DtWLRXbT4bT05Zr+vQ55fLjQ78D4dpm0jsyqx/oy5YArndK3IES3p9u3elpNbjeJb1DBkExChkIEAbAAnsB71St6llEA/5VzJrnDhIxUst79jctROml0GrnDjtu+SVLNMEM2GW1tVj0KogQT2o5K0ll881R2CXPS7YgYopQg4tvMwI3/FKlTt3Su4MVqfDRlp8uOwWp81sv8eVQ4VGJQD0jwJALQPHqn+KzIqb3CTJMmo13hBQioo5NqzyivaK0D2KIqVFaIRiiKlRQEYoipUUBGKIqVFARiiKlRQEYpj4VyTdvWmuSFCpmZB2SSMj8bH+KXqbeE82ILJS5ZNxun01YKhxAYtkpbs0n+wrw8ZqTgliztpRUrsV9boWtOyOIKkg/cU68r8HsfpXdrfVboXLn7dikRlLD07+JO1KXGuJG9dZyCCxLERG7Ht/lWnwrS6hLci/0Vbb6lUEnx6vPxXDip5acd9zppxqTKvNPDEs33W2ZUNAq1wnkm7ftNdlVCoXM+EE+o/Gx/is7i2huo8XDPffz7mfmt7hXNaCwUuWnc9I21YAemSTkJI33/tTU12tKOD+/qFBOTtC1qOHtau9O5sQ0H+d6+jpwnT/AKfHprj1Mep6Ix/SdX/FlPU2yiPFfP8AjPEDqLzNHqdiYjsT4/AFa9rSuqLbuX1UuPSjOBP2BO++1Z4hqeNy7edC6aq9hd1NmHIH4/0pp0/IYa1JugXMlUJtJNwArA7kQw3+/tS5r9E9pyG795/P+dNGk5v1AslehJLK2eUHK2AF8doUbTWuI4i1Hly29/ySEFbtClc02FzF/Bg/aYNfTU4fZ/TRhb6fUAznfD9LkfTj9PU2zy77V81ulrt2IOR9/wC5/k1tjg4WLbaiHMRbNw+fpETAnwD38TWOLmpONO9i6aqzB1doByF7Ht+Tt/p/NNWn5CU2pN0C7kq4bTk6BxA7lYYb/eljW6VrbkMZafyabdLzRfFjE29yyvlv9SIEB2HbFRtXTW1nPHly96f5JCCt2hM1GnKMVPcVziu+qvZMSZ7+e/zNcq+lHdLezzyW7IxRFSorRkjFEVKigIxRFSooCMUVKvaAKKKKpkKKKKAKKK2bXLBIRWvWEvXFDJYYuGIcSksENtGYQQGYdx2mo5JdSpNmNRXccPu9Pq9O70u3UwbCZiMox77d6nc4TfUorWbwa59Cm04Lf8AIlvxS0KZVq9wPh4v37dsmAzQTUtPwK62cjpm3cS2yutzINdzx9IUt+wztPbY1wtae8ii8EuKoIi5gwWTuPVEb/euep80Wovc3HZpsbOYuXtOukt3LaMrNbRySHXd7iqQpZQHEGZE+K78H4PmyWbbLb/pG4zlA5+sIFUEge5JM/t95rB4zxbVG0lu8lxAVGGVspKggjGRuoMHbbtXXR69jbQvZusFnG5b6gInuA1shhMCR5gV8TW056aTm/c9anE7c08NFsW2OBYMMin0kgkEgHtv48bjxWxw7V2lZXey19TawGKJcKNkS3pY7BwVE/wD2QYpc4hqxC5qERB6LJ7tH0gjuqe5bc9hJMjR5f5eZrDXGv9IBC4WVkgbenI7n4FcVbWXb/vnncR1IybS/U48x3EYWbYRbf0goGyCgD6QfMQBWxwzgpuM1q2yWxbtoxY2w5Y3C4AgkAKMN/JJ2IilTjumaxca24m4rb3CZ7HYKP2j3O5PxWlo9W11ATZuPiCuaM6+k91JRlJX4NbenKKUmtmWM7bRDjekW1esv6DP1FDKyQPpPlZBit3S67EX4sLeF8LBLWwoxthCl0MZwBGQxDfW2wNLGr1AuFZCDbG3a22kYhmA2VV8L3JA7AVuDlPFYXUnLIq1r0lhja6pYbyFI23B3rm21vRFqJ3XYz+N3ku6u2NoG5++1b2m0Sumoc3+iLDYhYQoFFtGyugrkwbI9mXaI33pF1WohgFXHEzJOTEx3Ztv4AApjtae+9sXm01tyn0uVUsI3EEifkV1npThWaqxCeXYr8VCWdaCIg7fma3tPxIol1Bbt3Fu3Op1GdcQGxkXE+piuPpjbZd1ik7V6nMkEhrlwgEx6UEg4idyxIEnxEDyaaU5RTo4i83VyK45e1jrZR/hj0/esOLStrr/wQnldGRduJe13jEf6kz/pTDo9Nba11X1BRusyG16Sgi6UW1hGRYrBymd8u21It/UstxYCph2ABjc7kkksxJHcmmaxa1L2+uNPbyAjqQucRA9UTuPmtz0padZLqITyO3COF2TqnyUPFy0Am24d1VokgTBO5Piq3O3C7SepFCNncUoI2CXWVZgkEwBuD5rDu8Sa28oT1Jln3HjZAD4Hkkbn2FVtbxJ7plySfcmTXs4Th52tR7L38ZylqxaaKtFFFfWPKFFFFAFFFFAFFFFAFFFFUBRRRQHhFN2n4tpXvpqbrW91ti9p7mm6pbpKisLJIKAOE7kqVkjeN1KisSgpGk6G/wD8e0o0zKrMHbT9MKUus6tmHgObnTW1I9KqnkT5Js6vmfSsT/UfO6Lwa/btXEw6ygZvaNwqbpIhjaxBUt32pHorHJiazY66PmnTo9oF7jC02lHVKGXGnOoLtEkgDqqqgmYUduwq6Lmi2mORZ1TR2LYtmcTcs6izddYOwBCP6vn5pUopyYkzYz808ds3bZS0ytneN0xZuIR6WHra5deXOUHEQYG/YBi4Jxm1+lcLcRJtWhiRuWW65eDmMDiV3gz+K+bVJbhHYkVx1eEjqJK6r8/wdI6tdS9x26jX3ZBAZiR9idv+v5rU4JzcbVlrTKrBkKSe4U+22x+RS2aK7S0ISiovsYWo020XeL8Ta/cZ2MliST8n2+KeeXuLW/0rhbiJ/RRcSNyy3HLQcxgcSN4M/ivnNEVz1+GWokltRqOq022aXHtWjaq49vZS8rH371rHne4bItmB6i0jKcmTAkDt9O3tSvRWvhtNpKSuic2SbaJtdlp+Rt9o/wClfRtFzPY6E5meqtzpQMYXTraO2OWUie8dq+bUSamvw8dZptlhq4lnX3srhYbbzt7yT/rW0nOd3o9Mn92U7zkbfTLd4nD00uRRXSWjpyrJdDK1JJuidy7LT/vavoeg5os9AkuwOdlumAMT0cZy9JMnHaDHb5r5zRNY1+HjrNNvoWGo42WuJ3g9xmHk/wCZJqrRRXdJJJLsc27dhRRRVIFFFFAFFFFAFFFFAFFFFAFFFFAFFFFAFF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hISERQUExQSFRUVFxwaGBUYFBUaGRwYFhUYGRcYGBsZGyYeGhojHBgYHy8gIycpLCwsGB4xNTEqNSYrLCkBCQoKDgwOGg8PGi4lHyQsNCwvLCksLCksKiwsLywsLCksLDQsLCwsLSwqKjQsLCwsLCwpLCwvKSwsLCwsLCwsLP/AABEIAMIBAwMBIgACEQEDEQH/xAAbAAACAwEBAQAAAAAAAAAAAAAABgIEBQMBB//EAD0QAAIBAwIFAwMDAgQEBQUAAAECEQADEgQhBQYTMUEiUWEycYEUQpEjoVKxwfBygtHxFRYzorIHYnOS4f/EABkBAQEBAQEBAAAAAAAAAAAAAAABAgMEBf/EAC0RAAICAQIFAgUFAQEAAAAAAAABAhESAyEEEzFB8FGhFCJhcYGRwdHh8bEy/9oADAMBAAIRAxEAPwD4dFEV06dHTrtijORziiK6dOjp0xQyOcURXTp0dOmKGRziiK6dOtrlTgo1F8K24Hio0kLMQWGiYMe8GoRX321wLQhTaJTrC8lnpdRMybhtgOF74+ufspr5lz3y0unukrtvuPv5qR+Z0V7CfFEVrWODNcsB7au7dQqYE+kKpG33JqWu4GVVYBVhZDurd/8A1CpgfAgxXo+HlV1t1JkjHiiK004I0Sz20UBSWYmJuCVXYE5Rv8CrGr4DDNDoiotvJmYkZXLc7QDIJmi4edXXm/8AAyRiRRFaZ4GwX67eeOfTk54xlPaJjeJmK7Py2wTI3LIfDqdIsRcwIyB7YzjvjlMeK46iWlWe1mZakY9WY0URWzd5bYW3YXbLNbUO9tWJZVJAn6cTGQkBjFXtNylBupcuWs1slwA59G9shrhKxiVYmBJ/yrg9fSSu/PGc3xGmu/njFiKIrc/8rvkIuWjbKF+tkemEVsWJlcgQxAxxmSNt6F5VuF4D2SvTN0XczgUDBWIJEgg9wQDsfibztL1887dS/Eafr552MOK9itscrPl/6lrp9PqdaXwwzwn6c5y9MY1R1vDTbfAsjSAQyGVIYSCD/oQCK1GcJOkzUdWEnSZPhnCGun4/zplt8lCPp/zrZ5Q4apimy1p790XTYFkLadrYR1Ym4yAZ+oMBbGRKgw3aTttWWdT5FxXlpre6/wAVhMkbGvtHNHDFxmI27f6V8t43pACjD9wIP3QxP8Faqe9My3RkRRFdOnR0664oZHOKIrp06OnTFDI5xRFdOnR06YoZHOKK6dOvaYoZE4oipRRFdKOVkYoipRRFKFkYoipRRFKFkYrW5a4v+nvBj281lxRFHGyp0fdbHPWn6BWWlrq3jv8AvQ22Xx9M212++9fNOeOO9Zz7kjb2A339iTG3xS0mpcCAzgewYj/WuUVYxjDddf8AhXKyw2qHQW3vIuFp8QVUfztV/Q6gO9kdlt2il3IgDAlsz339L/eayIoiusdRp39vYyaJ4jbfqLcDhWfNSsEiAVAIOxGJA+Io13EkdXVQwy6UTGwtIVMn8is6KIo9WTVPzr/Is1H4laJNyLnVKYx6cJKYZT37bxHfzXXVcS01wG46XTeNsJjKi3mqBBckHLsAcY7+YrGiiK46y5rTl29NuvX9aMSipNMadVzTZa1dReuBctlVtRbFq2fSQAFMv2jIwQPBJqo3G7LX9Q7Lc6d60LcDHIEC1vuY2wJ/j32wYoivLHg9OPTzp/COUeH049POn8G+OOWAvQC3TY6bKWOPUya4tzMCcYBRRjPad5qD8ctBGtItzAad7SFsci9y4rlmgwBtECewrDiiKvwsPr6/n1+5rkw/f8+pu6HjttOjvfQ27JTO2QCGN53nEmHUhgCDH9qpcd4kt66HQEQoBYhVZ2Ey7BPSCfj2FZ8URWo8PCM811/ksdKMZZLqPnKfGFEb03dVoudLUG0l4lnXphmDMAHa02QwLRO4aDuK+P6LWG2fMfHf8VvWuOrH/rAf8SXJ/wDarD+9SUXHt+56OYu428ycXXHEHYCBJJOwgSTuTXz/AJiaGS35tqc/h3YsV+6jFT8g1b1PH1Xe3k9zxcYQq/KJuS3szdvCzvWA2+/vUhCUpZPovPPL5uWT+i888uEURUooivTRbIxRFSiiKULIxRFSiiKULIxRUoopQs0OF8CvaguLS5YLk24G1dhy+x0q6gOhyfDpz6pkAH+TTNy+NFl/TXUbWR1fr+on1TjtH9q65Whog3R/pm9h1QB2y3gd9wY7ePtWHqO+hrEX7HJl3rPZusll1tdQZEbjwBv3/vt5qieX7w0/6kgdLPCZ/dMdvv8AmvoFtLf6klLLXStiXVyZAB2Mvvj2Ef8A9rKW/YOja4bTybmxKnHIP29u0LU5jroMUYd7ky4dSuns3Ld1nTIMDt23G09vj38VSfl26NPcvnDC3c6bCd8u23g7/wDWnzU4frLdu5YIItSAm8nuWJHbaR+ftWaDYXT6hzZcDqMA2OwO0A+ZHb5pzJegcTFu8mlrti3YvW7rXlnbYKQJIMSe3jvt2rgnLa9C87XVF2y5TpASTHcgjv5/inPVvN7SpcsL60LAIQ0ysiZjYb/HzVa5qunptU6WlFsXGXcw6kgePiNjPv3iinL0LihYHKeF7Tpeuoq31D5rviCJ3/sJ7VB+VjGpdLiFNP5OxcHsVH+96cAwW9pFSwLb3FMZwAQy+4nceNpM9q5C+tz9azWMmtkyy4kLsIK7g+CYA3kzTOVdBihUXlRmXTG3ctu2oMYA7qd9m7x2PgfE14vLB6eoZrqLcsNj0u5aO5H/AG+8U2Ldyt6JTZQrdOwQgsYUwCNgACAY9xXt3Ui3b1jJbQKrYlWYB1JUdh57SD8nvVU5X0JSFSzyoRd06Xbtu2t9Mw8yACJE/Pie1cLvLbhNRcDIUsMFJmC2X0lR5p1skLd0gWyttriEguVCkFQe487bT3mqlzVK9rWObAJRyC64kCe2O/bv/wDtUzn6DFC+vKWN+xbu3rareXLqLLBfTMHb7Ca4Nyy3SvXRcTG0+MbhiD2YD2g/mnVrvT1Glt9K3ZZlJlyuBBWe/bxA95/moNUG0+putZUxdKm4pEA5AyPMfHz96ucutef2MTBucnq2oW1bvLi1vLqXBiJAkrvG/n/r5ptwFP0xuZnqrcKlMTjiNsgY7efx2p1t603NatvGxexskyrQvfI+8n/Qn5rOucaA0rEdGOvHRP1wHyO/tM/ERvS59kKRlf8AkxFe4lzU25FoOhXcMT+3af8AZ8RFcbvBLP6Oy+N5bpeLjFTgFLQCPx/kadblx0u3SLdhcbCsQXG49W42377/APLFYR5gH6XThbtssbqzZI3UKdix7ADbeN/xTKT8+njLSK2l5W04vX7ZNy+otg23tiBmZ2O4/wBfO1Zlvl+2dPbuZO103cXshSPTlGxiJ+Z/FOGr4z0dRfzu27LpaXGBmLhAMAR+7fz3n4rMTi7jQWnJsiboBI3dcXJyK9/JMdjtS5+nleMUipqeWtM2sFuL1iybeQJEnID4ygf728Z55ftfpGuBrpvLcK44EKVBgGYjtv3/ABTXp+N56/G3es3F6UB39KjHfETE/wC/iqD8WZdA7BrByuMuAPrHrme/ad+w281fn7LzzqGkV9Vy3p21VlDbvae01s5H6yXX7Zee5j8Cqr8BT9FeK2XZ0unG9Mf0wY+mdvtW5peOLc1loW76MvSgtdXEBtmIHbeR/wB/Odr+Yh0LwF2LrXjNsLKFcpLBo7EjtP8A1p899C7BZ5csLqrGFq7etlJuI/pMwPePJ7dqpjly109WXS8lxHItqN1A9ifJ8fxW9xDj6LqNN1L6m3gSz2lkjISQQZ2J/j2FUtHzDOm1c3knI4q49bhz8Ef2G3xRZrdk2KL8tWSdGGS9aFwRdf6vUFn0gZEb/GwPbbeD8vWxptTjbuO9u56LvYYACZWe+/t/Faej5hVrmjUXxspFw3VARGI99vIiZjfeuHE+ZFNvUgXT1WubKijpsu0tke3bt8Ciz2GxHTcs2BqbAVL1621uXVvQcoHaY2k9v71Qbly30L7kXlupcIRMZXEHyfJ8d639XzLaF/Tlr4ZBbJZrSbqzCcSG+e48RVG1zBOivg3ky6hxRlObKzZZbbHf/Kiz88/UUjs3KWjMQuriB4HeBP8Aea8rXbmu2uy6xCIG/TfyAT5G8zRUSn6GthC4bxe9p8+k5XNcW+RXAapwoXJsQcgsmMvePeoUV7KONl3X8cv3n6j3GL44yNvT7bVy/wDFLvR6GbdLLLDxPvVeilCx55c4ITb0uoVeJXLt1nU3dOUK2glzpjLK23g5QXUbeO9UOIcJuR0k1Stbc3Xcs5wdrequWFa2iKzvkEVoUN3kwKw9VxZnsWLMQtnqQQT6uq+Zkdtu1anCOcnsWxb6YZRbNuVu3bTx13vbPbIYCXIK9iAOxFc6l1NWj1+Wdbpc7xuLaNhigbqMPUttbhCNiVWUdYDlcsoAJ2rtr+T7pYqj9d3/AEpyFxVXLVWXukOGG/0khpACiT9QAm3/ANQXzvXBYtq94QSLl4LBsLZKumWN1QFyUPMEnc1Xt873ExKWrYYDT5MSzBv0lq5ZWVJ2DW7mLAHxIiafOLRk8WW4vTDX0vKF9DJcLgKCRG4DIQR2IG0EbGaq2dbcQMFdlDiGAJhvv71Z4nrrdwp07FuwiLAVSzEySSXdzkx3gewAH3pVtWZbPbN9kKsrMpUypBIIPuPai9eZ2LMSSxkkncn5ryirQsld1DMFDMxCiFkkwPYe1CX2CsoZgrfUATBjtI81GigsLl1mjIkwIEkmB7CgXWAKgnE9xJg/cUUUFniMQZEg+4ryKlRShZ4XJ7k9o7nt7favKlRShZEmipUUoWRoipUVKFkYoqVFKFkaKlRShZGiKlRShZGipUUoWRoqVFKFkooiu9jHJcpxkZR3id6ZObRozbtfp1h4AYhWA+kT3G5nLf7VXKpKPqRK1YsHTMFyKtif3QY/mucU8aziNxtALJsAekGcxsIQZBO4+jv8mq/C00P6JxcU9b/haZh9w0QBPT2+D+ea1lV/WjWG4q29E7KWVGKr3YAkD7muMU88t8SuppDbFtSGkKzPjMhx9J+o/wBT8QKp8qGzae6L9slt4i3nGzCI8bwZ+Kc2rsYdBX02ke4wVFZmPYASahdslSVYEEdwdjTTwHUG3rLlyzbGG/pYlYBOwkbgzt81DiVxn1q3b1tSrEHFNwRGxHuP+lOasmvoMdhXiiKa+aL9g6m01u0YBGQxxy9RIEeNoH4rpzhfS6tnp2XUgAZMoWfSqxt4kE/81XmbpPuMBcvcGvJbF1rbBG7NG1U4p94nqNS2j6TLaAxGRAaTjB3J9MgEbDfeuOi11oaA2zp3LRGWAKzv6su/t8ViOttv6lcNxWs8BvvaN5bbG2O7fz47+D/B9qpLbJ7An7A098Avan9J01FuGEKSrFgpyAEjYAl2G8ST7iq/J2pbTteBstcOwOOMbMpxM+DBG2/qNOdSYw6Crw7hdy++FtZMT3AEfJNctTo3tuUdSGUwR801cuJeGouvbVQCcSjKWksdgFG8+f8AtUdRbvDXi5cTqM25ABBhgd4O4Inz5q81ZNDDYUzaIMEGfaDNdtToLluOojLkJEgiR8U0806pr2stslnBpEAwZIaRMd/4qXNt+9dt28kQKkfTlv6VWZYbghO42kGKvNVq6JgJsVZ1XCrtpVa5bdQ3YkbGmnmK7ZezZFqwyOCIYoFH1Haf3dxv8VZ5kfUXtOqsttcN2xDbkMZMkQYLEGO2wNTndC4dRExq2vCLxtG8LbdMGC8bU0ajUg8OW3+naQPrhYH0+ofu/ae/+I130I1Q0RtAJBX/AAMSFMsAWHpEwTB7xU5ypfcYCLjXq2yewJjvANOnLGoFrT3VewXymG9MN2O877Qe3vUOUeINat3V6AYMYksqjdlIUz3+iIH+I1p62zf7kUBZ4bwe7qGK2lyIBJ3AAABPc/AJ/Bqvd0rK5QqQwMFY3kU3crabUJcum2AMiVwKZSSrbASNwpbedv4qehe7Z1z3LidRiMm3wIkgz6h6fbf5rL1km/YuAq8N4Vcv3OnbWW+TEbxuT23IFc9Tw97dw22UhwYx7/aPem7RNeOue7bUWjAJWAwMkY7DZpMfeoa/RX7etV3XJ2BlW9MCCpMiQImQe3Y05yt/b3GAqJoXLi3iwcmApBB3+9WeL8Bu6YqLgHqEggyD770x8Ze7qdYlwBLR9RDK2fZixk9zEn5iuvNXD9UxtNcJYyMVKqJkAjZCRHf5705ytfYYbCZe0joAWRlDdpBE/aa5RTvzVrLt6yidNPSRurZGfYew77du9KWr0Vy02NxWVh4IrrpzyW/UzKNFWKK6RRXWjI4HU6H9JZACdQOuQx9X7cpPnfI/n+L3FtRYaxC7v3ByUrs5IKgbqoWJmPsTuUjTMFdSwlQwJHuARIpi5r4xp7qWxYEEAZwAskKO4HfcEyd968k+HeSUf1NqexsX+MH9IWwhH3DNbH1FFT657QAYAnfvG1HC9ZphYUGfpXYMoAMtnmDu0jGIB7Ht3rB1PNrvpBpyijYAv5IAUD+MF/vWpy/xXSLpMLmCsDuTjltnuv7yfUsAf4fHjnLh5Rjfc3mrLPBdfct2WxRsVBQsEVlxJyg5bKwwO+42OxjbhwTi9ktcLwcnLFQ7JIKEABhv6SR/HnzkcP5ue1YayqKQZAY/UFOfpn/naunKHHrWmNzqqTl2Ij+DPitPhZpNmVPdGvw/iBGrPRUkuAwCgEgpHq9USp+YJ3O21cdTxYHVHqyrBCssNwx/c2IgTP7ewH2rD0nMBs6l71tVhifQRtB+K53eNm5qRfugHeSPjt/v7VfhZK79PccwYeOcRsG5aZUUKr7qGZtj2UFhJO8wBA/iZ8Y4naaxiAoYEEv65JDEy4IEN2GIk/MAAZnMHMlq7qLN22ki2ZOXdvUWgx94/FcuauYk1XTxUjAASdzsir/Hpn8mouFm2vKDn1pm5xHiV/8ASEsrojAz6lKgsBviBlJ8SY3J2qXDuLWeiDgpMAA+vJfSQVUAYkE77nyZBgUs6vmm/csCwxGI8xuY9/etnhXNdlNILTruv7QD6onxGMmYyJ2Hg9jJcNJK+5VNWW+EarUJZLW1PTA+pXUAopYjIbsVByEr33HYxVfl7iinqegXILk5Wiyw/wC7EdiI2nwT2nbB03M1+3YNgMMD4j+323NWeVuZ/wBJnKZZQRvG4ZTv7j0jb71r4WST7syp79TX4fxB31Vw2QN/UfVjgV2U5eG27fjyRXJuJldWyXVIfHDGC0EHt3l58+8/ml7S8buWrzXbZxLTIjaDXlri79frN6mkz8yCD+dzWvhGr3/0LUGTjvFP69srbCOrem2qY7s3YKew377SfHeOnMGuuotkXQwQFcRkrCFAOIxAiAwnKW+keNsTmbmU6q8t0LgV7bye89zud/eqvE+P3tRh1DOERt7AAf2AH4ouEe1jmdRp4pxG21mAgDNuLnrBb+pKk5ADbZQBM+IG1R45rdQmmi6CEaQAGDDJjkQAACDJ/cdpMe1UOOc2pf04QIQ+28bLD5Egz38ADbee+xxuIcdv30VLjEhRsPtWIcLJ/wDrYSn6MajxVf0sm0oVwR1ChB3VQRn/AIRA2+wj3jo9TqBpDcWemBuQ0EqMlVink7naR4nsIxL3NTNpBp8F2EF/JEKB/wDEVn2+M3hZNkOemf21qPCN9X/hXqbjXwHioNg428sFAYm3nAViwKmYUkmCTPYHxUOW9c4Fw27eYBYFumHWLkZbEjsYAJ29xvFYvA+aH01t0CK2UwT3BMT/APEVHg/NF3Tq6qFIaSCRupJBMfwKj4WW9fgczob3B9XcvX7ptEAfWTLCGCufSU3nFTJG25FQ4Xrbi6x0wLXFK7ABgDbPaJEr4mQZ32pT0vEbltiyMVJmY+f+9W+DcdaxeN0jOdmB3ncHz8gVp8JSdO/Qi1OgzWmuX9XimKvjDKVIETtKpuPUdsZIAJNUr2tddYbbKXYBlaDP1SWIJJJPclmP498fiXH7ly/1lm2QIEHeJJJJAEkknx7DxNU9PxC4l0XQZbfc+ZEEH4ii4Ta2/wDSczcb+PcRvNqbavK3soGQUfDE4+nHaI7kz2iufMD3NLdtZYtuCMZHYRBBJPbYbwB2pa4vxq5qLnUeA3iNo3nb23qvf1lxyC7MxHYk1Y8Iu7/0cwdeNcXv27VpnRgqhQkhDsoIVfT5g7k+wgTStzFx46q4GKhQAYA+WLH+5NT4nzJev21tvEL7CJPufmsnGuujo4K31JKd9CNFSxor0UYsnFEVKitGbIxTZyxo0u6HVWyitcu3US0xAyFwWL91FU9xm1oJA750q11say4kYO6w6uMWIh0nFxH7hJg9xNZlG1RpOmO3FeE6Y2kbp5ppdNclbZCNda3q1sNcdgpOIYs5MTECRXtrljTMiWsLiG/qNKQxZTctLf09y4bW6DI+kgTE52yR6YKZY4peRlZLt1WScGV2BXIktiQdpJJMd5oPE73r/q3f6pBuf1H9ZUypff1EHcE9q58uXqXJDBZ4PpXtDUdG9bQDUTYN6SxsJbdSHNsECbmDCNiNomKp8GOGm1d+0o6qNaCkgObdp2uZuuQ2OS2kziRl4yrM1XFr91srl687YlJe47HA91kn6T7Vz0WuuWXD2ne24kZKxUwe4keD7VrB1uMkNi6MXtPbvXAFvNp7jNCovURNZYS1ccYwcg9xchBbpgyd5XeZ7QXW6oKAANRdAAAAAF1gAAOwiuN7il53Z2u3WdxDMXYlgCCFJncSq7dth7V21vCtQF61xWOZJyJkk5eonyTJ3Pud6iqDVsXa2M2KIrU4Bwb9TdxLBFEZMfAZgoP8munH+A/p2OLh0yYBh5wYqSPiRV5kc8O5MXVmPFEVfs8FvPbNxUJQedvPb+f71Y5e4INRcxZsVBQMY3GdxUmPjKfxR6sEm76FUWZEURW3zHy+NM5CPmuTKCRB9LYkxXLQctX71triKMUAJJMfUSq/yQQPtTmxxUn0Yxd0ZMURVvSaEvcwPpImf+VSSP7Vv8z8p29Ooa27sAqE5Ky7urHYMoO2PfsZ+Kj1Yqah3YUW1YqxRFafB+AXtSxW0smD/wC0Sf4G9VbuidXCEeoxHzPYj7yK1nG2r6Ep1ZWiiK3eIco37NpLrQQ4YgCeyOEbv7MQPzXvKPBbepvqtzLEsqwv1HKdxuJiKy9aGOa6Fxd0YMURW5zNwVLD+gnElhie4xuOm/z6Jj5rpa5M1Dac3wBiGCxvOTKGA+5BB/NObDFSfcYu6F+KIpg5S4PbvXwt0EjNVwBUE5E7jIgbR5NR5q4Tbsv/AE5AyYYkgkY3HQTBImEnYkb0WqnqctdfGMXVmDFEUycN5Me7Ya7mqxhCmJPVbFI3337+1ZWg0am6VubBVYx7lUJA/JpzoU2uwxexQiiKcedeAaeyT0lKFY9JZCSDbVpODMvcx3rJ4Fy2dQCxuJbUBiCxABKAEjcjffYVFrRwzeyLg7pGJFEVa1+ha05Vv9yJ/wBRVeuy3VmHsRiipUUJZ7FEVOiulEIRRFTrwtFKBGKIqU17SgQiiKnXfQKhuoH+ksMvtNZk8U2Vbsr2nxYH2IP8U56/mQXNOihL2wu5TJQdW8tz0CfTGMbDeZrpzJo7AGlxS2sraJKtlJIuZE+hcTKr6d4rvo00htzcvMNR1WXpi4ZxzYInS7dM24Ytj5yyFfJ1NfOSlXQ9UIY7WKnALl63c6tphbwIOR7A5Ar9zMR8xVjjty/dLO7B5c5GCCGPqght1kmd/cVc4ZrBZuGADjeFxATiGwMlcoifV38ECrXMvHv1AMoqyV2BDMEBAJuMvp7mBHb33isfESz5i6jFY0T4TzMF0pTp3i2VphGXTi0FHqWYJOPeNtvasHhd1xea5bbAIVJY+4K47e+QBA94pl0aaTp3uvea3cQjpKtwqcOmhU27YMXSzFgZDSRj4rMa8tu/cxIH9RHQkHHO26uFaPBK+Pf4qLVxi0l1NNdLK/MFq85ZnLZTk4dXRvUTDEOAQpM7/B9qu8A43cTTsgs3HkWwrBmAHSuM4lQwDTlG4ParHMHMT6hGVltj07IjFyACS7sxVdo8RtHfeuvD/wBH6v1K5KbadH0OwBhuoExBxuziZ2MYwdjUlquaxfb2CSuxWNt719mHoiWYnYAblifjv+K0+MWNQ6y73W9AjO0UlF7FCVEgZf8Au+a91VxBdubOLb2wjEwWUujD1Hy0SfuDWlxTme9ft9M9MnAiLWRLGPrOQGAAB2k99zsKsteTlndV7EqKT9zO5R4g9on+kbiDLtI3ZCkyIPmazeK6xzeUwQyYgbeVAA/sv+dMHBX0n9M6hQ1npGJRnQXch9QUHcrAUkeGjc1R4g1rrWWVXCKBIeSwBMLmSSZ++/5rcdfFt0tyOOyVnbW8UvPaVeiikK2RGObB7guS4Ak+oCPisjgWhuFgym4GLYqLY9bNBML+ATMgAA701abVaYWVV7Ja+LjMbvTgbux6nViCMCBjJ/wxtti8O1rWrismxza5aJUsCDmjBlUg4kFoPwDXPmtQw7MrStNlbjnC7qjJzdHqIIuCGDH37ggyNwSN/vWjp+L3xZCmymZZWDkgPCWwkKI3ED+5qPGuMXbwm4ZAuAsQuCL2ARAxyY/uMkncnYVp6bU6YW7wu2DduO+VthbmVhemBdA/pYEGZIiCd5rL1HJJPevKKqt0LHC9K7XGf1qQwUKv1FmIVVG43JjyPJ7Vb5g4LdUZXFuJBEhirA5fuDKSG+d5H5rt+pK3XZcgrPmjqMirWipyx8qGgHxuwqXGuL3byFrjFhK7lOmnpP0opJyczJ3PbwBW3xMnLK935X9GLglVnLQcXv2rPTJsrnhGZAeLb5JiT2GR/Pasyzoi112uZKE3IH1ewA9ydh8k02cK42ltL39HrC8FghreO1sIbdzJgQkgmQD9bbT3xdXqAbrsBKXfRCmCSBuU/wCHbf3j5qLVlFNLuadKrJ8X5bvIhNxLqQAfVcDgj2kEww9v4JrnwDiN3TKWytqrhwuZAkOAHIBPsB9qtcY4lqList13JKRNxVtKF7ziv1OTAkfgATVvl3jiWibnTN0NZVIU2wylWckHNh6WyEkTuu4qLUdYvdDZy+oscRsXrl3HBi3gDcn52+I/is+9p2Q4sCpHgiDTrouLol9bhUIqm0pNsKQjI2RW2GUg7CO3tMSKxeZ9cl15X/ExmACQ1x2kgAAGGG0DtX0eG1dTVdVsu/28o4zjHdpmDFFTor20cQor2itEPK3uWXZbetdPrXTgqQoJBOq06kiQd4JH2JrCrvpNddtHK1cuW2IiUdlMd4lSDGw2+KzKNqgmNy8LF+zba9/SvPYYu2KpKHXWLVq7cWAD6XffbIIpnyeus5W0a3VGN3FLty26oureRbtO4a4XsKQwKguLU+kkgCJKXd1txizM9xmcQ5LsSw2MMSZYSBsfYe1Tfil4lCbt0m39BNxyU/4CTK9vFcuVLszeS9Bzt8o6YZXHVcGNkW0W7qmXG6rkupTTtdBLIQq3FABBkttOFzRoltW9MibhTqVyK4swTVuqlgQCDA7Ht2rLXi18O1wXrwdhDOLrhmHszZSRsO/tVZrrEAEkhZxBJgSZMDxJ3rUYSTtsOSo6Wmdyq5dyB/em7V8I6dpWF539DFrYgEYXVt45kGQSZ2BpMBjcVp3+Ybr21RiSEBC77AMwY7fJAP3rhr8M9acd9kWMlTTsv8sai3c1SdUIFBUKjEi2BmC09z2JJO5JJNS5uNsMwtEAF3yVD6DF18I2EgJjEj2pbVo7V69wnuSa1DhIRnl29PP1+5FJYY0OXDuCk6bLrsLkoFT/APKqmQY2Ay338VS5d1tpr4W4tsKGUAPLLBcdU3D3aVG/wAAABWVY5hvpaNlXIQkEj5WMT+IEfas4NXmhwV3n+DcpxbT9Bh5qvWwWW1iql3lbeyH+q5WB5ATGJ+K0+XeCK+luOXuhgtsjDPEdW6yesgQsYzv3mktnJ7kn71b0vFbltWRScW7iTBgyJ/Jmu0+EWEYQrb17khOKk3RbuX8b4R4wTKAP8RUgOZO7ExufjsK3ectbZdfQUPoQTbUovZ8lILtJyw87wNtqTblwkknzXhYkbkmtrhdOMlJdu3r492RTpNJDNyXw0Xnhjcj1em3OXpTKYkbVV4hpYu2rOQwcoSR5LgGWPdiA5Ant7bmsvRa97TZISD8Gueo1LOZNYXCfPKTr6fRlc4uKT7DhxLhNq3YtuqkM1m28O4ZCzswJVVuH0iJhv4rL5T4uq6kPdaDkpzxUwqgyApERBAiI2+Kx7vErjLiWJAEdz29viq+PnepDg4QhUnu+/wC25Mllkjc5p1aXHldzk3qgCQbjsDA7bFRHx8Vu6Xglk6PL1T1AnUyGEfp+rEZzM7fTFItdhrHxwzbH/DO1XW4XKMYw6L1NR1VbbN/lXjy29QrXTADAhlVPSqq4xRWUrEtMR7nvvVTmfXrdcEdxO5iSC7tJgCJyG0DtWLRXbT4bT05Zr+vQ55fLjQ78D4dpm0jsyqx/oy5YArndK3IES3p9u3elpNbjeJb1DBkExChkIEAbAAnsB71St6llEA/5VzJrnDhIxUst79jctROml0GrnDjtu+SVLNMEM2GW1tVj0KogQT2o5K0ll881R2CXPS7YgYopQg4tvMwI3/FKlTt3Su4MVqfDRlp8uOwWp81sv8eVQ4VGJQD0jwJALQPHqn+KzIqb3CTJMmo13hBQioo5NqzyivaK0D2KIqVFaIRiiKlRQEYoipUUBGKIqVFARiiKlRQEYpj4VyTdvWmuSFCpmZB2SSMj8bH+KXqbeE82ILJS5ZNxun01YKhxAYtkpbs0n+wrw8ZqTgliztpRUrsV9boWtOyOIKkg/cU68r8HsfpXdrfVboXLn7dikRlLD07+JO1KXGuJG9dZyCCxLERG7Ht/lWnwrS6hLci/0Vbb6lUEnx6vPxXDip5acd9zppxqTKvNPDEs33W2ZUNAq1wnkm7ftNdlVCoXM+EE+o/Gx/is7i2huo8XDPffz7mfmt7hXNaCwUuWnc9I21YAemSTkJI33/tTU12tKOD+/qFBOTtC1qOHtau9O5sQ0H+d6+jpwnT/AKfHprj1Mep6Ix/SdX/FlPU2yiPFfP8AjPEDqLzNHqdiYjsT4/AFa9rSuqLbuX1UuPSjOBP2BO++1Z4hqeNy7edC6aq9hd1NmHIH4/0pp0/IYa1JugXMlUJtJNwArA7kQw3+/tS5r9E9pyG795/P+dNGk5v1AslehJLK2eUHK2AF8doUbTWuI4i1Hly29/ySEFbtClc02FzF/Bg/aYNfTU4fZ/TRhb6fUAznfD9LkfTj9PU2zy77V81ulrt2IOR9/wC5/k1tjg4WLbaiHMRbNw+fpETAnwD38TWOLmpONO9i6aqzB1doByF7Ht+Tt/p/NNWn5CU2pN0C7kq4bTk6BxA7lYYb/eljW6VrbkMZafyabdLzRfFjE29yyvlv9SIEB2HbFRtXTW1nPHly96f5JCCt2hM1GnKMVPcVziu+qvZMSZ7+e/zNcq+lHdLezzyW7IxRFSorRkjFEVKigIxRFSooCMUVKvaAKKKKpkKKKKAKKK2bXLBIRWvWEvXFDJYYuGIcSksENtGYQQGYdx2mo5JdSpNmNRXccPu9Pq9O70u3UwbCZiMox77d6nc4TfUorWbwa59Cm04Lf8AIlvxS0KZVq9wPh4v37dsmAzQTUtPwK62cjpm3cS2yutzINdzx9IUt+wztPbY1wtae8ii8EuKoIi5gwWTuPVEb/euep80Wovc3HZpsbOYuXtOukt3LaMrNbRySHXd7iqQpZQHEGZE+K78H4PmyWbbLb/pG4zlA5+sIFUEge5JM/t95rB4zxbVG0lu8lxAVGGVspKggjGRuoMHbbtXXR69jbQvZusFnG5b6gInuA1shhMCR5gV8TW056aTm/c9anE7c08NFsW2OBYMMin0kgkEgHtv48bjxWxw7V2lZXey19TawGKJcKNkS3pY7BwVE/wD2QYpc4hqxC5qERB6LJ7tH0gjuqe5bc9hJMjR5f5eZrDXGv9IBC4WVkgbenI7n4FcVbWXb/vnncR1IybS/U48x3EYWbYRbf0goGyCgD6QfMQBWxwzgpuM1q2yWxbtoxY2w5Y3C4AgkAKMN/JJ2IilTjumaxca24m4rb3CZ7HYKP2j3O5PxWlo9W11ATZuPiCuaM6+k91JRlJX4NbenKKUmtmWM7bRDjekW1esv6DP1FDKyQPpPlZBit3S67EX4sLeF8LBLWwoxthCl0MZwBGQxDfW2wNLGr1AuFZCDbG3a22kYhmA2VV8L3JA7AVuDlPFYXUnLIq1r0lhja6pYbyFI23B3rm21vRFqJ3XYz+N3ku6u2NoG5++1b2m0Sumoc3+iLDYhYQoFFtGyugrkwbI9mXaI33pF1WohgFXHEzJOTEx3Ztv4AApjtae+9sXm01tyn0uVUsI3EEifkV1npThWaqxCeXYr8VCWdaCIg7fma3tPxIol1Bbt3Fu3Op1GdcQGxkXE+piuPpjbZd1ik7V6nMkEhrlwgEx6UEg4idyxIEnxEDyaaU5RTo4i83VyK45e1jrZR/hj0/esOLStrr/wQnldGRduJe13jEf6kz/pTDo9Nba11X1BRusyG16Sgi6UW1hGRYrBymd8u21It/UstxYCph2ABjc7kkksxJHcmmaxa1L2+uNPbyAjqQucRA9UTuPmtz0padZLqITyO3COF2TqnyUPFy0Am24d1VokgTBO5Piq3O3C7SepFCNncUoI2CXWVZgkEwBuD5rDu8Sa28oT1Jln3HjZAD4Hkkbn2FVtbxJ7plySfcmTXs4Th52tR7L38ZylqxaaKtFFFfWPKFFFFAFFFFAFFFFAFFFFUBRRRQHhFN2n4tpXvpqbrW91ti9p7mm6pbpKisLJIKAOE7kqVkjeN1KisSgpGk6G/wD8e0o0zKrMHbT9MKUus6tmHgObnTW1I9KqnkT5Js6vmfSsT/UfO6Lwa/btXEw6ygZvaNwqbpIhjaxBUt32pHorHJiazY66PmnTo9oF7jC02lHVKGXGnOoLtEkgDqqqgmYUduwq6Lmi2mORZ1TR2LYtmcTcs6izddYOwBCP6vn5pUopyYkzYz808ds3bZS0ytneN0xZuIR6WHra5deXOUHEQYG/YBi4Jxm1+lcLcRJtWhiRuWW65eDmMDiV3gz+K+bVJbhHYkVx1eEjqJK6r8/wdI6tdS9x26jX3ZBAZiR9idv+v5rU4JzcbVlrTKrBkKSe4U+22x+RS2aK7S0ISiovsYWo020XeL8Ta/cZ2MliST8n2+KeeXuLW/0rhbiJ/RRcSNyy3HLQcxgcSN4M/ivnNEVz1+GWokltRqOq022aXHtWjaq49vZS8rH371rHne4bItmB6i0jKcmTAkDt9O3tSvRWvhtNpKSuic2SbaJtdlp+Rt9o/wClfRtFzPY6E5meqtzpQMYXTraO2OWUie8dq+bUSamvw8dZptlhq4lnX3srhYbbzt7yT/rW0nOd3o9Mn92U7zkbfTLd4nD00uRRXSWjpyrJdDK1JJuidy7LT/vavoeg5os9AkuwOdlumAMT0cZy9JMnHaDHb5r5zRNY1+HjrNNvoWGo42WuJ3g9xmHk/wCZJqrRRXdJJJLsc27dhRRRVIFFFFAFFFFAFFFFAFFFFAFFFFAFFFFAFFFFAFFFFAFFFFAFFFFAFFFFAFFFFAFFFFAFFFFAFFFFAFFFFAFFFFAFFFFAFFFFAFFFFAf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8" name="Picture 10" descr="http://www.brooklyn.cuny.edu/bc/ahp/SDgraphics/PSgraphics/HydroCarb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09" y="2286000"/>
            <a:ext cx="38862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923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Keys To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a few groups of molecules that play a pivotal role in how biological molecules operate</a:t>
            </a:r>
          </a:p>
          <a:p>
            <a:r>
              <a:rPr lang="en-US" dirty="0" smtClean="0"/>
              <a:t>These are the parts of biological molecules that interact the most with the cell and other molecules</a:t>
            </a:r>
          </a:p>
          <a:p>
            <a:r>
              <a:rPr lang="en-US" dirty="0" smtClean="0"/>
              <a:t>These </a:t>
            </a:r>
            <a:r>
              <a:rPr lang="en-US" b="1" dirty="0" smtClean="0"/>
              <a:t>functional groups </a:t>
            </a:r>
            <a:r>
              <a:rPr lang="en-US" dirty="0" smtClean="0"/>
              <a:t>are particularly important to understand how a cell works</a:t>
            </a:r>
            <a:endParaRPr lang="en-US" dirty="0"/>
          </a:p>
        </p:txBody>
      </p:sp>
      <p:pic>
        <p:nvPicPr>
          <p:cNvPr id="6" name="Picture 2" descr="http://xray.bmc.uu.se/Courses/Tables/Table_gifs/functiona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67000"/>
            <a:ext cx="38100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77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Keys To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functional groups are often attached to a carbon chain</a:t>
            </a:r>
          </a:p>
          <a:p>
            <a:r>
              <a:rPr lang="en-US" dirty="0" smtClean="0"/>
              <a:t>Because of their overall structure they have the ability to be polar</a:t>
            </a:r>
          </a:p>
          <a:p>
            <a:r>
              <a:rPr lang="en-US" b="1" dirty="0" smtClean="0"/>
              <a:t>Polar molecules </a:t>
            </a:r>
            <a:r>
              <a:rPr lang="en-US" dirty="0" smtClean="0"/>
              <a:t>have a partial charge and can attract positive and negative molecules or ions</a:t>
            </a:r>
            <a:endParaRPr lang="en-US" dirty="0"/>
          </a:p>
        </p:txBody>
      </p:sp>
      <p:pic>
        <p:nvPicPr>
          <p:cNvPr id="4100" name="Picture 4" descr="http://www.school-for-champions.com/chemistry/images/polar_molecules-h2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3281817" cy="330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279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Keys To Cells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molecules are polar they can be hydrophilic</a:t>
            </a:r>
          </a:p>
          <a:p>
            <a:r>
              <a:rPr lang="en-US" b="1" dirty="0" smtClean="0"/>
              <a:t>Hydrophilic</a:t>
            </a:r>
            <a:r>
              <a:rPr lang="en-US" dirty="0" smtClean="0"/>
              <a:t> (water loving)</a:t>
            </a:r>
          </a:p>
          <a:p>
            <a:r>
              <a:rPr lang="en-US" b="1" dirty="0" smtClean="0"/>
              <a:t>Hydrophobic</a:t>
            </a:r>
            <a:r>
              <a:rPr lang="en-US" dirty="0" smtClean="0"/>
              <a:t> (water fearing)</a:t>
            </a:r>
            <a:endParaRPr lang="en-US" dirty="0"/>
          </a:p>
        </p:txBody>
      </p:sp>
      <p:pic>
        <p:nvPicPr>
          <p:cNvPr id="6146" name="Picture 2" descr="http://dogs.thefuntimesguide.com/images/blogs/beagle-scared-of-water-by-noisepas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14800"/>
            <a:ext cx="285750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ouleh.com/wordpress/wp-content/uploads/2009/05/dog-jumps-in-wat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7" y="1676400"/>
            <a:ext cx="2257425" cy="1986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are going to now list the six main functional groups for this course</a:t>
            </a:r>
          </a:p>
          <a:p>
            <a:r>
              <a:rPr lang="en-US" dirty="0" smtClean="0"/>
              <a:t>Follow along with your flash cards</a:t>
            </a:r>
          </a:p>
          <a:p>
            <a:r>
              <a:rPr lang="en-US" dirty="0" smtClean="0"/>
              <a:t>They will greatly aid your understanding of these functional groups</a:t>
            </a:r>
            <a:endParaRPr lang="en-US" dirty="0"/>
          </a:p>
        </p:txBody>
      </p:sp>
      <p:pic>
        <p:nvPicPr>
          <p:cNvPr id="5122" name="Picture 2" descr="http://themisadventuresofmagatha.files.wordpress.com/2011/09/index-car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1371600"/>
            <a:ext cx="3809999" cy="381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7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Groups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Hydroxyl Group </a:t>
            </a:r>
            <a:r>
              <a:rPr lang="en-US" dirty="0" smtClean="0"/>
              <a:t>– consists of a hydrogen atom bonded to an oxygen (which is bonded to a carbon skeleton)</a:t>
            </a:r>
          </a:p>
          <a:p>
            <a:r>
              <a:rPr lang="en-US" dirty="0" smtClean="0"/>
              <a:t>Names - Any molecules containing this are considered to be alcohols</a:t>
            </a:r>
            <a:endParaRPr lang="en-US" dirty="0"/>
          </a:p>
        </p:txBody>
      </p:sp>
      <p:pic>
        <p:nvPicPr>
          <p:cNvPr id="6146" name="Picture 2" descr="http://upload.wikimedia.org/wikipedia/commons/thumb/0/0b/Hydroxyl_group.svg/260px-Hydroxyl_group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85" y="2438400"/>
            <a:ext cx="3310689" cy="241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26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Carbonyl Group </a:t>
            </a:r>
            <a:r>
              <a:rPr lang="en-US" dirty="0" smtClean="0"/>
              <a:t>– a carbon atom is linked to an oxygen by a double bond and the carbon skeleton</a:t>
            </a:r>
          </a:p>
          <a:p>
            <a:r>
              <a:rPr lang="en-US" dirty="0" smtClean="0"/>
              <a:t>Names – If at the end of the skeleton it is called an aldehyde, if it is </a:t>
            </a:r>
            <a:r>
              <a:rPr lang="en-US" dirty="0" smtClean="0"/>
              <a:t>in </a:t>
            </a:r>
            <a:r>
              <a:rPr lang="en-US" dirty="0" smtClean="0"/>
              <a:t>the </a:t>
            </a:r>
            <a:r>
              <a:rPr lang="en-US" dirty="0" smtClean="0"/>
              <a:t>middle </a:t>
            </a:r>
            <a:r>
              <a:rPr lang="en-US" dirty="0" smtClean="0"/>
              <a:t>of a group it is called a ketone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5181600"/>
            <a:ext cx="3352800" cy="9445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*Fun fact*</a:t>
            </a:r>
          </a:p>
          <a:p>
            <a:pPr marL="0" indent="0" algn="ctr">
              <a:buNone/>
            </a:pPr>
            <a:r>
              <a:rPr lang="en-US" dirty="0" smtClean="0"/>
              <a:t>Sugars contain carbonyl and hydroxyl groups</a:t>
            </a:r>
            <a:endParaRPr lang="en-US" dirty="0"/>
          </a:p>
        </p:txBody>
      </p:sp>
      <p:sp>
        <p:nvSpPr>
          <p:cNvPr id="5" name="AutoShape 2" descr="data:image/jpeg;base64,/9j/4AAQSkZJRgABAQAAAQABAAD/2wCEAAkGBxMTEhQUEBMWFhQVFBQWGBUXFxkXGhgXFBkWFhcdFRccICggHRwlHBUYIjEiJS0tLi4wGB80ODMsNygtLi0BCgoKBQUFDgUFDisZExkrKysrKysrKysrKysrKysrKysrKysrKysrKysrKysrKysrKysrKysrKysrKysrKysrK//AABEIALgBEwMBIgACEQEDEQH/xAAcAAEAAQUBAQAAAAAAAAAAAAAABAEDBQYHAgj/xABGEAACAQMCAgYHBgQEAwgDAAABAgMABBESIQUTBjFBU5LRFBUiNFFhsgcWMnOCk0JScYEjM2KRNUOhFyVUdHWxtMEIJHL/xAAUAQEAAAAAAAAAAAAAAAAAAAAA/8QAFBEBAAAAAAAAAAAAAAAAAAAAAP/aAAwDAQACEQMRAD8AyVhZRcqPEaY0J/Av8o+VX/QIu6TwL5U4f/lR/lp9IrL8HggAknu0VokaKFdahgHmdFJwdut4hnr3P9wxHoUfdp4F8qegxd0ngXyrwlsbe6u7ZiSI5BLET3Nx7agfEKwdf0gdmBf47bIOHwyhFEp4hApkAAcr6Rp0luvTp2x8KC36FH3aeFfKnoMXdJ4F8qncOspZ9XJTUqkgyEgJqUlWUHOSQQQcDAIIJyMVE6Q2XKteHuYeTO/ECsmyhypW7Ol2XOobL2kHA+VB49Ci7tPAvlT0GLuk8C+VZCw4fNPkwx5UHGskKpYbELnckdpAwDkZyCBi7u50SSW8yNFMELBHx7abjVGwJDjbs3GcEA5AC56DH2xp4F8qehRd2ngXyrLcW6Oy+sHNtbgQeiRDK6ETm8yYsAM/iK6NwOoDJG2cRZ3OuUwaGjnV1jaKTCFWZSy75KkNpIDKSGPVmgr6FF3aeBfKnoUXdp4F8quWpd55LcRsJo5eUykjGeWJg2oHGkr1dvyq1Y3XNkkhiQvLFNJCUUqcmIJrYHOAi8xQWOME46yAQr6DF3aeBfKnoUXdp4F8q2HhnAm5zC6t1ZBA7KzBZE1Fl2HwYAZ6hsds741LohzJLW1VVaSV4kOMjJAA1MzMcBRkZJPaAMkgEJnoMXdp4F8qehRd2nhXyq/x+OSzVXuY2WIkKZlw6IWIC83G6g/zEaewkEjN3h1rJOxECawv4n1KFUkAqpOclirBsAHAIJxqXIQ/QYu6TwL5U9Cj7tPCvlVy9doZhDcI0bvq5ZYqVlCAFuWwJ3Gr8Jwe3GKuUEf0GLuk8C+VPQo+7Twr5Vk+Gwho0kS0W8lN3yJlZlAt4s51hWGCdBjf4nmdeAAMJaMi3V7DAxeCCZEjJZn0nlqZU1sSSFckYJyOrqxQSPQYu6j8C+VPQo+7TwL5VfqnGOH5sbd4ItU7cQjBMajmMgnfUC23s6VOcnGBvsKCz6DF3SeBfKnoUfdp4V8qi9ILyOAGytkjueJyYMsjoJIrNSAcjUNICg+yuMk7tkkK0vgfDJAqQRa5nRBqdiOrcanYnYE5AG5ODjOkkBT0GLuk8C+VPQo+7Twr5Vd4zrtGjF1GUSRgqy5DR6zn2WYHKnbbUADnYnBxkJ+j07WiTQsRKWSQoSmnkZDMB7JOsp8+s9dBivQYu7TwL5U9Cj7tPCvlVzghe6RGt42bWiSYOkaFcZGsk4B+QyTg4BxXviiPbOi3EbIsjBElypjZyMhdQOVY9moDJ2GTQWPQou7TwL5U9Ci7tPAvlUyOyndA8ULSAvoAUqDkHcnUQAo33JqzxZXtpY47iMoJdkkypRnwTy8g5D6VJGQAcdedqCz6FF3aeBfKnoUXdp4F8qm8Ls5bgM0CakUldZIVSy7MFJ3bB2JGwIIzkECHJOUlkhmRopUGrS+Pbj6hJGVJDJnb4g7EAkUFPQou7TwL5U9Ci7tPAvlWSg4TcvFzUgbBXUqFlR2BGR7LEaSfgxBHbisZZ3gk1YDK0bmORHUqySAKWU52JGobjIPYTQarxxAs7hQABp2AwPwr2ClX+OH/AB3/AE/StKDYbeVUhV3OFWJWZuwKqgkn+wqb0pt7EWVvZcRnkhkfF06QxvMWbJLhsRN7Ad8DIH4QOraoNvFqgVSSNUSrlThhlAMqewjsNeLThgSVpmkllkZBGXmcyMEUlgATuBkk4oJ3S6eJjY8Qgk5kLhrOWQjSx1N/hlwQCpEqMpGBjX8sV66QH/uuD/1K3/8Ak1irjgqvqBmnETSCQwLKREXDK+eXjG7qGPxOT116uOFa2BaafQJUlEXNPKDowYf4fV1jP9zQTelFibrhtiqLLLbCUi6jhDs5ZQ4OtFy7BZx7QHV19gIvdJbeWOw4Sk5cyLexg8whpMcm60CRhkFwukHGd89dQFs5Y2drW6mtxIdTpHoKM5630urBWPaVxnAzvUeLgn+XzLm6lET8xRJMXXme1ltJGMnW3iNBlekyW1xw2wf0GfiEAjXC28kgKNpVctGhyxyGXJ3X2htk1julXEJjJw6KWzkttIuAhluIpneMW7ZU6XaQjKoSW7VXO+KupaSRu72tzNblzl1jKlGY4yxjdWXWcDLAZOPmcxo+CDXJLLLLNPIhQzSPl1U6totsIPa7BQZXplAZOOW5Z3At4LV4wrFcPNdMsh269SR6CD1gmo3SiEtxO90HDrFYPGerEkfOdDn4agM/IkdtR14T7Tu09w8joicx5SzqqMXXltjK4ZiaRWiwGSaSaZy/KEkkjGZgkZI9kYJOA7bDOaDYb+4it/SONjASTh8GkYyTMS+nqP8AqiXbbr366xf2bWLQwzRIQLqSz5inbeZjIZmBAwcO8AJ+ASsZx/icN0trYWPOa3jmNxcTPFJErYZpFj9pBnU7scEAeyNzU28s9ZVld4pY21JNGcOmcagCdirAYKkEHbbYUE/7KuDSwLOWS5QPGOcJ9Q1XW/MdA25JHW6+yw0YJIOI32YyxmyeIAvMbCBuUshjd0xOo0OCNJ1ZGobgkZxkVDksZ3cyScQvGbTpBWURgDrICxqF32zt2CqJwZFjiSN5I2gGIpUfTIgIwQHHYRsQdjgfAUDhk3o1jerbcEuYIHSQS+kXCqgOggsEuH3GGGWUb4A3wKcBmlk4UFurN72ylWHIt5GNzqRIw2uIYLDmR5yGzhhkHevPEOGSXOkXl3cXEakHlOUWMkEEa1jVdXV21eSydJGktrma3Z/xiNgUfCoikxuGQEKgGQAaDz0jseXDwyaKS4jtxcJGljcgK8etJY1xka8opxpJOVwc1JvJNMbsNtKMQf6AmoTcJZ50nubme4ePPL5jAKhK6W0ogCjIA7OysnQZHi17dW1xZQ2Npz7GWMmZ1XWZC5VSWfGlWCHXlyFcFhnIFYPptwKGxSxtraJUhe+MzTvvpKsZEiD9YLZ0rnsTGScmrNvYTRRmK2vbmGH2sRqyME1dkbMpZBvsAduvr3qK3RpTE8JubswuWLRmclSWbWxKkbktv/XegzYqZxHi89twlWtSqzS3TQK7jIQzzugfHxGc7gj5GoZrHXPCeYylpp9CypKIeaeUHQhgRH1fiGf7mgk8Qja5T1hBGfTbcLFfWsRzz1CjDRqSclQdaH8TKCmcjFZDgt3BdcOvViRrrLIzwRSNFI8bxxFQCCGAIDbdRwyntFYy4scvzI5JoZNOkvDIY2ZRuA5H4gDuM9WT8ai2vA1iCGCWaKSPXpmR8OQ7mRlc4w6aznSRjb+uQtcSu2g4NcxwcJuLW2YEhri4UGOTUulljlfmA61BAUbncbnNZriHA+ZwaOCGHVGt4rNGB/ylnLSHHXjTk7b1jLrhLTyI95cz3PLYMiSFRGGAYZ5aKqk79ZFXJeGks7R3FzFzMa1imZFYgaclerOMDb4UF6aP0jgc0XDhIQJI+YkORI1uRGxEatucw4AX+LBG+4Nm6tVtuA3qSLMkTMFtYptQkDkx6OWjYkA5oLAHfZjjGCfNvwrlCP0aWWB40WMSRsAzIvUsgIKuB/qG2TjrrzNwkyypLd3E1y0ZzGJSuhGxjUsaKF1bDfHZnroMn0mBbgxjyQJbyGJ8HBKSToGGR8atcei08O4UgLME4iEBYljpRbxVBJ+CgD+1Q7nhXMYa5p9AkSURCU8rUhDA8vq61zSThOp0Zpp2VJTKkRkJiVzq3VMYH42/3NBlOkkEFxw6wLWM9/EqgaIZZFMcgCoxkQEEsGDqS26ENnGTWG6Y3srNw2KWza00mZYpJ7iGZtLW7odXtl8AlCxYjqGTnFXrfh7xO72lzNbcwlnSMoY2Y6cty3VlDHSNwM1GXo7G0rzXLyXUrKU1zkPpRs5VFwAo3PV1ZOMZNBsXEE5t5bG/4fdJeKFWO7s2eWCPJOSW2C9ZB1odm6yBmsLDatDf38Us5uH1W8hlbSG0vFpRZAoADAR9g3Gk9uKuww3SJy4uIXSR4IC6o3Kg9gkdC/8ATfbsrzwvhSQaypZ5JG1SSyNrkkb4u3b/AE6tz8TQa70gB9If9P0rSrvHWHPf9P0rVKDpfDOiIaGI85xmOM40r2qPlUr7njv38KeVZzg3u8P5Uf0iplBq33OHfv4U8qr9z179/CnlW0UoNW+5w79/CnlVfueO/fwp5VtFKDVvueO/fwp5VU9D179/CnlW0Vr0t81xeSWqOUjt4YpJWQ4d3nMgjQNj2VCxsxK7ksmCuDkI/wBz179/CnlVfueO/fwp5VPuuEPzYGhnlWNXfnRGRmEiNHIowWyysrlCNJA68gnGNc6DdJsW1ok6zsZ5Z4hcPgoZdc7hCzNzCSqHDBSu2M0GUHQ8d+/hTyp9zx37+FPKpsvSWNWYFJAi3CWxlKhUEsmkAAEhiNTquoAjLfIkVbpCOfLbpBM8kXIL6RHgLcM6q2S42HLJPbjqB3wEEdDx37+FPKh6Hjv38KeVTbTpLHI0Q0SKs7yxxO6hQ7QhiwCk6xkI5GpRnQfiM1fpJHk4SRo1nFuZVUFBIW0EAZ1kK+FLBSAc/BiAgjoevfv4U8qHocO/fwp5VW16SkTcQE68uGzZAXyGGkxLMWIHtEkOMKAeodprJw8aUyGJo3SXlmVUbQDIgwGKYYjILKCCQRkdhzQYv7nr37+FPKqfc9e/fwp5VH4l0qglsXuHguvRWgEvMQrGxUsBpUrKHVs4+AIOxIzWwcS4qIQ7OjcuOPmPJlAgX2s7sw3ATJ/qPjQYj7njv38KeVU+569+/hTyqfa9IlkSIrDMJJommWBlVZBGuBmTLaFJLLgFs7/JsVTpHC6QNFqkM7MqIoGrMeebrDEBQmlg2TsRjckAhA+6C9+/hTyqn3PXv38KeVU6D3LyPxDXzBpviqpK2pkHItzpzqYYySdiRvtVniF+8XFSEWaUGwLiGNgQW5wBYB2WNTpXrJGfmTQSPueO/fwr5VT7nDv38KeVXB0zhMdrKkcrR3M3IDaUXlS5KhJ1ZgVJZWXYHcY7RnOQ3WqSRNDAIE9s6dLFgThcNqyBjOQPxDGd8BgPugvfv4U8qp9z179/CnlV+fjMvrJbQR/4RtHmLAjUW5scYO5GlVBbqyTq6tt8N0R6ScuFUmWdg9/dW/PbdFdriURKzO2tgRpQMoZQdiQQQAyf3PHfv4U8qDoeO/fwp5VPvekkUfNYhzHA4SaUAaIiVVjqyQSAHXJUHGrfqOMwDQax9zx37+FPKn3PHfv4U8q2ilBq56Hr37+FPKg6Hjv38KeVbRSg1c9Dx37+FPKg6Hjv38KeVbRSg410o6NBbmQc5/4P4U/kX5UrPdLfe5f0fQtVoN64N7vD+VH9IqZUPg3u8P5Uf0iplApSlApSlArXbrh8sN293bpzVmhSOaEMquWhLGJ4i5Ck6ZHUqzKPwnO2DsVKCIly5P8AlMoGSdRTJ22C6WO+fjitEsOCXa2nC42tnD29+ZpV1w+zH/8As75EmD/nLsCTsa3vi3EoraJ5rhwkUa6mY9g+QG5J6gBuSQBUMcVl5YlNrJoIB0a0Myg4yWjzo26yFcn4Anag1bjPDr2VX5ls0ksd/bzIyyxaHt4p1kUQK7jTIEGGDBMnPtHYVm+FWcw4hezNEVjmhtFjcshBaHn6wQrFh/mL2fGsxwXiS3NvFPGCEmjWRQ2MhXGRnG2cVNoOfw8PvWewmntXM0FzIbh+bE2oPDLFrgBk2hy6nR7LAD8J66yfRqzurRGtBDqRZZnjudaaOXNK0pEi55nNXmNsFKnA9oZOMt0r44LK1kuWQusQBZQcHBIX2dsE5I2OO2pvCr0TwxTAECWNJAD1gOoYA/70Gn8V6NTzPxWHQBHeiCSKcspUNFFHHokT8edcQOwI0sdwRisvwZZSA7WCWzhGEg/wWZ2IHswNG2NBbfU5U+yPZ3yNjpQc+m4Hdfd9bMQN6SLeOLl64vxKVydevRjb4/2rMdIrWe5ngiaB/Q1Ammw8eZZFI5cLKXB0qfbY7g6VG4zW01A49xL0a3mnK6hDG8jLnBKxgs2Dg74Bx/8AVBrXE+Hzm7ivPQ+cDFJbSQEw8xEWV3hlj1vyzntXWDhx2girt7w25jmtrqCBG5Qnie1iKIRDcNG2Y2YqhkDRhiCQDqYAnAJz3R7iy3VtDcIpVZkDhT1gN2HFWLXjyzyTJaqJOQ/LkkLaYxIN2jDAMxdQVz7OkasZyCAEXopZzRyXrzRGMT3XOQFkb2DDDH7WknDAxnI6vgT11W6sZV4iLpULxm0MBClQyvzeZkhio0422JOeztqdwzjAmlmi5UkbQ6NQkAGeZqIKFSQwwvWD246wQMnQai/RXNhdwO4R7iW5uOZnaKSWQyxEHb/LIQ5+KkjG1Zvo4svo8bXAAnkVZJQAQA7AZG++wAX9Ne+K8FhuGiaZSTC5dMOy7kYIYKRqUjYqcg9tZCg1u7sZhxOK4SPXEbSSBiGUGNuYkoLKxBKkKQNOTnGQBvWBTg116HDH6O+tOKi5ZdcO0IvGuNWeZjOg9Wc5roVKDSrXg0kM90pso7iO4maeOdjFhGlHtpcBvbChl2KK+zdWRW5QghRqIJwMkDAJ7cDJwPlk17pQKUpQKUpQKUpQc46W+9y/o+harVOlvvcv6PoWq0G9cG93h/Kj+kVMqHwb3eH8qP6RUygUpSgUpSgUpSg0T7ZbCaWxRoFZxBdQzyov4mijD6tK/wAWCytg/wAueytwi4jE8QmWROUVD8zUNOnGc6s4xUusSejNnrMnosGstqLctclj2nbr+dBqXSW9hmvrOKOQsfR7mX0Vk0wPG4ZRLI7DIxobTpVicg+ypLHSJ7uSTokJJHZnWUKrsSWCi40gBjv1bf026q7Zd8JglkSSWGN5I86HZAzJq69JI2qH907Hlcn0SDla9fL5a6NeMatOMZxtmg0z7QejsUHDOIXEZk1z21srhnLL/hMgDAH+Ig7n5dmTnHxq1vd8Aa02e6tdFwuraSOOGFgzgncqC2G6/ZA7MV1WSyRk5bIrJt7DDUPZII2PwIH+1WrfhUMbmSOJFcro1hRq05LaQexcknA23oOOemz+opb4lhxD07PMy2sOJxHywM7IFJXl/hwTtWT4vAJONXaSDAbgsjsqllGslck4PX5D4V071PBrMnJj1lxIW0jJcDSHP+sDbV115fglu0jStDGZXQxtIVGpkbrUt16fl1UHKrThkl70VibUzXEKTSRuSS2IZpQVBznHLXTjq2X4Cs+LpLrgt5eiMK03DXTZQu0ULhwNs4EhkA+IVcbYrZJbOe3e3i4fb2wtMyc5MmMrq/CYgPZA1EltjnftNZG04JClqlroVoUiWLQRkMqjThgc5B7c5zntoMT9mX/CbH/y6Vh/sbheG0mtZ8i4t7mUSgnOrXhldT1srDOGPXg1vFjZRwoI4UVI12CKMKB8AOwV5uLCN2DMilgMBsYbG+2ob436qDV+jvSCW5v760ljh02vLVmCtmUShiowThQN8g6us1qH2ScEW44ZDO7Sma3uppo8SNuyqAEYZ3QkAlRjOPgTnq0HDYUV1SJFEmdeFA15znWesnc7n4154ZwmG3XRbRJEhOdKKFXPxwNs0HG0v5xwK2voyzcQe+zzMnXI5nkjEbYIypUBeX+HAG1TekGBxPjo/hHB5HA7A/LjYMB/Nqwc9ea6qnBoA5kEMYcvzNWkZ5hGkv8A/wB6dtXXivF7wC2mfmTW8TyFDHrZFLFGBBUkjJUhjt86DkHGX/7j4IxJDG8t1L5IbS3OLDV14OB29g+FbbwkcjpBLb221u9isssYJKrNzNIY7+y5XGe1s5Oeupf2idF5LiG1isYYxybyK4ZfZjXTGHBA/wBR1Dsxsc9mds4bwyGHUYIUi5h1PoVVLMe1tPWaCbSlKBSlKBSlKBSlKDnHS33uX9H0LVap0t97l/R9C1Wg3rg3u8P5Uf0iplQ+De7w/lR/SKmUClKUClKUClKUClKUClKUClKUCo97exxI0kzqiKMs7kKAPmTVb27SKN5JWCpGrOzHqCqMkn+wr5Y6VdJ7njV7GmSqPKscEO+lA7aQzAZy2+Sd/lttQd7i+0e1ldlsobq8051Nbw5VerreRkXfO2M9Ron2lWaSCK8WeyckhVuoigYbbh1LJpycZz2HNbB0c4JFZ28dvAMJGoGdss38Ttj+Jjuf61C6c9GY+IWckDgaiC0T4GUlUHQRn57H4gkUGct7hZFV42DIwDKykEMDuCCOsVcr5X+zXp5Nwu4CSFjbM+maFs5TfBeMfwuvaP4sYO+CPqaNwwBUgggEEbgg7gg0HqlKUClKUDFKUoFKUoFKUoFKUoFKUoOcdLfe5f0fQtVqnS33uX9H0LVaDeuDe7w/lR/SKmVD4N7vD+VH9IqZQKUpQKUpQKUpQKUpQKUpQKUpQc9+3XiDRcJkC/8AOkjiJ+Ckl27N8hMdnXXD/sghV+MWYYZHMdv7pG7Kf7EA13b7beFGfhM2nOYSk+B8Izh87HqRmPZ1ddcF+yi7WLi1k7dRl0dg3lVox1/NxQfW1KVQ0Hxv0yiCcRvVXqW7uVHbssrgf+1fTf2S3pm4RZsRjEZj687Qu0Q/6INuyvmHpZcrLf3ki/he6uHG4OzSOw3G3bX1P9m3DDbcMs4mBVhCHZTnIaUmVgc9Ry527KDZaUpQKUpQKUpQKUpQKUpQKUpQKUpQc46W+9y/o+harVOlvvcv6PoWq0G9cG93h/Kj+kVMqHwb3eH8qP6RUygUpSgUpSgUpSgUpSgUpSgUpSg8yRhgQwBBBBB3BB6wR8K+cPtG+zW4sJ/SuHqz24bmKVGXt2B1AFR1oDuGxsBg9WT9I0oNU6CdOLfiMCsjqs4UCWEkBkcbMQO1Cdw3z3wcgQftL6eQ2Nu6RyK1466Yo1IZlZxs7gdQGcjPWcYqZPwqxur24hnsYHeGKCQysiln5/MXB9nPsiEbknr7MV66MWVmlzdxW9lDC1q8ScxFXU/Nijm/lBUDIGMn8OaDlH2U/ZRJLIl1xGMpCpV44XAzKesGRT1J8juf6df0FSlApSlApSlApSlApSlApSlApSlApSlBzjpb73L+j6FqtU6W+9y/o+harQb1wb3eH8qP6RUyofBvd4fyo/pFTKBSlKBSlKBSlKBSlKBSlKBSlKBSlKDWOE/8Wv8A/wArYfVd1b6Mf8R4v+daf/EhqXHAkF7cXEs0aieG3RVZgpBgM2o79h5o6vhXrgNiFub24SVJEupIWXQdWnlQpEQxG2crn+9BnqV45gyBkZIJAzuQMZwPlkf717oFKUoFKUoFKUoFKUoFKUoFKUoFKUoOcdLfe5f0fQtVqnS33uX9H0LVaDeuDe7w/lR/SKmVD4N7vD+VH9IqZQKUpQKUpQKUpQKUpQKUpQKUpmg8u4AJJAAGST1ADrzXz906+1a6urg2nCmMcRcRLIpAkmZjpyr/AMCEkYxg9pIzgdC+3HjRtuFuqEh7h1hBBIIU5Z9x/pUj9VcW+xez5vF7bOCI+ZJg/wChGxj5hiD/AGoO6dGfszsbeMekQx3U5GZZp1Epdj14D5CjsGN8DcmnSD7NbSVS1mvoVyAeXNbZhwdiAypgFcgfP4Gt2pQcP+zC5vzx2WHicrvLb2kqAMcgAvCwK42IYEHPWRjPVXcKxj8EiN2l3giZIXgyMYZHZX9rbOQVON/4mrJ0ClKUClKUClKUClKUClKUClKUClKUHOOlvvcv6PoWq1Tpb73L+j6FqtBvXBvd4fyo/pFTKh8G93h/Kj+kVMoFKUoFKUoFKUoFKUoFRuJcPinjaKdFkjfGpGGQcEMMj+oB/tUmlBrH/Z5wv/wMHgq9Z9BuHRSLJFZwpIjBlZVwVI6iK2GlByr/APIu2ZuHwuPwx3KlvkGR1H/Uj/euY/YVMq8Xh1H8STKPmdDH/wBga+jelPBI721mtpfwyoRn+VutGHzVgD/avllrW54PxGPnpiW3kSQDPsyID1o3arDIz/UEZBFB9eUrG9H+Nw3kCT2zh42A7RlTgEq4B2YZ3FTridUUu7KqqMlmIAAHaSdgKC5WP4zwS3ulCXUKSoragrjIDYIz/XBP+9YDgvTJr275djDzLOMOJbtsqhkGyrb7Yk6tz8DnI21beKDWP+zzhf8A4GDwVN4R0TsrWTmW1tFE+krqRcHScEj/AKCs1SgUpSgUpSgUpSgUpSgUpSgUpSg5x0t97l/R9C1WqdLfe5f0fQtVoNu4RxSDkQ5mi/yo/wDmL/KPnUz1rB30X7i+dKUD1rB30X7i+dPWsHfRfuL50pQPWsHfRfuL509awd9F+4vnSlA9awd9F+4vnT1rB30X7i+dKUD1rB30X7i+dPWsHfRfuL50pQPWsHfRfuL509awd9F+4vnSlA9awd9F+4vnT1rB30X7i+dKUD1rB30X7i+dYzjtpw68j5d3yJV7NTrlc9qMDqU/MEUpQaGv2X2UTlrDis9qW69E6bgdQypU7ZPWT11Otfs/smIN/wASnvdJBCT3WY9ur2dWdsnt7TSlBvVlc2kKLHC8EcajCojIqqPkAcDrq/61g76L9xfOlKB61g76L9xfOnrWDvov3F86UoHrWDvov3F86etYO+i/cXzpSgetYO+i/cXzp61g76L9xfOlKB61g76L9xfOnrWDvov3F86UoHrWDvov3F86etYO+i/cXzpSgetYO+i/cXzp61g76L9xfOlKB61g76L9xfOnrWDvov3F86UoOd9LL+I3UpEkZHsb61/kX50pS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MTEhQUEBMWFhQVFBQWGBUXFxkXGhgXFBkWFhcdFRccICggHRwlHBUYIjEiJS0tLi4wGB80ODMsNygtLi0BCgoKBQUFDgUFDisZExkrKysrKysrKysrKysrKysrKysrKysrKysrKysrKysrKysrKysrKysrKysrKysrKysrK//AABEIALgBEwMBIgACEQEDEQH/xAAcAAEAAQUBAQAAAAAAAAAAAAAABAEDBQYHAgj/xABGEAACAQMCAgYHBgQEAwgDAAABAgMABBESIQUTBjFBU5LRFBUiNFFhsgcWMnOCk0JScYEjM2KRNUOhFyVUdHWxtMEIJHL/xAAUAQEAAAAAAAAAAAAAAAAAAAAA/8QAFBEBAAAAAAAAAAAAAAAAAAAAAP/aAAwDAQACEQMRAD8AyVhZRcqPEaY0J/Av8o+VX/QIu6TwL5U4f/lR/lp9IrL8HggAknu0VokaKFdahgHmdFJwdut4hnr3P9wxHoUfdp4F8qegxd0ngXyrwlsbe6u7ZiSI5BLET3Nx7agfEKwdf0gdmBf47bIOHwyhFEp4hApkAAcr6Rp0luvTp2x8KC36FH3aeFfKnoMXdJ4F8qncOspZ9XJTUqkgyEgJqUlWUHOSQQQcDAIIJyMVE6Q2XKteHuYeTO/ECsmyhypW7Ol2XOobL2kHA+VB49Ci7tPAvlT0GLuk8C+VZCw4fNPkwx5UHGskKpYbELnckdpAwDkZyCBi7u50SSW8yNFMELBHx7abjVGwJDjbs3GcEA5AC56DH2xp4F8qehRd2ngXyrLcW6Oy+sHNtbgQeiRDK6ETm8yYsAM/iK6NwOoDJG2cRZ3OuUwaGjnV1jaKTCFWZSy75KkNpIDKSGPVmgr6FF3aeBfKnoUXdp4F8quWpd55LcRsJo5eUykjGeWJg2oHGkr1dvyq1Y3XNkkhiQvLFNJCUUqcmIJrYHOAi8xQWOME46yAQr6DF3aeBfKnoUXdp4F8q2HhnAm5zC6t1ZBA7KzBZE1Fl2HwYAZ6hsds741LohzJLW1VVaSV4kOMjJAA1MzMcBRkZJPaAMkgEJnoMXdp4F8qehRd2nhXyq/x+OSzVXuY2WIkKZlw6IWIC83G6g/zEaewkEjN3h1rJOxECawv4n1KFUkAqpOclirBsAHAIJxqXIQ/QYu6TwL5U9Cj7tPCvlVy9doZhDcI0bvq5ZYqVlCAFuWwJ3Gr8Jwe3GKuUEf0GLuk8C+VPQo+7Twr5Vk+Gwho0kS0W8lN3yJlZlAt4s51hWGCdBjf4nmdeAAMJaMi3V7DAxeCCZEjJZn0nlqZU1sSSFckYJyOrqxQSPQYu6j8C+VPQo+7TwL5VfqnGOH5sbd4ItU7cQjBMajmMgnfUC23s6VOcnGBvsKCz6DF3SeBfKnoUfdp4V8qi9ILyOAGytkjueJyYMsjoJIrNSAcjUNICg+yuMk7tkkK0vgfDJAqQRa5nRBqdiOrcanYnYE5AG5ODjOkkBT0GLuk8C+VPQo+7Twr5Vd4zrtGjF1GUSRgqy5DR6zn2WYHKnbbUADnYnBxkJ+j07WiTQsRKWSQoSmnkZDMB7JOsp8+s9dBivQYu7TwL5U9Cj7tPCvlVzghe6RGt42bWiSYOkaFcZGsk4B+QyTg4BxXviiPbOi3EbIsjBElypjZyMhdQOVY9moDJ2GTQWPQou7TwL5U9Ci7tPAvlUyOyndA8ULSAvoAUqDkHcnUQAo33JqzxZXtpY47iMoJdkkypRnwTy8g5D6VJGQAcdedqCz6FF3aeBfKnoUXdp4F8qm8Ls5bgM0CakUldZIVSy7MFJ3bB2JGwIIzkECHJOUlkhmRopUGrS+Pbj6hJGVJDJnb4g7EAkUFPQou7TwL5U9Ci7tPAvlWSg4TcvFzUgbBXUqFlR2BGR7LEaSfgxBHbisZZ3gk1YDK0bmORHUqySAKWU52JGobjIPYTQarxxAs7hQABp2AwPwr2ClX+OH/AB3/AE/StKDYbeVUhV3OFWJWZuwKqgkn+wqb0pt7EWVvZcRnkhkfF06QxvMWbJLhsRN7Ad8DIH4QOraoNvFqgVSSNUSrlThhlAMqewjsNeLThgSVpmkllkZBGXmcyMEUlgATuBkk4oJ3S6eJjY8Qgk5kLhrOWQjSx1N/hlwQCpEqMpGBjX8sV66QH/uuD/1K3/8Ak1irjgqvqBmnETSCQwLKREXDK+eXjG7qGPxOT116uOFa2BaafQJUlEXNPKDowYf4fV1jP9zQTelFibrhtiqLLLbCUi6jhDs5ZQ4OtFy7BZx7QHV19gIvdJbeWOw4Sk5cyLexg8whpMcm60CRhkFwukHGd89dQFs5Y2drW6mtxIdTpHoKM5630urBWPaVxnAzvUeLgn+XzLm6lET8xRJMXXme1ltJGMnW3iNBlekyW1xw2wf0GfiEAjXC28kgKNpVctGhyxyGXJ3X2htk1julXEJjJw6KWzkttIuAhluIpneMW7ZU6XaQjKoSW7VXO+KupaSRu72tzNblzl1jKlGY4yxjdWXWcDLAZOPmcxo+CDXJLLLLNPIhQzSPl1U6totsIPa7BQZXplAZOOW5Z3At4LV4wrFcPNdMsh269SR6CD1gmo3SiEtxO90HDrFYPGerEkfOdDn4agM/IkdtR14T7Tu09w8joicx5SzqqMXXltjK4ZiaRWiwGSaSaZy/KEkkjGZgkZI9kYJOA7bDOaDYb+4it/SONjASTh8GkYyTMS+nqP8AqiXbbr366xf2bWLQwzRIQLqSz5inbeZjIZmBAwcO8AJ+ASsZx/icN0trYWPOa3jmNxcTPFJErYZpFj9pBnU7scEAeyNzU28s9ZVld4pY21JNGcOmcagCdirAYKkEHbbYUE/7KuDSwLOWS5QPGOcJ9Q1XW/MdA25JHW6+yw0YJIOI32YyxmyeIAvMbCBuUshjd0xOo0OCNJ1ZGobgkZxkVDksZ3cyScQvGbTpBWURgDrICxqF32zt2CqJwZFjiSN5I2gGIpUfTIgIwQHHYRsQdjgfAUDhk3o1jerbcEuYIHSQS+kXCqgOggsEuH3GGGWUb4A3wKcBmlk4UFurN72ylWHIt5GNzqRIw2uIYLDmR5yGzhhkHevPEOGSXOkXl3cXEakHlOUWMkEEa1jVdXV21eSydJGktrma3Z/xiNgUfCoikxuGQEKgGQAaDz0jseXDwyaKS4jtxcJGljcgK8etJY1xka8opxpJOVwc1JvJNMbsNtKMQf6AmoTcJZ50nubme4ePPL5jAKhK6W0ogCjIA7OysnQZHi17dW1xZQ2Npz7GWMmZ1XWZC5VSWfGlWCHXlyFcFhnIFYPptwKGxSxtraJUhe+MzTvvpKsZEiD9YLZ0rnsTGScmrNvYTRRmK2vbmGH2sRqyME1dkbMpZBvsAduvr3qK3RpTE8JubswuWLRmclSWbWxKkbktv/XegzYqZxHi89twlWtSqzS3TQK7jIQzzugfHxGc7gj5GoZrHXPCeYylpp9CypKIeaeUHQhgRH1fiGf7mgk8Qja5T1hBGfTbcLFfWsRzz1CjDRqSclQdaH8TKCmcjFZDgt3BdcOvViRrrLIzwRSNFI8bxxFQCCGAIDbdRwyntFYy4scvzI5JoZNOkvDIY2ZRuA5H4gDuM9WT8ai2vA1iCGCWaKSPXpmR8OQ7mRlc4w6aznSRjb+uQtcSu2g4NcxwcJuLW2YEhri4UGOTUulljlfmA61BAUbncbnNZriHA+ZwaOCGHVGt4rNGB/ylnLSHHXjTk7b1jLrhLTyI95cz3PLYMiSFRGGAYZ5aKqk79ZFXJeGks7R3FzFzMa1imZFYgaclerOMDb4UF6aP0jgc0XDhIQJI+YkORI1uRGxEatucw4AX+LBG+4Nm6tVtuA3qSLMkTMFtYptQkDkx6OWjYkA5oLAHfZjjGCfNvwrlCP0aWWB40WMSRsAzIvUsgIKuB/qG2TjrrzNwkyypLd3E1y0ZzGJSuhGxjUsaKF1bDfHZnroMn0mBbgxjyQJbyGJ8HBKSToGGR8atcei08O4UgLME4iEBYljpRbxVBJ+CgD+1Q7nhXMYa5p9AkSURCU8rUhDA8vq61zSThOp0Zpp2VJTKkRkJiVzq3VMYH42/3NBlOkkEFxw6wLWM9/EqgaIZZFMcgCoxkQEEsGDqS26ENnGTWG6Y3srNw2KWza00mZYpJ7iGZtLW7odXtl8AlCxYjqGTnFXrfh7xO72lzNbcwlnSMoY2Y6cty3VlDHSNwM1GXo7G0rzXLyXUrKU1zkPpRs5VFwAo3PV1ZOMZNBsXEE5t5bG/4fdJeKFWO7s2eWCPJOSW2C9ZB1odm6yBmsLDatDf38Us5uH1W8hlbSG0vFpRZAoADAR9g3Gk9uKuww3SJy4uIXSR4IC6o3Kg9gkdC/8ATfbsrzwvhSQaypZ5JG1SSyNrkkb4u3b/AE6tz8TQa70gB9If9P0rSrvHWHPf9P0rVKDpfDOiIaGI85xmOM40r2qPlUr7njv38KeVZzg3u8P5Uf0iplBq33OHfv4U8qr9z179/CnlW0UoNW+5w79/CnlVfueO/fwp5VtFKDVvueO/fwp5VU9D179/CnlW0Vr0t81xeSWqOUjt4YpJWQ4d3nMgjQNj2VCxsxK7ksmCuDkI/wBz179/CnlVfueO/fwp5VPuuEPzYGhnlWNXfnRGRmEiNHIowWyysrlCNJA68gnGNc6DdJsW1ok6zsZ5Z4hcPgoZdc7hCzNzCSqHDBSu2M0GUHQ8d+/hTyp9zx37+FPKpsvSWNWYFJAi3CWxlKhUEsmkAAEhiNTquoAjLfIkVbpCOfLbpBM8kXIL6RHgLcM6q2S42HLJPbjqB3wEEdDx37+FPKh6Hjv38KeVTbTpLHI0Q0SKs7yxxO6hQ7QhiwCk6xkI5GpRnQfiM1fpJHk4SRo1nFuZVUFBIW0EAZ1kK+FLBSAc/BiAgjoevfv4U8qHocO/fwp5VW16SkTcQE68uGzZAXyGGkxLMWIHtEkOMKAeodprJw8aUyGJo3SXlmVUbQDIgwGKYYjILKCCQRkdhzQYv7nr37+FPKqfc9e/fwp5VH4l0qglsXuHguvRWgEvMQrGxUsBpUrKHVs4+AIOxIzWwcS4qIQ7OjcuOPmPJlAgX2s7sw3ATJ/qPjQYj7njv38KeVU+569+/hTyqfa9IlkSIrDMJJommWBlVZBGuBmTLaFJLLgFs7/JsVTpHC6QNFqkM7MqIoGrMeebrDEBQmlg2TsRjckAhA+6C9+/hTyqn3PXv38KeVU6D3LyPxDXzBpviqpK2pkHItzpzqYYySdiRvtVniF+8XFSEWaUGwLiGNgQW5wBYB2WNTpXrJGfmTQSPueO/fwr5VT7nDv38KeVXB0zhMdrKkcrR3M3IDaUXlS5KhJ1ZgVJZWXYHcY7RnOQ3WqSRNDAIE9s6dLFgThcNqyBjOQPxDGd8BgPugvfv4U8qp9z179/CnlV+fjMvrJbQR/4RtHmLAjUW5scYO5GlVBbqyTq6tt8N0R6ScuFUmWdg9/dW/PbdFdriURKzO2tgRpQMoZQdiQQQAyf3PHfv4U8qDoeO/fwp5VPvekkUfNYhzHA4SaUAaIiVVjqyQSAHXJUHGrfqOMwDQax9zx37+FPKn3PHfv4U8q2ilBq56Hr37+FPKg6Hjv38KeVbRSg1c9Dx37+FPKg6Hjv38KeVbRSg410o6NBbmQc5/4P4U/kX5UrPdLfe5f0fQtVoN64N7vD+VH9IqZUPg3u8P5Uf0iplApSlApSlArXbrh8sN293bpzVmhSOaEMquWhLGJ4i5Ck6ZHUqzKPwnO2DsVKCIly5P8AlMoGSdRTJ22C6WO+fjitEsOCXa2nC42tnD29+ZpV1w+zH/8As75EmD/nLsCTsa3vi3EoraJ5rhwkUa6mY9g+QG5J6gBuSQBUMcVl5YlNrJoIB0a0Myg4yWjzo26yFcn4Anag1bjPDr2VX5ls0ksd/bzIyyxaHt4p1kUQK7jTIEGGDBMnPtHYVm+FWcw4hezNEVjmhtFjcshBaHn6wQrFh/mL2fGsxwXiS3NvFPGCEmjWRQ2MhXGRnG2cVNoOfw8PvWewmntXM0FzIbh+bE2oPDLFrgBk2hy6nR7LAD8J66yfRqzurRGtBDqRZZnjudaaOXNK0pEi55nNXmNsFKnA9oZOMt0r44LK1kuWQusQBZQcHBIX2dsE5I2OO2pvCr0TwxTAECWNJAD1gOoYA/70Gn8V6NTzPxWHQBHeiCSKcspUNFFHHokT8edcQOwI0sdwRisvwZZSA7WCWzhGEg/wWZ2IHswNG2NBbfU5U+yPZ3yNjpQc+m4Hdfd9bMQN6SLeOLl64vxKVydevRjb4/2rMdIrWe5ngiaB/Q1Ammw8eZZFI5cLKXB0qfbY7g6VG4zW01A49xL0a3mnK6hDG8jLnBKxgs2Dg74Bx/8AVBrXE+Hzm7ivPQ+cDFJbSQEw8xEWV3hlj1vyzntXWDhx2girt7w25jmtrqCBG5Qnie1iKIRDcNG2Y2YqhkDRhiCQDqYAnAJz3R7iy3VtDcIpVZkDhT1gN2HFWLXjyzyTJaqJOQ/LkkLaYxIN2jDAMxdQVz7OkasZyCAEXopZzRyXrzRGMT3XOQFkb2DDDH7WknDAxnI6vgT11W6sZV4iLpULxm0MBClQyvzeZkhio0422JOeztqdwzjAmlmi5UkbQ6NQkAGeZqIKFSQwwvWD246wQMnQai/RXNhdwO4R7iW5uOZnaKSWQyxEHb/LIQ5+KkjG1Zvo4svo8bXAAnkVZJQAQA7AZG++wAX9Ne+K8FhuGiaZSTC5dMOy7kYIYKRqUjYqcg9tZCg1u7sZhxOK4SPXEbSSBiGUGNuYkoLKxBKkKQNOTnGQBvWBTg116HDH6O+tOKi5ZdcO0IvGuNWeZjOg9Wc5roVKDSrXg0kM90pso7iO4maeOdjFhGlHtpcBvbChl2KK+zdWRW5QghRqIJwMkDAJ7cDJwPlk17pQKUpQKUpQKUpQc46W+9y/o+harVOlvvcv6PoWq0G9cG93h/Kj+kVMqHwb3eH8qP6RUygUpSgUpSgUpSg0T7ZbCaWxRoFZxBdQzyov4mijD6tK/wAWCytg/wAueytwi4jE8QmWROUVD8zUNOnGc6s4xUusSejNnrMnosGstqLctclj2nbr+dBqXSW9hmvrOKOQsfR7mX0Vk0wPG4ZRLI7DIxobTpVicg+ypLHSJ7uSTokJJHZnWUKrsSWCi40gBjv1bf026q7Zd8JglkSSWGN5I86HZAzJq69JI2qH907Hlcn0SDla9fL5a6NeMatOMZxtmg0z7QejsUHDOIXEZk1z21srhnLL/hMgDAH+Ig7n5dmTnHxq1vd8Aa02e6tdFwuraSOOGFgzgncqC2G6/ZA7MV1WSyRk5bIrJt7DDUPZII2PwIH+1WrfhUMbmSOJFcro1hRq05LaQexcknA23oOOemz+opb4lhxD07PMy2sOJxHywM7IFJXl/hwTtWT4vAJONXaSDAbgsjsqllGslck4PX5D4V071PBrMnJj1lxIW0jJcDSHP+sDbV115fglu0jStDGZXQxtIVGpkbrUt16fl1UHKrThkl70VibUzXEKTSRuSS2IZpQVBznHLXTjq2X4Cs+LpLrgt5eiMK03DXTZQu0ULhwNs4EhkA+IVcbYrZJbOe3e3i4fb2wtMyc5MmMrq/CYgPZA1EltjnftNZG04JClqlroVoUiWLQRkMqjThgc5B7c5zntoMT9mX/CbH/y6Vh/sbheG0mtZ8i4t7mUSgnOrXhldT1srDOGPXg1vFjZRwoI4UVI12CKMKB8AOwV5uLCN2DMilgMBsYbG+2ob436qDV+jvSCW5v760ljh02vLVmCtmUShiowThQN8g6us1qH2ScEW44ZDO7Sma3uppo8SNuyqAEYZ3QkAlRjOPgTnq0HDYUV1SJFEmdeFA15znWesnc7n4154ZwmG3XRbRJEhOdKKFXPxwNs0HG0v5xwK2voyzcQe+zzMnXI5nkjEbYIypUBeX+HAG1TekGBxPjo/hHB5HA7A/LjYMB/Nqwc9ea6qnBoA5kEMYcvzNWkZ5hGkv8A/wB6dtXXivF7wC2mfmTW8TyFDHrZFLFGBBUkjJUhjt86DkHGX/7j4IxJDG8t1L5IbS3OLDV14OB29g+FbbwkcjpBLb221u9isssYJKrNzNIY7+y5XGe1s5Oeupf2idF5LiG1isYYxybyK4ZfZjXTGHBA/wBR1Dsxsc9mds4bwyGHUYIUi5h1PoVVLMe1tPWaCbSlKBSlKBSlKBSlKDnHS33uX9H0LVap0t97l/R9C1Wg3rg3u8P5Uf0iplQ+De7w/lR/SKmUClKUClKUClKUClKUClKUClKUCo97exxI0kzqiKMs7kKAPmTVb27SKN5JWCpGrOzHqCqMkn+wr5Y6VdJ7njV7GmSqPKscEO+lA7aQzAZy2+Sd/lttQd7i+0e1ldlsobq8051Nbw5VerreRkXfO2M9Ron2lWaSCK8WeyckhVuoigYbbh1LJpycZz2HNbB0c4JFZ28dvAMJGoGdss38Ttj+Jjuf61C6c9GY+IWckDgaiC0T4GUlUHQRn57H4gkUGct7hZFV42DIwDKykEMDuCCOsVcr5X+zXp5Nwu4CSFjbM+maFs5TfBeMfwuvaP4sYO+CPqaNwwBUgggEEbgg7gg0HqlKUClKUDFKUoFKUoFKUoFKUoFKUoOcdLfe5f0fQtVqnS33uX9H0LVaDeuDe7w/lR/SKmVD4N7vD+VH9IqZQKUpQKUpQKUpQKUpQKUpQKUpQc9+3XiDRcJkC/8AOkjiJ+Ckl27N8hMdnXXD/sghV+MWYYZHMdv7pG7Kf7EA13b7beFGfhM2nOYSk+B8Izh87HqRmPZ1ddcF+yi7WLi1k7dRl0dg3lVox1/NxQfW1KVQ0Hxv0yiCcRvVXqW7uVHbssrgf+1fTf2S3pm4RZsRjEZj687Qu0Q/6INuyvmHpZcrLf3ki/he6uHG4OzSOw3G3bX1P9m3DDbcMs4mBVhCHZTnIaUmVgc9Ry527KDZaUpQKUpQKUpQKUpQKUpQKUpQKUpQc46W+9y/o+harVOlvvcv6PoWq0G9cG93h/Kj+kVMqHwb3eH8qP6RUygUpSgUpSgUpSgUpSgUpSgUpSg8yRhgQwBBBBB3BB6wR8K+cPtG+zW4sJ/SuHqz24bmKVGXt2B1AFR1oDuGxsBg9WT9I0oNU6CdOLfiMCsjqs4UCWEkBkcbMQO1Cdw3z3wcgQftL6eQ2Nu6RyK1466Yo1IZlZxs7gdQGcjPWcYqZPwqxur24hnsYHeGKCQysiln5/MXB9nPsiEbknr7MV66MWVmlzdxW9lDC1q8ScxFXU/Nijm/lBUDIGMn8OaDlH2U/ZRJLIl1xGMpCpV44XAzKesGRT1J8juf6df0FSlApSlApSlApSlApSlApSlApSlApSlBzjpb73L+j6FqtU6W+9y/o+harQb1wb3eH8qP6RUyofBvd4fyo/pFTKBSlKBSlKBSlKBSlKBSlKBSlKBSlKDWOE/8Wv8A/wArYfVd1b6Mf8R4v+daf/EhqXHAkF7cXEs0aieG3RVZgpBgM2o79h5o6vhXrgNiFub24SVJEupIWXQdWnlQpEQxG2crn+9BnqV45gyBkZIJAzuQMZwPlkf717oFKUoFKUoFKUoFKUoFKUoFKUoFKUoOcdLfe5f0fQtVqnS33uX9H0LVaDeuDe7w/lR/SKmVD4N7vD+VH9IqZQKUpQKUpQKUpQKUpQKUpQKUpmg8u4AJJAAGST1ADrzXz906+1a6urg2nCmMcRcRLIpAkmZjpyr/AMCEkYxg9pIzgdC+3HjRtuFuqEh7h1hBBIIU5Z9x/pUj9VcW+xez5vF7bOCI+ZJg/wChGxj5hiD/AGoO6dGfszsbeMekQx3U5GZZp1Epdj14D5CjsGN8DcmnSD7NbSVS1mvoVyAeXNbZhwdiAypgFcgfP4Gt2pQcP+zC5vzx2WHicrvLb2kqAMcgAvCwK42IYEHPWRjPVXcKxj8EiN2l3giZIXgyMYZHZX9rbOQVON/4mrJ0ClKUClKUClKUClKUClKUClKUClKUHOOlvvcv6PoWq1Tpb73L+j6FqtBvXBvd4fyo/pFTKh8G93h/Kj+kVMoFKUoFKUoFKUoFKUoFRuJcPinjaKdFkjfGpGGQcEMMj+oB/tUmlBrH/Z5wv/wMHgq9Z9BuHRSLJFZwpIjBlZVwVI6iK2GlByr/APIu2ZuHwuPwx3KlvkGR1H/Uj/euY/YVMq8Xh1H8STKPmdDH/wBga+jelPBI721mtpfwyoRn+VutGHzVgD/avllrW54PxGPnpiW3kSQDPsyID1o3arDIz/UEZBFB9eUrG9H+Nw3kCT2zh42A7RlTgEq4B2YZ3FTridUUu7KqqMlmIAAHaSdgKC5WP4zwS3ulCXUKSoragrjIDYIz/XBP+9YDgvTJr275djDzLOMOJbtsqhkGyrb7Yk6tz8DnI21beKDWP+zzhf8A4GDwVN4R0TsrWTmW1tFE+krqRcHScEj/AKCs1SgUpSgUpSgUpSgUpSgUpSgUpSg5x0t97l/R9C1WqdLfe5f0fQtVoNu4RxSDkQ5mi/yo/wDmL/KPnUz1rB30X7i+dKUD1rB30X7i+dPWsHfRfuL50pQPWsHfRfuL509awd9F+4vnSlA9awd9F+4vnT1rB30X7i+dKUD1rB30X7i+dPWsHfRfuL50pQPWsHfRfuL509awd9F+4vnSlA9awd9F+4vnT1rB30X7i+dKUD1rB30X7i+dYzjtpw68j5d3yJV7NTrlc9qMDqU/MEUpQaGv2X2UTlrDis9qW69E6bgdQypU7ZPWT11Otfs/smIN/wASnvdJBCT3WY9ur2dWdsnt7TSlBvVlc2kKLHC8EcajCojIqqPkAcDrq/61g76L9xfOlKB61g76L9xfOnrWDvov3F86UoHrWDvov3F86etYO+i/cXzpSgetYO+i/cXzp61g76L9xfOlKB61g76L9xfOnrWDvov3F86UoHrWDvov3F86etYO+i/cXzpSgetYO+i/cXzp61g76L9xfOlKB61g76L9xfOnrWDvov3F86UoOd9LL+I3UpEkZHsb61/kX50pSg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7" descr="data:image/jpeg;base64,/9j/4AAQSkZJRgABAQAAAQABAAD/2wCEAAkGBhIRDxIQEBQWExQWGRQUFBEWGBQVFxYXFhQXFxQRFRIaHiYfGBkjGhIaIDEhJSkrLSwsFR4xNTAqNiYrLCkBCQoKDgwOGg8PGjUlHSQ1MDUuKy0tKjUpNTAqMDU1LDUqNTU1NSkxKSwxNTY0NTUqNS4sLTU1NTA1NSs1NS40Kf/AABEIAKEBOgMBIgACEQEDEQH/xAAbAAEAAgMBAQAAAAAAAAAAAAAABQYCBAcBA//EAEcQAAICAgAFAgMDBA4IBwAAAAECAAMEEQUGEiExE0EUIlEHMmEjcYGRFzM1QlJUcnSUobKzwdIVFiQ2c5Ox8CUmQ2J1wtH/xAAZAQEAAwEBAAAAAAAAAAAAAAAAAgMEAQX/xAAsEQEAAQMCBAQFBQAAAAAAAAAAAQIRIQMxBEFhgRITUXEykaHB8BRCUrHR/9oADAMBAAIRAxEAPwDuMREBERAREQEREBERAREQEREBERAREQETF3CgsxAABJJ7AAeST7CRmNzZhWWelXl472E6Fa3VM2/GukNvcCViIgIiICIiAiIgIiICImNlgUFmIAAJJPYADySfYQMolYH2m8K9T0/jqN71vrHT/wAz7uvx3qWZWBAIOwe4I9/xgexEQEREBERAREQEREBERAREQEREBERAREQEREBERA5tzFivxbjJ4azuuFiV13ZSISPWssO66HYeF6e+vPZtexE3nfZPwq2n0fhK69DS2VjosUhSAwsHdiN7+bYJA2DIrhmUuJzNnV3fL8fVjW47nQVjQhraofV/J1+HjuJ0F3ABJIAHck9gAPJJgUf7MuKXg5nDMt2tuwrAi3NvqsosHVS7b99D6nsR3PmXqc8+zi/4riXGOI196LbKaKnHcP8ADV9DWKfdTsH9PnsZ0OAiIgIiICIiAiIgJznnmhuJcVxeDFmXGFbZmWEYqbFD9FVR/wDb168b+9vsVBnRpzrmLMXA5ixs3IIWjKx2wvVJ0tdi2C1es+wbQG/xJ8AwLSeRuHel6PweP0a10+lX9d+db3vvvcq3IFb8P4nl8FLM9ArXLw+s9RStm6bK9/wQ7dvHhj33OiE+851ynmDP5gzeIUkNj0UJgpav3bGLi1yrb76II2OxDKffZDo0REBERAREQEREBEqnNf2h04GRVjNRk5FlqGxVx61tPSpIO1Lg+30kVb9slFY67sHiVNY+9bZjdKKPG2brOhs/1wOgRNXhnE6smlL6HFlbjqR18Ef4HfYg9wQQZtQERNXinFKsal78h1rrQdTO3gD/AKknwAO5JAEDaic8/ZZssBtxeF5t9HteE6Q4HfrRO5ZSO4+v4Sz8q85Y3Ea2fHZgyHptosHRbU3f5bK/bwe42OxG+x0E5Eh8Dmeq7OysFVcWYwqaxiF6CLV6l6CGJPY99gfpm5xjia42Ndk2AlKUe1guixVFLEKCQN6HuRA3Impwjia5OPTk1ghLq0tUNoMFdQwDAEjej7EzbgIiICIiBCc08n43EahXkqdoeqq5D0W1N/Drf2PjsdjsNg6ErH7ErPqvJ4nnX4/g47WdIZdaCO47kaOj9fwkl9rXGbsThF+RjOa7VNIVxrY6rkU+QR4JmzzrxS2luHCpynq51FNmtfNW1dxZDseCUH6oE5wvhVWNSlGOi11oNKi+B/iST3JPckkmbcCICIiAiIgIiICIiAmlxjg1GXS1GTWttbeUYfqIPkEexHcTdkDz5n2UcLzLqWKWJU7I41sEDsRvtArg+xXD16ZyM00b38Icg+jre+npC71vv53v3l24VwmnFpWjHrWqtfuoo0BvuT+JJ9z3MoXO/GsheVVyktdLzThObkYo/U7U9bdS61vqO9fWdHTwIHsREBERAREQEREDlfPvH0wuYcDIsWx1GNeOmpet/mLAaXY7TbyPtrxbOqinEy772U9GMaekvvtpu5IX6nR7bmxxs/8Amnh381yf/vJH7ROVnyKky8P5c7FPq47jsXC93xmP75HGx0nts99AtsM/st5fuwuFU0ZAC2bssasd+jrcsK9jtsAjx77kX+zTifxfO/o5/wA0snJfNKcRwqslNBiOm1Bv8naoHqVkHv2J7fgQfeTuoHPv2acT+L539HP+aa3POQvEMjgeIQy0Zdj5NlbjRZaKhYKbE89+sgjegfY6E6VqUj7TOF36xOJYaG2/BsNnpDzZS69N9ajv3KgeATreu+oF1rrCgKAAAAAB2AA8AD2E57xvGGJzLw+6nS/G15NGQoAHX6KLYtjfVu6jfn5PPeSmB9rXCrKfVOUlRA29Vu0tUgbZDX5Yjx8u9kdtyF4FkNxjjKcRRHXCw0srxrHBX17bPle5FPhOn+yu/cAI08zthcx8WK4mTl9aYY1jV+oU1Qvdx7A77fmM2ObvtIsu4dmVHhfEag9FyG2ygqidVbDrdt9lG9k/QSV5X/3l41/w8H+4EsHP4/8ACOIfzbI/umge8g/uRw/+a439yknpA8g/uRw/+a439yknoCIiAiIgUL7cv3Byf5VH9/XNz7Q/v8J/+Rxv7q+fb7UeX7s7hV+LjANa5qKgkKPltVj8x7eFM2OcOC25DcPNQB9HMpvs2QNVoloYjfk7cdoFiE9gRAREQEREBERAREQErP2l/uNn/wDAs/6SzSE514XZk8Ny8ekA2WVOiAkAEkdtk+IFF58/3Nr/AJvw/wDtUTqaeBKTzDybkZXLycNQol/o4iHrY9Aan0i46lBP/pnwJd1HaB7ERAREQEREBERAwNKlg5UdQ7BtDYH0BmcRAwrpVd9IC7JY6AGyfJOvJmcRAREQIvK5WwrbPVtxcex/PqPTUzfXfUV3JNVAGh2A7Af4T2IGC0qGLBQGOttobOvGz7z10BBBAIPYg9wR9CJlEDFEAAAAAHYAdgAPAAmURAREQERECC5r5yx+HVq1/Uzuemqisddtre4RP8T27j6iVq37VbqAbc3heZj4/bd+lfp2R0mysaKDXk7Ojod9z3g1XxPM/ELbdH4KnHpoBH3fXQ2O6nfY/eXwdhvPbUv11KurI4DKwKspGwQRogj3BBgfPBzq76kupYPW6hkceCpGwRPvIzl3l6nBx1xscMKlLFVZmfp6j1EAt31sk6/EyTgIiICIiAiIgIiICfO+9URndgqqCzMxCqoA2WLHsAB7z6TnvP8A/tvEuH8HYsKLOvKygD09ddQPp1E77qXXuP5JHcdgkG+2Hg4s9L4xOrxsJaU8b/bQnT/XLbjZSWotlTK6MNq6kMrA+CrDsRNZOBYwo+HFFQp10+j0J0a866Na1uRHJfJ3+jRkU12l8d7DbRSVO6A33qxYWPWvjXYeD5JgWWIiAiIgIiICIiAiIgIiICIiAiIgIiICIiAiIgIicz4zzJkcYym4dwmxqseth8ZxJCR4P7RjuPJ7feHn+T3YPpzLkNwji54oyO2Fk1pTltWNmmys6qvdB95entvuR82vIUyXFvtg4ZTQba8hch+3p0Vbax2I+Vda+X858fn0Dcq6tIEJLaABLaJbtoltDWz+aaWNy5iV2erXj0JZ3/KLVWrd/Pzgb7wI3kL404Qs4kfy9rvb6WlHoox2lHbzod+/cdWj4ljlb55ws98dbOG2+nfUws9Ihei8Ad6GJ8b9u4BPkjswz5I5xr4ljeqo9O1Ca78cn56rASCpHnR0dEgfrBACwxEQEREBERAREQE55z9Z8FxXhvFXH5AepiZL+1a296rCPYBi2z+AHkiSXPfPZxCmHhp8Rn39qaB36d7/AC1v0UaJ763o9wASLDj4LW4i05y1WuyBb1UE1MxHzgK3fp39YGymdW1YuV1NZHULAwKFdb6uvxr8ZW+TudDxG/MNSD4SplrpydsDa3T+U0pH3Qfft2Ze3nUbZ9iPCi2/TsCbB9EXW+n27ka3vRP4+/bUueJgJj0irGrRFQEV1j5EHkgdgdAnydHyT3gbUSock87WZVl2Fm1DHzqDuyoH5XQn5baiSSy61vz5B337W+AiIgIiICIiAiIgIiICIiAiIgIiICIiAifPJyUrRrLGVEUFmdiFVQPLMx7AfjIf/Xnhv8exP6RR/mgU3j/Hb+NZD8L4axrxUPTnZ4BH8rGp37nuD9e/hd9V+4DwGjCx0xsZAlaDsPcn3dj7sfcz68NzaLk9THeuxCSS9TI6k+CepSQT2/qm3AREQE51zvytdi5A4zwpCb1P+14qnQyqfL/Lo7s7DwNnyPmA30Wa+ZxCqkKbrErDMK1LsqdTtvpRdkbY6OgO/aBH8q804/EcZcnGbansynXVW4A6q3Hsw3+YggjYIMmJr4fD6qQwprSsMzWMEUL1Ox2ztryxPvFPEKnssqSxGsr6fUrVlLV9Q2vWoO12Bsb8wNiIiAiIgJTue+eziFMPDT4jPv7U4479O9/lrfog0T31vR8AEi03cQqQ9L2Ip+jMoP6iZFcK4LgV5d2VjrV8Rd+22K3UzAa3obPSCQCekDZAJ3AjuRORBgh8jIf4jOv+bIyT386PpV78IND6b0PACqtuiICIiBTPtB5IbKCZuEfS4hj6ai0Hp6wDs0WH3UgsBv3bROi03uRec14jQxZDTkUsasnGb71dg89j36SQdE/Qj2Mssg05Nxl4h/pJFZLyjVv0sVSwHXzWIOzMAutn8PcAgJyIiAiIgIiICIiAiIgIiICIiAiIgIiIFc+0f9x+Ifze7+wZWOVeC8Dbh+G11eAbDRQbC/odRc1L1ltnfVve9+8s/wBo/wC4/EP5vd/YMqvBfsm4bl8Ixi1CpbbjUMb0LdYdqkY2DZ0T1HetaMDT5dqxKeZBXwdl9BqLDm11N1UqwJ9Mjv0huogaXxsgAbadZnO/slyUoW/hVtNdGXikeqa1CjIQn8nkg+X2NbJ/hL43odEgIiICc9+2a5Ux+Hu5CqvEMRmYnQAAtJJPsABOhTn32zUq+Pw9HAZW4hiKykAggi0FSD5BB8QLB+yFwv8Aj2L/AM6v/wDZW/s/4hVfxvjttDrbWxwOmxCGU6ocHTDse4I/RLR/qHw3+IYn9Ho/yyscgYNdPG+O1UolVanA6a0VUVd0OTpVAA7kn9MDokREBERA5PfyriZ/M2emZULVTHxmUFnXTFVG9qRvtMuevs34Rh4F2TUvwl1al6LktsDeqoLVovUx2WYAdhv3GtbnzyuT8TiPM2fXmV+oqY+OyjrdNEhRvaEb7SO41yDgcG4jRmWY4u4fafScWdVnwlpHyWaJ+etiO/UDrv76BDqXJudbdw7Euv8A216amcka2xQEsR+Pn9MmZ4PwnsBERATj/KHJ/wDpI591+bnVlM3KpVKsgogRCpX5SrfwyPp2E7BONcjclPmf6RtXPzcXWflp6ePaa0Oih6yuvvHq1v6KIG3zNwe7gXoZ2NnZNyG6qq3FybfVW1XJB6W0OlgN+x+vto9aE41yby4lfGWxeMXXZWZTq3BsutseqysfN6lSN39RekkjZAKtr7u52WAiIgIiICIiAiIgIiICIiAiIgIiIGpxbhiZNFuPbs12qyOAdHpYaOj7TLhuAlFFVFewlSJWgJ2elFCrs+50BNmeFoETl8rY9mbTnlSL6VZFdWK9SsCCjgfeA2db+sl55ueG0A6JG/psQWZRMWcDyQPzwtgPggw7ZlIvj3LlOYtS3hiKra8hOliv5SvfSTryPmPaSfUPH/f/AH2/qgsB5hx7IzA5eppysnLrB9XJ9L1SSSD6SlU0vt2MkVsB8EH8xnhuX6j9Yh20s4iIcIiIENicrVV59/EFZzbciVMpK9AVNaKjp3vt7kzc41werLx7ca9equxSrDt7+GG/DA6IPsQD7TdiBocC4SMXGqxley1a16Fe0qXKj7oYqqg6Gh48AefM34iAiIgJX+TuVTgJkqbPU9fJuyt9PR0+r0/k/vHeujz28+JYIgVrnLk744UWVWfD5OO4soyQvX09/mQpsdSsB437fn3ZF8d/P/ftPYgIiICIiAlJ5h4sfintX1SMQV9IrrtdGdj1ZKvYqlV1Todz26ifwl2nxow0QMFUAMzO3vtnJLE7/E/4eBK66Zqi0NfC69GjVNVUX/M+u8Y7o7CuDZtzKepTj4jKQdghrMrTD841NPH4fXl35Rydua7BWlZZgK09NGDBARpmLk9R7nQ12E3bOVsZun5WHSi1L023J8ib6VPS43rqPn6z65nL9FpDOh6gAvUr2IxUeFZlYFh3PY78n6yPhqmMro19KmqZpmYvERe0Xi1ts87dO6GepLrsbFa17aPTubuzA3PVaqdDuNGwICe3v2J3NLj9Pwz+jjE9LLRYaOpulXXOx1Qqx36Ys63BA7fk968y05XBKLKlqetehNdCj5egr2UoV0UI+o1PnRy9jojItY0zI7ElizMjBkLWElm0VGtn2kZ05n/V2nxunRNMze0ftxac3vOd+3LeyIvzMn4yg2VLWRVlFFWw29ZAq7EdC69vr5nzwOC0WYS5dlj+q1Xqtmeo/UjFNs66OlVe/wAg+XQ1rzLO+IjWJYRt0DBW79g/T1DXjv0D9Uj35VxS5c1Du3WV23ps38Nqd9BPvsidnTm/r7oU8ZRFMRF6bW+H3mbZm9pv19tmjyxlPZdY9nZmx8F2XuNMyWlvl9u8skjc3l2i2w2urdZAUstltewu+kEIwB11H9ckQJZRExFpZeJ1NPUq8dGNsWxFoiMZz9HsREmyko3MGc7ZVl1dV1nwnpitq1BQOCHyQx3vvWVTsD7y8z51UKoIUBQSzEAa7sxZj+ckk/plddHii12vheIjQqmqab/mfnGPaZRXD71fNudTtWx8NlI9wbMog/qM0qODY12TntkU12asrHW6KSF+Ep2A5G1Hcnz2kpfy1iP09ePU3SoRdop6VG9IO3YDZ7fjPMjlnEsbrsx6mbsOpkUnSgBRsj2AA/RIzRMxmIX08Rp01TNNVUXiIxEXi1uvO3Tuq/w7XnBHp1ZHyZ3QMnbK1S3UrTb1dDEsa+g7I79RM38nCspGIKqMaqw5LEJWWWo/7JkDqZhWDvW/3p8CWDP4NRf0+vVXZ076etQ3TvW9b8fdH6p5icFx6gBVVWgDdYCqBpukr1jXv0sRv6EyMaU3+S2rj6JpjH8scszPXr6IOjEsvy8lMpUVjRj9JqZm6dW5BWxXZQVcN3B120Jqiiy7Gy8jJZXeqvKx69DQXoVktuA12axk9vA0B7y3ihesv0jqICltdyoJIUn6Asf1mYjCrCsgRelyxZdDTFyS5I997O/ruS8r7qo4603iLfD2tFpt7q3ZwuiivEtorSq4vjqDWqozq7ILlYKB1j0y7HfjpB9po8F4IbFLnEw7FN2Ru20E2kDJsB3+SIJGtD5vAHiWjB4BjUN100VVtrXUqKp0fI2B+E+VvKmEzFmxqSxJJJrUkknZJOvMj5U7/n9Lo46mImm8558+ePijGfX1wlYiJoeOREQErHNHF7qMis0VvaxoyCK12VBWyg+q67G+kdWgO5LdI11Szz4NhKbVuI+dVasHZ+67IzDX561/VIVxNUWho4bVo0tTxVxeM47Krndq8L07LsoW2WM7V3Gtrd0u2wwdAiggHoBAHTrX1kcbhKvU5ZMqkjZAfLuYnS9iGS9u3fxv28TZs5WoIAX1KwHa1RXY6dDOCH6Ok/KD1HYHbZP1m1g8KWoMA9rhtb9Sx7Nefu9ROvPt+ErjTm+YbdTi6fBEadU37xzmeU226K5i9SYOGyWWh8r4VLLmtssK+onUzILCyozH5RoDu486Am7mYnwj471WWnrtrpeqy2y0OH2CwDlirr975ddlbY13EueEVHHGMV3UFVApJPZAAvzedjpB352NzXwuXaqrBZuyxlBCG2yy3o32PQHJCkjtvzqPLmCeLoqvMzO84tvfa+eX03jKqVcYuTAZbHcmxDbTd1fNsXAW0l972oIYfVWI/ezfcM+Tl7pyrgtoVTVkmlFHoUt0dHrp32xO9fvvMnbeXKGx1xmTdakMoJOwQ3UGDed7J/WRML+W62sewPehchmFd1talgqr1dKkDekA/RI+XVjt91363QvVMRaZ8XL1mm20xO0Z6++JLGTpRQARoAaYlmGh4ZySWP47O/rPpMKaulVUEnpAG2JZjoa2WPcn8TM5ph4tU3kiIhwiIgIiICIiAiIgIiICIiAiIgIiICIiAiIgIiICIiAiIgIiICIiAiIgIiICIiAiIgIiI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06"/>
          <a:stretch/>
        </p:blipFill>
        <p:spPr bwMode="auto">
          <a:xfrm>
            <a:off x="5105400" y="1981200"/>
            <a:ext cx="3653931" cy="2847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802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446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The Molecules of Cells</vt:lpstr>
      <vt:lpstr>Introduction to Organic Compounds</vt:lpstr>
      <vt:lpstr>Introduction to Organic Compounds</vt:lpstr>
      <vt:lpstr>The Keys To Cells</vt:lpstr>
      <vt:lpstr>The Keys To Cells</vt:lpstr>
      <vt:lpstr>The Keys To Cells</vt:lpstr>
      <vt:lpstr>Functional Groups</vt:lpstr>
      <vt:lpstr>Functional Groups</vt:lpstr>
      <vt:lpstr>Functional Groups</vt:lpstr>
      <vt:lpstr>Functional Groups</vt:lpstr>
      <vt:lpstr>Functional Groups</vt:lpstr>
      <vt:lpstr>Functional Groups</vt:lpstr>
      <vt:lpstr>Functional Groups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Molecules of Cells</dc:title>
  <dc:creator>Administrator</dc:creator>
  <cp:lastModifiedBy>Administrator</cp:lastModifiedBy>
  <cp:revision>16</cp:revision>
  <cp:lastPrinted>2013-09-03T11:46:10Z</cp:lastPrinted>
  <dcterms:created xsi:type="dcterms:W3CDTF">2013-09-03T10:51:49Z</dcterms:created>
  <dcterms:modified xsi:type="dcterms:W3CDTF">2017-09-12T13:42:19Z</dcterms:modified>
</cp:coreProperties>
</file>