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92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094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4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80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5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37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55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015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264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331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061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A26DB8-6CB3-4255-A8B5-3B4EFC551182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4988E-B73A-454E-9A5A-885C5326B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361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day.com/health/video-womans-narcolepsy-attack-goes-viral-1D80309220" TargetMode="External"/><Relationship Id="rId2" Type="http://schemas.openxmlformats.org/officeDocument/2006/relationships/hyperlink" Target="https://www.youtube.com/watch?v=1PuvXpv0yDM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video.foxnews.com/v/2688654171001/report-1-in-500-people-wake-up-during-surgery/?#sp=show-clips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Midbrain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1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Parts of the Midbrain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midbrain contains the top part of the reticular formation</a:t>
            </a:r>
          </a:p>
          <a:p>
            <a:r>
              <a:rPr lang="en-US" dirty="0" smtClean="0"/>
              <a:t>This part is called the </a:t>
            </a:r>
            <a:r>
              <a:rPr lang="en-US" b="1" dirty="0" smtClean="0"/>
              <a:t>reticular</a:t>
            </a:r>
            <a:r>
              <a:rPr lang="en-US" dirty="0" smtClean="0"/>
              <a:t> </a:t>
            </a:r>
            <a:r>
              <a:rPr lang="en-US" b="1" dirty="0" smtClean="0"/>
              <a:t>activating system </a:t>
            </a:r>
            <a:r>
              <a:rPr lang="en-US" dirty="0" smtClean="0"/>
              <a:t>or the </a:t>
            </a:r>
            <a:r>
              <a:rPr lang="en-US" b="1" dirty="0" smtClean="0"/>
              <a:t>(RAS)</a:t>
            </a:r>
          </a:p>
          <a:p>
            <a:r>
              <a:rPr lang="en-US" dirty="0" smtClean="0"/>
              <a:t>This area of the brain makes you more alert and attentive when it is alert and stimulated</a:t>
            </a:r>
          </a:p>
          <a:p>
            <a:r>
              <a:rPr lang="en-US" dirty="0" smtClean="0"/>
              <a:t>When this section of the brain is not properly functioning disorders of consciousness often result</a:t>
            </a:r>
            <a:endParaRPr lang="en-US" dirty="0"/>
          </a:p>
        </p:txBody>
      </p:sp>
      <p:pic>
        <p:nvPicPr>
          <p:cNvPr id="1026" name="Picture 2" descr="http://www.faculty.umb.edu/gary_zabel/Courses/Phil%20281/Philosophy%20of%20Magic/Paleolithic%20Art/New%20Folder%20(2)/RAS%20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111" y="1825625"/>
            <a:ext cx="5223254" cy="3917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4622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https://www.youtube.com/watch?v=1PuvXpv0yDM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What its like to have one of these disorders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http://www.today.com/health/video-womans-narcolepsy-attack-goes-viral-1D80309220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And the </a:t>
            </a:r>
            <a:r>
              <a:rPr lang="en-US" dirty="0" err="1" smtClean="0"/>
              <a:t>followup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65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Midbrain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Think way, way, way back to 7 days ago…</a:t>
            </a:r>
          </a:p>
          <a:p>
            <a:r>
              <a:rPr lang="en-US" dirty="0" smtClean="0"/>
              <a:t>What is the developmental structure that develops into the midbrain?</a:t>
            </a:r>
          </a:p>
          <a:p>
            <a:r>
              <a:rPr lang="en-US" dirty="0" smtClean="0"/>
              <a:t>Can you recall the three primary structures of the brain?</a:t>
            </a:r>
          </a:p>
          <a:p>
            <a:r>
              <a:rPr lang="en-US" dirty="0" smtClean="0"/>
              <a:t>And can you remember the five secondary for fun?</a:t>
            </a:r>
          </a:p>
          <a:p>
            <a:r>
              <a:rPr lang="en-US" dirty="0" smtClean="0"/>
              <a:t>I like fun…</a:t>
            </a:r>
          </a:p>
        </p:txBody>
      </p:sp>
      <p:sp>
        <p:nvSpPr>
          <p:cNvPr id="4" name="AutoShape 2" descr="data:image/jpeg;base64,/9j/4AAQSkZJRgABAQAAAQABAAD/2wCEAAkGBxAPDw8PDxAUEA8UFBUXFRAWFRUVFhQUFhcWFxYcFxgYHCggGBwlHBQVIjEhJSkrLi4uFx8zODMsNygtLy0BCgoKDg0OGxAQGywkHCUvLCwsLCwtLCwsLDAsLCwsLCwsLCwsLCwsLCw0LCwvLSwsLywsLCw0LCwsLCwsLCwsLP/AABEIAOEA4QMBIgACEQEDEQH/xAAcAAACAgMBAQAAAAAAAAAAAAAAAQIHBAUGCAP/xABDEAACAQMBBQUFBQYDBwUAAAABAgADBBEFBhIhMUEHE1FhcSIygZGhCBRCUmIjcoKSscEVstEzY3OiwuHwJFOTw/H/xAAaAQACAwEBAAAAAAAAAAAAAAABAgADBAUG/8QAKxEAAgICAgEDAwMFAQAAAAAAAAECEQMxBCESEyJBBTJRQmGxFXGBkaEU/9oADAMBAAIRAxEAPwCs44RzccgAI4RgQgDEeIRwi2EMR4jxICxYjxHiEILFiPE+Ve5Sn77AeXM/KYLavkhadMsTy8T6Ac4spxjtjwxTnpGzxCOy2f1q5/2On18fmNFkX+apw+s2NPs42jbiLRvjVtl/q8r9eJeuHk/Y1sJsqnZztEvE2bH0qWzf0czW3mg6zbZ77T6+BzbuWZf5k4fWT14gfDyfsGIYmsXWMErUplSOfl6gzOt7qnU9xgT4cj8pZGcZaZTPFOG0fXEWJLEIxXZGLEliLEgbIxScWIA2QxFJxYgGIyOJOKAJGEcJAgI4RiEUBJQjEIAEcI4RbDEI8RwgsixABJOAOswaD3F5WW2saT1ajcAFGWPn+keZ5eU+2k6Zc6xdpZWgzniWPBVQY3nc9FGR8x1InpjYfYu00eh3Vuu9VYDvbhh7dRh/lXwUcB5nJOXJm+InQwcZJeU9/grfZDsLX2a2rVi7nj92pHAHk9Tm3ouOXMy2NF2csrFQtpa0qA8VUbx/ec+03qSZtITObQhMS81O3of7avSpfv1FT/MZj0NorGod2neW7sfwrWpk/INIQ2cIgY5CGr1rZ2yvVK3drSrjxZBvD91veX4GVVtd2F0yGq6VWNN+Yt6rEp6JU95f4s8eol0wkIePrr7zY1mtr+k9KovMMOIHQ5HB18xn4zOVgQCDkHkZ6T2z2PtNWoGjcoN8A93XAHeUmPVT4cBleRx6EeZda0m40a8ezux7PNXHuuh9108jjiOmD4TRjzV1IxZ+MmvKGzIxFJQxNRziEUliKANkYpIxQDEYpKKAJGEeISBARwEYhAMRiAjEIoRwAkoRbATWazXOFooCXfoOJIPAAAdSZtAJt+xzRhf62KzjNK2BrcRkFlIWkPXeIb+AyrNLxiaeJj8p2/gubst2MXSLFVYA3dUB679d78KA+Cg48zk9Z2cITEdUhWqqis7sFRQWZicBVAyST0AE87bedq95qFZ7bTHe3tBw7xcpVqgc2Lc6a+CjB8eeBcXanTqNompClkN3JJx+RSGqf8gaeadnt3ujj3t7j/aWY4ecqKc+V44eSPiNELEtVqkseJPMknnknnJNoC9Khz6Azc4kXcKMsQB4k4mz0Yfg5f8A6sreyOz+1eqaKymhWNS2B40HJekR4bp4ofNcdOc9EbBbbW2s2/e0f2dZMCtbk5amx8/xKcHDdcdDkTzk99R5GohHhkGY2z+vNpOoUry1cOgPt0wfepkjfQ+vMHoQD0mbLjUe4s38fPKfU12evYTHsLyncUaVek29SqIro3irAEfQzIlBrCcd2obGJq9iyKALull6Dn83VCfytgD1wek7GEhDx5o1dvaoVAVdMjBGCMHBBB5EGbPE3nbZoY0/WFuqa7tG6He8MAd4Du1gPXIb1qTSTbgl5Rr8HJ5ePwna0yMREkRFLjMRiMkYoBkQikzImKMhQhHIEQkohGJAMYjEBGIwrHGICMQikK7bqO3gpPyEsn7NNoBR1Gvji1SkmfJVZv8ArlY39VFpuGYLlSB48R4S0/s11wbW/p9VrU2x1wyEf9BmXkbR0eCva2XJCEJmNxCtSV1ZHAZWBDKeRBGCD8J5H2w0etouo3FqPczvU2Izv0WyUPmRxBx1BnruVD9orQhUs6F+o/aUHCO3XuqnLPjhwMfvmFNp2gSipKmUnQu7u6YUqCMzn8NNST6nngec6LT+zC/rYau9OhnozF3+S8PrLK2LrU61jQuEpor1UBqsqhd+onsOWwOJypm8l/j5dydmjFxMcV0VlS7I1x7d6c+VIf3eYOvdmH3e3rXFO6L90jOUNPGQoyeIbhwB6S25iavSD21wh5NSqA+hQgwvHEueGFaPr2Baoa+jLSYkm3rVKQycndOKi/Ad4R/DLIlL/ZpqH7vqK9BUpEDzKuD/AJRLomYxBCEJCFUfaL08VNMoV8e1RuAM/oqKwP1VPlKh0996lTP6R9OH9pevbqB/gV1n89HHr3qf2zPPulX1JKKKzgNx4cfzGX8eSUnZj5sHKCpfJtIoqdVXGVYMPI5kjNhy9bIRGSMUgURkTJmRMUZEY4QkCAjiEkJCMYjgIxCIxia7VtR7r2E98jn+Uf6zYkgDJ4DxmPsBpK6hqOaw3qSA1XU8Q2CAqnyyR8ARK8smlS2zVw8Hqz70jK2X7P7m/C3Fd+4oNxDMCalQeKr0BHInywCJ0/ZBef4Vr1zp1U4SvmmpPV1O/RJ/eUsPVxLEnAdp2zVSqE1C1yLiiBvhchiqnKsuPxKfjj0meWPro708KUfaegYSu+y7tLo6pSS3uHWlqCjBQ4Ar4HvU/E9SvMcccJYkpMwSv+3WuqaFcqx41Hoqvmwqq/D+FGnfVaiopZiFVQSWJAAA4kknkJ537T9p21+/oadYHftqTn9p+F35PU/cVcgeOT4iQmz4bG7ELcWFG4e5uKNV94puPhaYDsAQPPGeY5zc2Or3unMbfUKda8pc6V3RplyR4VBzB+vrznX2FotClSo0+CU0VF9FAA/pPvNKjWjcsdLrZzVLbFHYKljfMD+L7vgD1y02WuXRSxuquChWhVYK2M5CNgHBPXE2c5DtT1LuNOdAcPWZaY9M7z/RcfxQvpBdqLbZn/ZrtsWd9V6NXRP5Ez/9kuKcN2L6R900W13gA9bertjr3h9g/wDxinO5mUwBCEJCFXfaHvRT0mnS61bhBjyVXY/UL85Xmi9mFGva0K1S4qJUqU1cqFXC7wzjjx6ibft5vTe6rYaZTPuBd7HSpXYDiPJFQ5/UZ3NOmFVVXgqgADyAwJbjinsvwwUrspXaHs+u7EGvRf7xSXiWQFXUdSU48PME/CazStT7z2H9/ofzf95f8pXtN2fFjdJcUBu0qxZgBySoCCwHgDkED1HIR+8btaKuXxIzjaIGIyNvV30V/EAyZmvZ53TpkTIyRiMAyIwjhAEQkhIiSEJGMT4X94tFcniTyXx/7TIE1NvZtfahStgcBnCZ8FHFz8gx+ETJPxXWy3jYvVnT0ffQ9nb3VWJQYpA8ar5WmvkPzHyHxln7FbE/4ZUqVTcd8zpuldzdA4g8DvEnl9Z09jZ06FJKNJQlNAFVR0A/qfOSu7lKNN6tVglNASzHkAJSoV29npMeCMEfWa7X7qtRoNWt6fevTIZqXHLoPfC4/FjiPSZtvWFREqLndZQwyCDgjIyDxE+kcu2io9esNIvT94s7ynZ3B9o03DIm9z8P2bZ6jI8us+Cbea5Y7tKnqS3C8lw9G5z0GCwLy2rjT6FThUo03z+ZFP8AURW2mW9I5pUKVM+Koqn6CVPHZRLDZW9xpW0OsKov7lkoHB3HYICOBBNGmACR+oA+k7TZPZShpqMKZL1HxvVWA3jjoMclzxx/Wb6EaMEh4YoxCEIRywJVm0NNtb12206kSaNNtx2H4QPauGz4gLu+qjxnW7a7VrYUX3AXrkYXHu02YHdLn4EhRxOD04z7fZ72YNOjW1WsCatclKRPPuwcu2f1OMfwecpyy+DPnn+lFv0aSoqooCqoACjkABgAScISkyhMTVtRpWlvWuazbtKkjOx8lGeHiTyA6kzLlFduG1j3lxT0Oy9vDr3+7+Krw3KefBebeeOW6ZCGh2ASpqeqXerVxyZivgKlTIVQeoROH8stGavZrRksbWlbJxKjLt+dz7x+fLyAm0mqEaRvxx8Y0E4Xtipg6fTJ5i4THnlKmR/f4TuomUHGQDjiMjkYWrVDSj5Kjzpp2rd2qoy5UdRzGePLrN7SqK6hlOQestDanZS31CkysqpWA9iuAAynpvY95fEH4YMpaw37a4e2qjdIYqy+Djh9f9JITcWovRxOZwlFOcTdGIyRkZoOUiMI4QBFJCREkJCMYmLsdWWhrNuznA71lz/xFZV+rCfS8uRSQuePgPEzH2a2YutVqtUUinTB9uueQPDAUDizYxw+ZEozPSWzf9PjLy8kui/JzXaMhOm12AzuNTfHiFqKTnyxN/Z0mSnTR3NV1UBqhABcgYJIHLM1W1z71s1qi79a6DUqa9Bke07HoqjifQDrI9Hfl9rN0jZAI5EA/OOfK1o93TRM53VVc+O6AP7T6wjBCBOOJ4DxnJXFS41VilCo1vpwOGuF4VLkjmKX5af6usDYG6OthOK1LZ2rp1Kpdadc1KYpozvbVSatKoFBJ58VbA5/0nU6NffebahcY3e8pq+7nOCwyR85EwKXdMzIQmj2z1sWNlVrA4qH2KQ/3jZx8hlv4ZG6GbpWcLtHSbWtao6ZbcKauRUdRw3gB31Rsc91VCjP5cdZ6Q0+yp29GlQoruUqaKiL4KowP6SqPs+bL91bVdTrD9rcEpSJ5iip9o/xOPkg8Zb8yt27OdKXk7CEJzHaBtnQ0e0Nep7dZsrRoZ41Hx18FHAk/wByBAA03a3t8uk2xo0WBv6ynuxwPdKcg1GHlx3QeZHUAyv+zLZZqKm/ugTc1QSgbiyo3Esc/ib549TNHs/oN7q1dtXunRmNTeVaqsUrbvTAPsoMADmOHI4lp2lwXBDoadQe8vMeqt+IefzxLscflmnDj/Uz7whCXGkglZSzIDllxveWeI+knNNs5eLWa+ZSDi6dMZzjcRE4+u6TNzAgJ2EpjtbtO51FKqjHe0kcnxdSUP0VfnLnlRdtFYG6tafVaJY+jOQP8hiZPtKs6uBrgcgHxERhSGFUeAH9IzNZ5T5FCEIAkRJSIkpCM1m0IPdoem9x+RxLX7Mbqk+mUFpY3qe8tReocsTk+oIP/wCSua1IOpVuIMwtk7lrTU6C9+1Gmaqq7A4DITyYcsHI58ucoyLxl5fk6v07Ml7S/oioyDjiOR8MxwhO2EIQkIYOtWBuaJob+4jlRUxzaln21B6bw4Z8CZmUqaqqqoCqoACjgABwAAkoSEo+dwyBHNTHdhSWzy3QPaz5YzOb7OUIsTgFaTV6zUQQR+xLZXAPTnN3rdmbi1uKA4GpSdB04spA+s1exOpGrbi3qUno3FsEpVabDHELgMp5EHH/AJwJX5Ff3I6GVbttv6rrFppNA8FYKx6B2w1RiOu4g+jSydUvVt6Fau/u00Zz57ozj48vjOW+z3o7V7i91atxbJpofGpUO/VbyIG6P42iZX1RVnlSouzT7Onb0aVCku7SpoqIvgqgAfQTIhPncV0po9SowSmilmdjhVVRliSeQABOZQZDX7Ta9Q061q3dy2KaDgo952Puqo6sT/qeAM89WFC52l1CpfXuVtUOAgJwFHFaSH45ZvM9SJHbjadtoL/AqGhpdueDHgAucGoRzao/JV58hj3jOosby8SklLTNOCWqDCNcN3TP4kJz4njk88x4RvZbjgm7Z19KmqKqKAqqAAoGAAOAAHQSU53QNer1bmtZXlBKNwlNag3H3lZCcH0wSPnOimhOzYmnoIQhCEr/AGus00+6t7yyc07qvWCvbA5WuGPtHd6cSPi3jLAnIasoTXdOdxkVKFVEzxCuoZsr4HBA+M6+LHbEgu2JmABJIAAySeAAHMmUJtNqf+I6m9ReNLeCp/w06/Hif4pe15apWp1KNQb1N1KsPEEYPpKAqWbWWoVbZjnddkz4qeKH4+yfjBLaT0Z+Y5LG6NyZEyRkTNR5hChCEASIkhIiSkCyQmu1TTO99tOD+fJh/rNiIxJKKkqZITlB+UTBsdptWtFFOnVqbg4BWVaoA8AWBwPISa7a6pTrU7irVdt3I7tl3abA8wVUAfHnM0QZQwwQCD0PESr0PwzavqU1tf8ATrtN7U7J1HfpUoP1wA658iOP0hqXanZop7inUrv0yAi58yeP0nCVNGoN+Er6E/3jp6JQH4S3qx/tB6WT9jT/AFaNfP8AotPYTaL/ABG17xyorq7Coi8AuSSmB4bpAz+kzo558tLm60uv31u5A5ZxlXXPuuP/ADyndWHa1SKj7xbOr+NMqwPwYgj5mVqVdS2dHDyYTinZZMJW1/2tUQv/AKe2dm8ahVQPgpOfmJYlpcpWppVpneR1DKR1BGRHUk9F8Zxlo43tdv8AutPFIc61RVP7q+2fqqfOWX2UaT9z0axp4wz0xWbhg71b9px8wGUfwymu1bNxfadZKTlsfOtUCD/JPSFKmEVVUYVQAB4ADAmfI/cZMzuZOUn277YOzpolmSaj7pr7vM73+zpfHgx9V85cepXqW9CtcVDinSpvUY/pRSx+gnnTs0oPfX95qlx7T7xIPTvapJOM/lXgB0DCLFW6EhHydG87Ptk6dC3o3FXFSq4DqOa094cCB1fHDPTkMcc9tEiBRgAAeA4COakqRvjFRVI53WdFuDe29/aNT7xUNKpTqbwD0ic8CozkZ/pOihCSiJUEJpztJbm4FrS369bIDd2u8tMeLtyGPnNxDYU0zXavo9O6NBnLK9GqtRHU4II5g/pPUTYwgDnOOOOfl6yEoJRW3LB9ar7nH9pTHDxVEDfIg/KWltdtdQ0+m3tK9yR7FEHJz0L491fXn0lN6RTerVe4qEsSWJY/iduJP1PziP3SUUYublUcbN2ZExmIzUeaQoQhAMREkJCSEhGSEkJERiEVkxGJESQjCMkIxIiShFZKYlXSqDc6YHplf6TKElI0nskZyj9ro1d1odIoRTG4/MEkn4HPSPZ3a680o9yV7yjknuXzgZ5lGHu5+I8ptBI1KasMMoYeBAI+sqngT7j0zXx+dkxPvv8Ak++haqNX2j02r3fdgVKXsFt7HdZqHjgdQZ6fnl/sqpKNpbQABVVq2By4/d6mMfGeoJglt2dlT80pfk4jtovzQ0O8KnDVAlIejuob/l3pVXZDqalTaJ7O6tSrUzj23Z0VceSoo+LeXHtftHV93S7amD790pPmFp1f7kfKUVYV7nT6tG6onBwCDjKkMOKOPA/9xx5GFp2NHIoSVnoqEruy7WbYoO/t6qVOop7jr8CxU/SdTsrtJT1KnVq0qbIiPuDeI3j7IOcDgOfiZepJ6N6yRembHULl6ajuqfe1GO6q5wucE5dsHdUAHjNLeadqN1+zrV6VtQPvihvmo48N9gN0ek6SELVhasxNL0yja0xSoUxTQdBzJ8SeZPmZlwnE9om2LWHdUrZkNwTvOpG8Fp4OMjPAkkY8hI2kgNqKs7aUPtpqf3vU67Wr+ySqB1JAfcUAnI5jIOD4Yhqm1up36GkzEUm4FKa7isPBm5keROJDStM7n2m41CPgo/1ipPI6WjncvmRjGlsxLfQjnNVh6DJz6kzcogUBVGAOQkzImaIwjHRw8maeT7mIyJkjIxhUEIoQBIiMSIkhAFkpISAkhGFZISQkBJCEVkpISAkhCIyUYkRHCAnDMjmYmpagtBcnix5L/c+UjkkrZIwcnS2YusWTBhc0GKVUIbKnBBXirKRyYYHynf6T2+1qdCnTuLEXFZVw1cV+67wjqU7ogHGM4OM5wBymi2P7M9R1kLc13+62h4rUYElx/u6eRkfqJGemZYlv2DaYFG/cXbt1Ieko+A7s4+ZnNyyjKVpHe4+OcIeMnZWnaN2kNrtO3oLZ/d+7qFuFXvd8kboGO7XHX5z4UqQCKhAICgEdDgYne652B09wtp9461BySuFYMent01BX13TKxu/vem3DWmoU2R1xxPE7p5MrDg68DxHgfDEs4+SMX38lHNwzyJOPwfS50aiwbdQK2DggkAHpw5TI7ONpl0+vUoXOVo1SAW/9uouQCfI5IPwn3DZ4jiPGYGo6Ulb2vdf8w6+o6zRlxX3DZm4fMeKXvfX8F2Je0WTvVq0zTxnvA67uP3s4lbbZdo7pWSlpzqypnfqboZajHkFz0HiOefnwx2eqZ99MePHPyxNlp+kJSO8Tvv0PID0Eq8Mkuqo6eX6nBR9r7Pvc7d6tXG6rlAefd0wD/NgkfOauz0h3c1LgkknJBO8zH9Rm+zImWLAk7bs5uX6hkmqXQRGERlxiQjImMxGAZCMiY5ExRkEIoSDEZISIjEAWSElISQhFZISQkBJQiskJISAjhFaJx5kMxwi0SLYGTymd2TbKjWdRetcLvWlvhnQ8nJJ7qmfLgSf3SOs0+ptihV/dI+fD+8t/7OlsF0qtU/E90+T5KlMAfPePxmXky0jpfT4LuX+C01UAAAYA4ADkBHCEyHSCcj2l7G09Xsnp7o+9UwzW9TkQ+PdJ/K2AD8D0E66EhDyDs/cNh6L5DIeR4EDkQfQ/1m3zPltVQWhtBqFNOCmtVOB03/2h+pk8zoYJXA4nMgo5XXz2OKGYsy4y0BMUIoBqCIwMjAMkERgYoBkIxGBiMAyCEUIAkYxIiMQDMmIxIiMQiskI5ERiEUnHmQkswi0SjzIZjhBRC7p79N16lSB644Syvs3aupt7yxJxUSoKyjqVdVRsDyKLn98SuczCsdRr6Ve0r+1PutxX8LA+8jj8rD5eoEz8iNryN3ByJNwfyeuoTmtitt7PV6Ie3qBawH7S2YgVKZ68PxL4MOHocidLMZ0wkK1VUVnchUUFmY8AFAyST4YhVqKilnYKoGSxIAAHMknkJRPa92npdI2maY3eU3O7WuF5OPyU/FT1bkRwGQeMIV/Xv/vup3t4PdqVKjr5BmO4P5ZnzD0y07mnu/iPFj5zKzOjij4xo4fJyLJkbWhxZihmWFNBmGYsxQBoIiYExQBoIjAmRgGCKERgGQQihAEiI5GMQDEhJSEYhFJiORjzCCiWY5GGYRaJ5jkMxwgolmDAEEEZB5iLMMyANa+lsjirbVDScHIIJBU/pYcRN1b7a7QUVCJe1WUcixp1D/NUBafDMMyp4IM0w5eSKrf9zG1W/wBUv+F7eVHT8jOSvwRfZhY2CUeI4t1Y8/h4TJzDMMMUY6EycjJkVN9EsxZizDMtKKHmLMWYswBoeYswizIGhyMMxQBoIjCKAagMUIjAMEIswgCRjhCQJIRwhIKOOEIQDEcUIRSQhCEIBwhCQA4QhCQIQhIQIo4SEFCEICCihCQIGRhCAYURhCAIjEYQgGFCEIC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4" name="Picture 4" descr="http://pic.appvv.com/4541df66f2f3a84bf31f3000889a1fad/17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6356" y="1562893"/>
            <a:ext cx="48768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91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Midbrain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midbrain</a:t>
            </a:r>
            <a:r>
              <a:rPr lang="en-US" dirty="0" smtClean="0"/>
              <a:t> is located superior to the pons</a:t>
            </a:r>
          </a:p>
          <a:p>
            <a:r>
              <a:rPr lang="en-US" dirty="0" smtClean="0"/>
              <a:t>It does not connect to the cerebellum which lies dorsal to its position</a:t>
            </a:r>
          </a:p>
          <a:p>
            <a:r>
              <a:rPr lang="en-US" dirty="0" smtClean="0"/>
              <a:t>The midbrain is often thought to be the top of the brainstem</a:t>
            </a:r>
          </a:p>
          <a:p>
            <a:r>
              <a:rPr lang="en-US" dirty="0" smtClean="0"/>
              <a:t>This is because it is the most superior structure out of the medulla oblongata, the pons and the midbrain</a:t>
            </a:r>
          </a:p>
          <a:p>
            <a:endParaRPr lang="en-US" dirty="0"/>
          </a:p>
        </p:txBody>
      </p:sp>
      <p:pic>
        <p:nvPicPr>
          <p:cNvPr id="1026" name="Picture 2" descr="http://creationrevolution.com/wp-content/uploads/2011/12/12-6-11-DJ-photos_11C7FB16-6C3B-427D-B2CF-21E3C5A1318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055" y="1825625"/>
            <a:ext cx="5439919" cy="407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6798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Midbrain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It is a small structure that does not follow the classic “It looks like a larger section of the spinal cord” model</a:t>
            </a:r>
          </a:p>
          <a:p>
            <a:r>
              <a:rPr lang="en-US" dirty="0" smtClean="0"/>
              <a:t>It is slightly smaller than the pons and has bumps on its dorsal surface</a:t>
            </a:r>
          </a:p>
          <a:p>
            <a:r>
              <a:rPr lang="en-US" dirty="0" smtClean="0"/>
              <a:t>The ventral surface looks similar to the pons and has a rounded appearance</a:t>
            </a:r>
          </a:p>
          <a:p>
            <a:endParaRPr lang="en-US" dirty="0"/>
          </a:p>
        </p:txBody>
      </p:sp>
      <p:pic>
        <p:nvPicPr>
          <p:cNvPr id="2050" name="Picture 2" descr="http://tonks.disted.camosun.bc.ca/courses/psyc110/biopsyc/brstem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3" y="2384086"/>
            <a:ext cx="5221097" cy="3234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76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Midbrain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midbrain is responsible for processing basic of visual and auditory data</a:t>
            </a:r>
          </a:p>
          <a:p>
            <a:r>
              <a:rPr lang="en-US" dirty="0" smtClean="0"/>
              <a:t>Its secondary function is to generate reflexive motor responses</a:t>
            </a:r>
          </a:p>
          <a:p>
            <a:r>
              <a:rPr lang="en-US" dirty="0" smtClean="0"/>
              <a:t>It also plays a big role in the regulation of consciousness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viralnovelty.net/wp-content/uploads/2014/05/1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6" y="1825625"/>
            <a:ext cx="4981574" cy="373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948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http://video.foxnews.com/v/2688654171001/report-1-in-500-people-wake-up-during-surgery/?#sp=show-clips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Of all the things in this class that should scare you…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47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Parts of the Midbrain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top of the midbrain is known as the </a:t>
            </a:r>
            <a:r>
              <a:rPr lang="en-US" b="1" dirty="0" smtClean="0"/>
              <a:t>tectum </a:t>
            </a:r>
          </a:p>
          <a:p>
            <a:r>
              <a:rPr lang="en-US" dirty="0" smtClean="0"/>
              <a:t>This part of the midbrain aligns posterior  to the cerebral aqueduct</a:t>
            </a:r>
          </a:p>
          <a:p>
            <a:r>
              <a:rPr lang="en-US" dirty="0" smtClean="0"/>
              <a:t>The area anterior to the cerebral aqueduct is called the </a:t>
            </a:r>
            <a:r>
              <a:rPr lang="en-US" b="1" dirty="0" smtClean="0"/>
              <a:t>tegmentum</a:t>
            </a:r>
          </a:p>
          <a:p>
            <a:endParaRPr lang="en-US" dirty="0" smtClean="0"/>
          </a:p>
          <a:p>
            <a:endParaRPr lang="en-US" b="1" dirty="0"/>
          </a:p>
        </p:txBody>
      </p:sp>
      <p:pic>
        <p:nvPicPr>
          <p:cNvPr id="4098" name="Picture 2" descr="http://images.radiopaedia.org/images/23668/c4a2a0df96480fd280b0490a9882a2_galler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" y="1922526"/>
            <a:ext cx="4879957" cy="379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92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Parts of the Midbrain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7271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It also contains two different sections know as the </a:t>
            </a:r>
            <a:r>
              <a:rPr lang="en-US" b="1" dirty="0" smtClean="0"/>
              <a:t>corpora quadrigemina</a:t>
            </a:r>
          </a:p>
          <a:p>
            <a:r>
              <a:rPr lang="en-US" dirty="0" smtClean="0"/>
              <a:t>These are responsible for basic processing of visual and auditory stimuli</a:t>
            </a:r>
          </a:p>
          <a:p>
            <a:r>
              <a:rPr lang="en-US" dirty="0" smtClean="0"/>
              <a:t>Within each corpora quadrigemina there are two structures known as the </a:t>
            </a:r>
            <a:r>
              <a:rPr lang="en-US" b="1" dirty="0" smtClean="0"/>
              <a:t>superior and inferior colliculus </a:t>
            </a:r>
            <a:r>
              <a:rPr lang="en-US" dirty="0" smtClean="0"/>
              <a:t>(</a:t>
            </a:r>
            <a:r>
              <a:rPr lang="en-US" dirty="0" err="1" smtClean="0"/>
              <a:t>latin</a:t>
            </a:r>
            <a:r>
              <a:rPr lang="en-US" dirty="0" smtClean="0"/>
              <a:t> for hill)</a:t>
            </a:r>
          </a:p>
          <a:p>
            <a:r>
              <a:rPr lang="en-US" dirty="0" smtClean="0"/>
              <a:t>They reroute information that comes in to the appropriate location within the other parts of the brain and respond to auditory and visual reflexes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easynotecards.com/uploads/863/23/_45a4fd19_1424c52d682__8000_0000082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00"/>
          <a:stretch/>
        </p:blipFill>
        <p:spPr bwMode="auto">
          <a:xfrm>
            <a:off x="6096000" y="2145791"/>
            <a:ext cx="5988629" cy="3206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13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Parts of the Midbrain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48983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 each side of the tegmentum there are two bright red structures</a:t>
            </a:r>
          </a:p>
          <a:p>
            <a:r>
              <a:rPr lang="en-US" dirty="0" smtClean="0"/>
              <a:t>This is the </a:t>
            </a:r>
            <a:r>
              <a:rPr lang="en-US" b="1" dirty="0" smtClean="0"/>
              <a:t>red nucleus </a:t>
            </a:r>
            <a:r>
              <a:rPr lang="en-US" dirty="0" smtClean="0"/>
              <a:t>which contains a large amount of blood vessels </a:t>
            </a:r>
          </a:p>
          <a:p>
            <a:r>
              <a:rPr lang="en-US" dirty="0" smtClean="0"/>
              <a:t>Its job is to receive information for the cerebellum and cerebrum and issues subconscious commands to the upper limbs</a:t>
            </a:r>
            <a:endParaRPr lang="en-US" dirty="0"/>
          </a:p>
        </p:txBody>
      </p:sp>
      <p:pic>
        <p:nvPicPr>
          <p:cNvPr id="2050" name="Picture 2" descr="http://www.glittra.com/yvonne/neuropics/rednuclsubstnig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3398" y="1507807"/>
            <a:ext cx="4343273" cy="506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226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444</Words>
  <Application>Microsoft Office PowerPoint</Application>
  <PresentationFormat>Widescreen</PresentationFormat>
  <Paragraphs>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The Midbrain</vt:lpstr>
      <vt:lpstr>The Midbrain</vt:lpstr>
      <vt:lpstr>The Midbrain</vt:lpstr>
      <vt:lpstr>The Midbrain</vt:lpstr>
      <vt:lpstr>The Midbrain</vt:lpstr>
      <vt:lpstr>Video</vt:lpstr>
      <vt:lpstr>Parts of the Midbrain</vt:lpstr>
      <vt:lpstr>Parts of the Midbrain</vt:lpstr>
      <vt:lpstr>Parts of the Midbrain</vt:lpstr>
      <vt:lpstr>Parts of the Midbrain</vt:lpstr>
      <vt:lpstr>Video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Midbrain</dc:title>
  <dc:creator>Owdij, Michael</dc:creator>
  <cp:lastModifiedBy>Owdij, Michael</cp:lastModifiedBy>
  <cp:revision>11</cp:revision>
  <dcterms:created xsi:type="dcterms:W3CDTF">2015-03-27T10:49:47Z</dcterms:created>
  <dcterms:modified xsi:type="dcterms:W3CDTF">2016-03-07T17:45:11Z</dcterms:modified>
</cp:coreProperties>
</file>