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63" r:id="rId4"/>
    <p:sldId id="258" r:id="rId5"/>
    <p:sldId id="259" r:id="rId6"/>
    <p:sldId id="260" r:id="rId7"/>
    <p:sldId id="261" r:id="rId8"/>
    <p:sldId id="265" r:id="rId9"/>
    <p:sldId id="266" r:id="rId10"/>
    <p:sldId id="264" r:id="rId11"/>
    <p:sldId id="267" r:id="rId12"/>
    <p:sldId id="268" r:id="rId13"/>
    <p:sldId id="269" r:id="rId14"/>
    <p:sldId id="270" r:id="rId15"/>
    <p:sldId id="276" r:id="rId16"/>
    <p:sldId id="271" r:id="rId17"/>
    <p:sldId id="277" r:id="rId18"/>
    <p:sldId id="272" r:id="rId19"/>
    <p:sldId id="278" r:id="rId20"/>
    <p:sldId id="273" r:id="rId21"/>
    <p:sldId id="279" r:id="rId22"/>
    <p:sldId id="280" r:id="rId23"/>
    <p:sldId id="275" r:id="rId24"/>
    <p:sldId id="274"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605" autoAdjust="0"/>
  </p:normalViewPr>
  <p:slideViewPr>
    <p:cSldViewPr>
      <p:cViewPr varScale="1">
        <p:scale>
          <a:sx n="64" d="100"/>
          <a:sy n="64" d="100"/>
        </p:scale>
        <p:origin x="460"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7A7EF2-58DD-48BC-92BE-C22C351BB375}" type="datetimeFigureOut">
              <a:rPr lang="en-US" smtClean="0"/>
              <a:t>10/8/2015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B0B7D0-7057-4FA8-9FDE-D791B1B037B0}" type="slidenum">
              <a:rPr lang="en-US" smtClean="0"/>
              <a:t>‹#›</a:t>
            </a:fld>
            <a:endParaRPr lang="en-US"/>
          </a:p>
        </p:txBody>
      </p:sp>
    </p:spTree>
    <p:extLst>
      <p:ext uri="{BB962C8B-B14F-4D97-AF65-F5344CB8AC3E}">
        <p14:creationId xmlns:p14="http://schemas.microsoft.com/office/powerpoint/2010/main" val="1675195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B0B7D0-7057-4FA8-9FDE-D791B1B037B0}" type="slidenum">
              <a:rPr lang="en-US" smtClean="0"/>
              <a:t>1</a:t>
            </a:fld>
            <a:endParaRPr lang="en-US"/>
          </a:p>
        </p:txBody>
      </p:sp>
    </p:spTree>
    <p:extLst>
      <p:ext uri="{BB962C8B-B14F-4D97-AF65-F5344CB8AC3E}">
        <p14:creationId xmlns:p14="http://schemas.microsoft.com/office/powerpoint/2010/main" val="22298889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Chlorophyll 680 molecule</a:t>
            </a:r>
            <a:r>
              <a:rPr lang="en-US" baseline="0" dirty="0" smtClean="0"/>
              <a:t> in Photo II absorbs light. Energy is transferred to the center where an electron is excited.</a:t>
            </a:r>
          </a:p>
          <a:p>
            <a:pPr marL="228600" indent="-228600">
              <a:buAutoNum type="arabicPeriod"/>
            </a:pPr>
            <a:r>
              <a:rPr lang="en-US" baseline="0" dirty="0" smtClean="0"/>
              <a:t>The electron is passed to an electron acceptor</a:t>
            </a:r>
          </a:p>
          <a:p>
            <a:pPr marL="228600" indent="-228600">
              <a:buAutoNum type="arabicPeriod"/>
            </a:pPr>
            <a:r>
              <a:rPr lang="en-US" baseline="0" dirty="0" smtClean="0"/>
              <a:t>Water is split and this electrons are supplied one by one to PSII to replace lost electrons</a:t>
            </a:r>
          </a:p>
        </p:txBody>
      </p:sp>
      <p:sp>
        <p:nvSpPr>
          <p:cNvPr id="4" name="Slide Number Placeholder 3"/>
          <p:cNvSpPr>
            <a:spLocks noGrp="1"/>
          </p:cNvSpPr>
          <p:nvPr>
            <p:ph type="sldNum" sz="quarter" idx="10"/>
          </p:nvPr>
        </p:nvSpPr>
        <p:spPr/>
        <p:txBody>
          <a:bodyPr/>
          <a:lstStyle/>
          <a:p>
            <a:fld id="{16B0B7D0-7057-4FA8-9FDE-D791B1B037B0}" type="slidenum">
              <a:rPr lang="en-US" smtClean="0"/>
              <a:t>14</a:t>
            </a:fld>
            <a:endParaRPr lang="en-US"/>
          </a:p>
        </p:txBody>
      </p:sp>
    </p:spTree>
    <p:extLst>
      <p:ext uri="{BB962C8B-B14F-4D97-AF65-F5344CB8AC3E}">
        <p14:creationId xmlns:p14="http://schemas.microsoft.com/office/powerpoint/2010/main" val="2857895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4.</a:t>
            </a:r>
            <a:r>
              <a:rPr lang="en-US" baseline="0" dirty="0" smtClean="0"/>
              <a:t> Each excited electron passes through the electron transport chain. During this phase the electron’s falls from its excited state by pumping H+ ions across the cell membrane. This produces ATP that powers chemiosmosis.  </a:t>
            </a:r>
            <a:endParaRPr lang="en-US" dirty="0"/>
          </a:p>
        </p:txBody>
      </p:sp>
      <p:sp>
        <p:nvSpPr>
          <p:cNvPr id="4" name="Slide Number Placeholder 3"/>
          <p:cNvSpPr>
            <a:spLocks noGrp="1"/>
          </p:cNvSpPr>
          <p:nvPr>
            <p:ph type="sldNum" sz="quarter" idx="10"/>
          </p:nvPr>
        </p:nvSpPr>
        <p:spPr/>
        <p:txBody>
          <a:bodyPr/>
          <a:lstStyle/>
          <a:p>
            <a:fld id="{16B0B7D0-7057-4FA8-9FDE-D791B1B037B0}" type="slidenum">
              <a:rPr lang="en-US" smtClean="0"/>
              <a:t>16</a:t>
            </a:fld>
            <a:endParaRPr lang="en-US"/>
          </a:p>
        </p:txBody>
      </p:sp>
    </p:spTree>
    <p:extLst>
      <p:ext uri="{BB962C8B-B14F-4D97-AF65-F5344CB8AC3E}">
        <p14:creationId xmlns:p14="http://schemas.microsoft.com/office/powerpoint/2010/main" val="271967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a:t>
            </a:r>
            <a:r>
              <a:rPr lang="en-US" baseline="0" dirty="0" smtClean="0"/>
              <a:t> Meanwhile, light energy excites an electron of chlorophyll 700. An electron acceptor captures the electron accepts the excited electron. The electron is replaced by the ground state electron from the electron transport chain.</a:t>
            </a:r>
          </a:p>
          <a:p>
            <a:r>
              <a:rPr lang="en-US" baseline="0" dirty="0" smtClean="0"/>
              <a:t>6. Excited electrons are passed onto NADP+ and H+. A reduction reaction happens and NADPH is formed.</a:t>
            </a:r>
            <a:endParaRPr lang="en-US" dirty="0"/>
          </a:p>
        </p:txBody>
      </p:sp>
      <p:sp>
        <p:nvSpPr>
          <p:cNvPr id="4" name="Slide Number Placeholder 3"/>
          <p:cNvSpPr>
            <a:spLocks noGrp="1"/>
          </p:cNvSpPr>
          <p:nvPr>
            <p:ph type="sldNum" sz="quarter" idx="10"/>
          </p:nvPr>
        </p:nvSpPr>
        <p:spPr/>
        <p:txBody>
          <a:bodyPr/>
          <a:lstStyle/>
          <a:p>
            <a:fld id="{16B0B7D0-7057-4FA8-9FDE-D791B1B037B0}" type="slidenum">
              <a:rPr lang="en-US" smtClean="0"/>
              <a:t>18</a:t>
            </a:fld>
            <a:endParaRPr lang="en-US"/>
          </a:p>
        </p:txBody>
      </p:sp>
    </p:spTree>
    <p:extLst>
      <p:ext uri="{BB962C8B-B14F-4D97-AF65-F5344CB8AC3E}">
        <p14:creationId xmlns:p14="http://schemas.microsoft.com/office/powerpoint/2010/main" val="10616748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concentration of H+ has built up inside the thylakoid</a:t>
            </a:r>
            <a:r>
              <a:rPr lang="en-US" baseline="0" dirty="0" smtClean="0"/>
              <a:t> membrane. Now as the H+ ions  move across the membrane they pass through ATP synthase.</a:t>
            </a:r>
          </a:p>
          <a:p>
            <a:endParaRPr lang="en-US" baseline="0" dirty="0" smtClean="0"/>
          </a:p>
          <a:p>
            <a:r>
              <a:rPr lang="en-US" baseline="0" dirty="0" smtClean="0"/>
              <a:t>The pumping of the ions is enough energy to attach ADP + P into ATP. This is called photophosphorylation. </a:t>
            </a:r>
          </a:p>
        </p:txBody>
      </p:sp>
      <p:sp>
        <p:nvSpPr>
          <p:cNvPr id="4" name="Slide Number Placeholder 3"/>
          <p:cNvSpPr>
            <a:spLocks noGrp="1"/>
          </p:cNvSpPr>
          <p:nvPr>
            <p:ph type="sldNum" sz="quarter" idx="10"/>
          </p:nvPr>
        </p:nvSpPr>
        <p:spPr/>
        <p:txBody>
          <a:bodyPr/>
          <a:lstStyle/>
          <a:p>
            <a:fld id="{16B0B7D0-7057-4FA8-9FDE-D791B1B037B0}" type="slidenum">
              <a:rPr lang="en-US" smtClean="0"/>
              <a:t>20</a:t>
            </a:fld>
            <a:endParaRPr lang="en-US"/>
          </a:p>
        </p:txBody>
      </p:sp>
    </p:spTree>
    <p:extLst>
      <p:ext uri="{BB962C8B-B14F-4D97-AF65-F5344CB8AC3E}">
        <p14:creationId xmlns:p14="http://schemas.microsoft.com/office/powerpoint/2010/main" val="41119769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B0B7D0-7057-4FA8-9FDE-D791B1B037B0}" type="slidenum">
              <a:rPr lang="en-US" smtClean="0"/>
              <a:t>23</a:t>
            </a:fld>
            <a:endParaRPr lang="en-US"/>
          </a:p>
        </p:txBody>
      </p:sp>
    </p:spTree>
    <p:extLst>
      <p:ext uri="{BB962C8B-B14F-4D97-AF65-F5344CB8AC3E}">
        <p14:creationId xmlns:p14="http://schemas.microsoft.com/office/powerpoint/2010/main" val="309256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B18961D-A281-4622-B670-40F07488D4A7}" type="datetimeFigureOut">
              <a:rPr lang="en-US" smtClean="0"/>
              <a:t>10/8/2015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700C67-202C-439D-BB95-37DF8EA230AF}" type="slidenum">
              <a:rPr lang="en-US" smtClean="0"/>
              <a:t>‹#›</a:t>
            </a:fld>
            <a:endParaRPr lang="en-US"/>
          </a:p>
        </p:txBody>
      </p:sp>
    </p:spTree>
    <p:extLst>
      <p:ext uri="{BB962C8B-B14F-4D97-AF65-F5344CB8AC3E}">
        <p14:creationId xmlns:p14="http://schemas.microsoft.com/office/powerpoint/2010/main" val="3528316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18961D-A281-4622-B670-40F07488D4A7}" type="datetimeFigureOut">
              <a:rPr lang="en-US" smtClean="0"/>
              <a:t>10/8/2015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700C67-202C-439D-BB95-37DF8EA230AF}" type="slidenum">
              <a:rPr lang="en-US" smtClean="0"/>
              <a:t>‹#›</a:t>
            </a:fld>
            <a:endParaRPr lang="en-US"/>
          </a:p>
        </p:txBody>
      </p:sp>
    </p:spTree>
    <p:extLst>
      <p:ext uri="{BB962C8B-B14F-4D97-AF65-F5344CB8AC3E}">
        <p14:creationId xmlns:p14="http://schemas.microsoft.com/office/powerpoint/2010/main" val="1838260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18961D-A281-4622-B670-40F07488D4A7}" type="datetimeFigureOut">
              <a:rPr lang="en-US" smtClean="0"/>
              <a:t>10/8/2015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700C67-202C-439D-BB95-37DF8EA230AF}" type="slidenum">
              <a:rPr lang="en-US" smtClean="0"/>
              <a:t>‹#›</a:t>
            </a:fld>
            <a:endParaRPr lang="en-US"/>
          </a:p>
        </p:txBody>
      </p:sp>
    </p:spTree>
    <p:extLst>
      <p:ext uri="{BB962C8B-B14F-4D97-AF65-F5344CB8AC3E}">
        <p14:creationId xmlns:p14="http://schemas.microsoft.com/office/powerpoint/2010/main" val="953614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18961D-A281-4622-B670-40F07488D4A7}" type="datetimeFigureOut">
              <a:rPr lang="en-US" smtClean="0"/>
              <a:t>10/8/2015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700C67-202C-439D-BB95-37DF8EA230AF}" type="slidenum">
              <a:rPr lang="en-US" smtClean="0"/>
              <a:t>‹#›</a:t>
            </a:fld>
            <a:endParaRPr lang="en-US"/>
          </a:p>
        </p:txBody>
      </p:sp>
    </p:spTree>
    <p:extLst>
      <p:ext uri="{BB962C8B-B14F-4D97-AF65-F5344CB8AC3E}">
        <p14:creationId xmlns:p14="http://schemas.microsoft.com/office/powerpoint/2010/main" val="3592800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18961D-A281-4622-B670-40F07488D4A7}" type="datetimeFigureOut">
              <a:rPr lang="en-US" smtClean="0"/>
              <a:t>10/8/2015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700C67-202C-439D-BB95-37DF8EA230AF}" type="slidenum">
              <a:rPr lang="en-US" smtClean="0"/>
              <a:t>‹#›</a:t>
            </a:fld>
            <a:endParaRPr lang="en-US"/>
          </a:p>
        </p:txBody>
      </p:sp>
    </p:spTree>
    <p:extLst>
      <p:ext uri="{BB962C8B-B14F-4D97-AF65-F5344CB8AC3E}">
        <p14:creationId xmlns:p14="http://schemas.microsoft.com/office/powerpoint/2010/main" val="41961278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B18961D-A281-4622-B670-40F07488D4A7}" type="datetimeFigureOut">
              <a:rPr lang="en-US" smtClean="0"/>
              <a:t>10/8/2015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700C67-202C-439D-BB95-37DF8EA230AF}" type="slidenum">
              <a:rPr lang="en-US" smtClean="0"/>
              <a:t>‹#›</a:t>
            </a:fld>
            <a:endParaRPr lang="en-US"/>
          </a:p>
        </p:txBody>
      </p:sp>
    </p:spTree>
    <p:extLst>
      <p:ext uri="{BB962C8B-B14F-4D97-AF65-F5344CB8AC3E}">
        <p14:creationId xmlns:p14="http://schemas.microsoft.com/office/powerpoint/2010/main" val="22064086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B18961D-A281-4622-B670-40F07488D4A7}" type="datetimeFigureOut">
              <a:rPr lang="en-US" smtClean="0"/>
              <a:t>10/8/2015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700C67-202C-439D-BB95-37DF8EA230AF}" type="slidenum">
              <a:rPr lang="en-US" smtClean="0"/>
              <a:t>‹#›</a:t>
            </a:fld>
            <a:endParaRPr lang="en-US"/>
          </a:p>
        </p:txBody>
      </p:sp>
    </p:spTree>
    <p:extLst>
      <p:ext uri="{BB962C8B-B14F-4D97-AF65-F5344CB8AC3E}">
        <p14:creationId xmlns:p14="http://schemas.microsoft.com/office/powerpoint/2010/main" val="24493517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B18961D-A281-4622-B670-40F07488D4A7}" type="datetimeFigureOut">
              <a:rPr lang="en-US" smtClean="0"/>
              <a:t>10/8/2015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700C67-202C-439D-BB95-37DF8EA230AF}" type="slidenum">
              <a:rPr lang="en-US" smtClean="0"/>
              <a:t>‹#›</a:t>
            </a:fld>
            <a:endParaRPr lang="en-US"/>
          </a:p>
        </p:txBody>
      </p:sp>
    </p:spTree>
    <p:extLst>
      <p:ext uri="{BB962C8B-B14F-4D97-AF65-F5344CB8AC3E}">
        <p14:creationId xmlns:p14="http://schemas.microsoft.com/office/powerpoint/2010/main" val="29673344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18961D-A281-4622-B670-40F07488D4A7}" type="datetimeFigureOut">
              <a:rPr lang="en-US" smtClean="0"/>
              <a:t>10/8/2015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700C67-202C-439D-BB95-37DF8EA230AF}" type="slidenum">
              <a:rPr lang="en-US" smtClean="0"/>
              <a:t>‹#›</a:t>
            </a:fld>
            <a:endParaRPr lang="en-US"/>
          </a:p>
        </p:txBody>
      </p:sp>
    </p:spTree>
    <p:extLst>
      <p:ext uri="{BB962C8B-B14F-4D97-AF65-F5344CB8AC3E}">
        <p14:creationId xmlns:p14="http://schemas.microsoft.com/office/powerpoint/2010/main" val="5137013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18961D-A281-4622-B670-40F07488D4A7}" type="datetimeFigureOut">
              <a:rPr lang="en-US" smtClean="0"/>
              <a:t>10/8/2015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700C67-202C-439D-BB95-37DF8EA230AF}" type="slidenum">
              <a:rPr lang="en-US" smtClean="0"/>
              <a:t>‹#›</a:t>
            </a:fld>
            <a:endParaRPr lang="en-US"/>
          </a:p>
        </p:txBody>
      </p:sp>
    </p:spTree>
    <p:extLst>
      <p:ext uri="{BB962C8B-B14F-4D97-AF65-F5344CB8AC3E}">
        <p14:creationId xmlns:p14="http://schemas.microsoft.com/office/powerpoint/2010/main" val="36863287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18961D-A281-4622-B670-40F07488D4A7}" type="datetimeFigureOut">
              <a:rPr lang="en-US" smtClean="0"/>
              <a:t>10/8/2015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700C67-202C-439D-BB95-37DF8EA230AF}" type="slidenum">
              <a:rPr lang="en-US" smtClean="0"/>
              <a:t>‹#›</a:t>
            </a:fld>
            <a:endParaRPr lang="en-US"/>
          </a:p>
        </p:txBody>
      </p:sp>
    </p:spTree>
    <p:extLst>
      <p:ext uri="{BB962C8B-B14F-4D97-AF65-F5344CB8AC3E}">
        <p14:creationId xmlns:p14="http://schemas.microsoft.com/office/powerpoint/2010/main" val="16389354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18961D-A281-4622-B670-40F07488D4A7}" type="datetimeFigureOut">
              <a:rPr lang="en-US" smtClean="0"/>
              <a:t>10/8/2015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700C67-202C-439D-BB95-37DF8EA230AF}" type="slidenum">
              <a:rPr lang="en-US" smtClean="0"/>
              <a:t>‹#›</a:t>
            </a:fld>
            <a:endParaRPr lang="en-US"/>
          </a:p>
        </p:txBody>
      </p:sp>
    </p:spTree>
    <p:extLst>
      <p:ext uri="{BB962C8B-B14F-4D97-AF65-F5344CB8AC3E}">
        <p14:creationId xmlns:p14="http://schemas.microsoft.com/office/powerpoint/2010/main" val="34846418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hyperlink" Target="http://www.youtube.com/watch?v=hj_WKgnL6MI"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Light Reactions</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4985244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Excited States</a:t>
            </a:r>
            <a:endParaRPr lang="en-US" dirty="0"/>
          </a:p>
        </p:txBody>
      </p:sp>
      <p:sp>
        <p:nvSpPr>
          <p:cNvPr id="3" name="Content Placeholder 2"/>
          <p:cNvSpPr>
            <a:spLocks noGrp="1"/>
          </p:cNvSpPr>
          <p:nvPr>
            <p:ph sz="half" idx="1"/>
          </p:nvPr>
        </p:nvSpPr>
        <p:spPr/>
        <p:txBody>
          <a:bodyPr/>
          <a:lstStyle/>
          <a:p>
            <a:r>
              <a:rPr lang="en-US" dirty="0" smtClean="0"/>
              <a:t>The light reactions happen in the thylakoid membrane</a:t>
            </a:r>
          </a:p>
          <a:p>
            <a:r>
              <a:rPr lang="en-US" dirty="0" smtClean="0"/>
              <a:t>They are a series of reactions that are driven by light energy</a:t>
            </a:r>
          </a:p>
          <a:p>
            <a:r>
              <a:rPr lang="en-US" dirty="0" smtClean="0"/>
              <a:t>It starts by chlorophyll absorbing light energy</a:t>
            </a:r>
          </a:p>
          <a:p>
            <a:endParaRPr lang="en-US" dirty="0" smtClean="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1922417"/>
            <a:ext cx="4352732" cy="309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3901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074"/>
                                        </p:tgtEl>
                                        <p:attrNameLst>
                                          <p:attrName>style.visibility</p:attrName>
                                        </p:attrNameLst>
                                      </p:cBhvr>
                                      <p:to>
                                        <p:strVal val="visible"/>
                                      </p:to>
                                    </p:set>
                                    <p:animEffect transition="in" filter="fade">
                                      <p:cBhvr>
                                        <p:cTn id="22" dur="1000"/>
                                        <p:tgtEl>
                                          <p:spTgt spid="3074"/>
                                        </p:tgtEl>
                                      </p:cBhvr>
                                    </p:animEffect>
                                    <p:anim calcmode="lin" valueType="num">
                                      <p:cBhvr>
                                        <p:cTn id="23" dur="1000" fill="hold"/>
                                        <p:tgtEl>
                                          <p:spTgt spid="3074"/>
                                        </p:tgtEl>
                                        <p:attrNameLst>
                                          <p:attrName>ppt_x</p:attrName>
                                        </p:attrNameLst>
                                      </p:cBhvr>
                                      <p:tavLst>
                                        <p:tav tm="0">
                                          <p:val>
                                            <p:strVal val="#ppt_x"/>
                                          </p:val>
                                        </p:tav>
                                        <p:tav tm="100000">
                                          <p:val>
                                            <p:strVal val="#ppt_x"/>
                                          </p:val>
                                        </p:tav>
                                      </p:tavLst>
                                    </p:anim>
                                    <p:anim calcmode="lin" valueType="num">
                                      <p:cBhvr>
                                        <p:cTn id="24"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Excited States</a:t>
            </a:r>
            <a:endParaRPr lang="en-US" dirty="0"/>
          </a:p>
        </p:txBody>
      </p:sp>
      <p:sp>
        <p:nvSpPr>
          <p:cNvPr id="4" name="Content Placeholder 3"/>
          <p:cNvSpPr>
            <a:spLocks noGrp="1"/>
          </p:cNvSpPr>
          <p:nvPr>
            <p:ph sz="half" idx="2"/>
          </p:nvPr>
        </p:nvSpPr>
        <p:spPr/>
        <p:txBody>
          <a:bodyPr>
            <a:normAutofit fontScale="85000" lnSpcReduction="20000"/>
          </a:bodyPr>
          <a:lstStyle/>
          <a:p>
            <a:r>
              <a:rPr lang="en-US" dirty="0" smtClean="0"/>
              <a:t>When a photon of light hits a molecule it excites electrons</a:t>
            </a:r>
          </a:p>
          <a:p>
            <a:r>
              <a:rPr lang="en-US" b="1" dirty="0" smtClean="0"/>
              <a:t>Excited electrons </a:t>
            </a:r>
            <a:r>
              <a:rPr lang="en-US" dirty="0" smtClean="0"/>
              <a:t>are electrons that jump from their orbital to a higher orbital</a:t>
            </a:r>
          </a:p>
          <a:p>
            <a:r>
              <a:rPr lang="en-US" dirty="0" smtClean="0"/>
              <a:t>Within a billionth of a second most electrons drop back down and release the excess energy as heat</a:t>
            </a:r>
          </a:p>
          <a:p>
            <a:r>
              <a:rPr lang="en-US" dirty="0" smtClean="0"/>
              <a:t>Certain pigments (chlorophyll) give off heat and light</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676400"/>
            <a:ext cx="413254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835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050"/>
                                        </p:tgtEl>
                                        <p:attrNameLst>
                                          <p:attrName>style.visibility</p:attrName>
                                        </p:attrNameLst>
                                      </p:cBhvr>
                                      <p:to>
                                        <p:strVal val="visible"/>
                                      </p:to>
                                    </p:set>
                                    <p:animEffect transition="in" filter="fade">
                                      <p:cBhvr>
                                        <p:cTn id="27"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Excited States</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In a thylakoid membrane chlorophyll gives its excess energy to other molecules</a:t>
            </a:r>
          </a:p>
          <a:p>
            <a:r>
              <a:rPr lang="en-US" dirty="0" smtClean="0"/>
              <a:t>This powers the light reaction’s photosystems</a:t>
            </a:r>
          </a:p>
          <a:p>
            <a:r>
              <a:rPr lang="en-US" dirty="0" smtClean="0"/>
              <a:t>These </a:t>
            </a:r>
            <a:r>
              <a:rPr lang="en-US" b="1" dirty="0" smtClean="0"/>
              <a:t>photosystems</a:t>
            </a:r>
            <a:r>
              <a:rPr lang="en-US" dirty="0" smtClean="0"/>
              <a:t> consist of a number of light harvesting complexes</a:t>
            </a:r>
            <a:endParaRPr lang="en-US" dirty="0"/>
          </a:p>
        </p:txBody>
      </p:sp>
      <p:pic>
        <p:nvPicPr>
          <p:cNvPr id="5122" name="Picture 2" descr="http://upload.wikimedia.org/wikipedia/commons/1/18/Thylakoid_membran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2590800"/>
            <a:ext cx="4410297" cy="251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7780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5122"/>
                                        </p:tgtEl>
                                        <p:attrNameLst>
                                          <p:attrName>style.visibility</p:attrName>
                                        </p:attrNameLst>
                                      </p:cBhvr>
                                      <p:to>
                                        <p:strVal val="visible"/>
                                      </p:to>
                                    </p:set>
                                    <p:animEffect transition="in" filter="fade">
                                      <p:cBhvr>
                                        <p:cTn id="19"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Light Reactions</a:t>
            </a:r>
            <a:endParaRPr lang="en-US" dirty="0"/>
          </a:p>
        </p:txBody>
      </p:sp>
      <p:sp>
        <p:nvSpPr>
          <p:cNvPr id="4" name="Content Placeholder 3"/>
          <p:cNvSpPr>
            <a:spLocks noGrp="1"/>
          </p:cNvSpPr>
          <p:nvPr>
            <p:ph sz="half" idx="2"/>
          </p:nvPr>
        </p:nvSpPr>
        <p:spPr/>
        <p:txBody>
          <a:bodyPr>
            <a:normAutofit fontScale="85000" lnSpcReduction="10000"/>
          </a:bodyPr>
          <a:lstStyle/>
          <a:p>
            <a:pPr marL="0" indent="0">
              <a:buNone/>
            </a:pPr>
            <a:r>
              <a:rPr lang="en-US" dirty="0" smtClean="0"/>
              <a:t>The Light Reactions are broken up into 8 easy steps!</a:t>
            </a:r>
          </a:p>
          <a:p>
            <a:pPr marL="514350" indent="-514350">
              <a:buFont typeface="+mj-lt"/>
              <a:buAutoNum type="arabicPeriod"/>
            </a:pPr>
            <a:r>
              <a:rPr lang="en-US" dirty="0" smtClean="0"/>
              <a:t>Energy Into Photosystem II</a:t>
            </a:r>
          </a:p>
          <a:p>
            <a:pPr marL="514350" indent="-514350">
              <a:buFont typeface="+mj-lt"/>
              <a:buAutoNum type="arabicPeriod"/>
            </a:pPr>
            <a:r>
              <a:rPr lang="en-US" dirty="0" smtClean="0"/>
              <a:t>Energy Passing</a:t>
            </a:r>
          </a:p>
          <a:p>
            <a:pPr marL="514350" indent="-514350">
              <a:buFont typeface="+mj-lt"/>
              <a:buAutoNum type="arabicPeriod"/>
            </a:pPr>
            <a:r>
              <a:rPr lang="en-US" dirty="0" smtClean="0"/>
              <a:t>Water Splitting</a:t>
            </a:r>
          </a:p>
          <a:p>
            <a:pPr marL="514350" indent="-514350">
              <a:buFont typeface="+mj-lt"/>
              <a:buAutoNum type="arabicPeriod"/>
            </a:pPr>
            <a:r>
              <a:rPr lang="en-US" dirty="0" smtClean="0"/>
              <a:t>Electron Transport Chain</a:t>
            </a:r>
          </a:p>
          <a:p>
            <a:pPr marL="514350" indent="-514350">
              <a:buFont typeface="+mj-lt"/>
              <a:buAutoNum type="arabicPeriod"/>
            </a:pPr>
            <a:r>
              <a:rPr lang="en-US" dirty="0" smtClean="0"/>
              <a:t>Photosystem I</a:t>
            </a:r>
          </a:p>
          <a:p>
            <a:pPr marL="514350" indent="-514350">
              <a:buFont typeface="+mj-lt"/>
              <a:buAutoNum type="arabicPeriod"/>
            </a:pPr>
            <a:r>
              <a:rPr lang="en-US" dirty="0" smtClean="0"/>
              <a:t>NADPH Formation</a:t>
            </a:r>
          </a:p>
          <a:p>
            <a:pPr marL="514350" indent="-514350">
              <a:buFont typeface="+mj-lt"/>
              <a:buAutoNum type="arabicPeriod"/>
            </a:pPr>
            <a:r>
              <a:rPr lang="en-US" dirty="0" smtClean="0"/>
              <a:t>ATP Synthesis</a:t>
            </a:r>
          </a:p>
          <a:p>
            <a:pPr marL="514350" indent="-514350">
              <a:buFont typeface="+mj-lt"/>
              <a:buAutoNum type="arabicPeriod"/>
            </a:pPr>
            <a:r>
              <a:rPr lang="en-US" dirty="0" smtClean="0"/>
              <a:t>Electron and Energy Movement</a:t>
            </a:r>
            <a:endParaRPr lang="en-US" dirty="0"/>
          </a:p>
        </p:txBody>
      </p:sp>
      <p:pic>
        <p:nvPicPr>
          <p:cNvPr id="6146" name="Picture 2" descr="http://student.ccbcmd.edu/~gkaiser/biotutorials/photosyn/images/u4fg4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2057400"/>
            <a:ext cx="4277147" cy="3057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3243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6146"/>
                                        </p:tgtEl>
                                        <p:attrNameLst>
                                          <p:attrName>style.visibility</p:attrName>
                                        </p:attrNameLst>
                                      </p:cBhvr>
                                      <p:to>
                                        <p:strVal val="visible"/>
                                      </p:to>
                                    </p:set>
                                    <p:animEffect transition="in" filter="fade">
                                      <p:cBhvr>
                                        <p:cTn id="43" dur="1000"/>
                                        <p:tgtEl>
                                          <p:spTgt spid="6146"/>
                                        </p:tgtEl>
                                      </p:cBhvr>
                                    </p:animEffect>
                                    <p:anim calcmode="lin" valueType="num">
                                      <p:cBhvr>
                                        <p:cTn id="44" dur="1000" fill="hold"/>
                                        <p:tgtEl>
                                          <p:spTgt spid="6146"/>
                                        </p:tgtEl>
                                        <p:attrNameLst>
                                          <p:attrName>ppt_x</p:attrName>
                                        </p:attrNameLst>
                                      </p:cBhvr>
                                      <p:tavLst>
                                        <p:tav tm="0">
                                          <p:val>
                                            <p:strVal val="#ppt_x"/>
                                          </p:val>
                                        </p:tav>
                                        <p:tav tm="100000">
                                          <p:val>
                                            <p:strVal val="#ppt_x"/>
                                          </p:val>
                                        </p:tav>
                                      </p:tavLst>
                                    </p:anim>
                                    <p:anim calcmode="lin" valueType="num">
                                      <p:cBhvr>
                                        <p:cTn id="45" dur="1000" fill="hold"/>
                                        <p:tgtEl>
                                          <p:spTgt spid="61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Photosystem II (680)</a:t>
            </a:r>
            <a:endParaRPr lang="en-US" dirty="0"/>
          </a:p>
        </p:txBody>
      </p:sp>
      <p:pic>
        <p:nvPicPr>
          <p:cNvPr id="1026" name="Picture 2" descr="http://legacy.owensboro.kctcs.edu/gcaplan/bio/notes/07_08aPhotosElectronFlow_L.jpg"/>
          <p:cNvPicPr>
            <a:picLocks noChangeAspect="1" noChangeArrowheads="1"/>
          </p:cNvPicPr>
          <p:nvPr/>
        </p:nvPicPr>
        <p:blipFill rotWithShape="1">
          <a:blip r:embed="rId3">
            <a:extLst>
              <a:ext uri="{28A0092B-C50C-407E-A947-70E740481C1C}">
                <a14:useLocalDpi xmlns:a14="http://schemas.microsoft.com/office/drawing/2010/main" val="0"/>
              </a:ext>
            </a:extLst>
          </a:blip>
          <a:srcRect r="54222" b="5605"/>
          <a:stretch/>
        </p:blipFill>
        <p:spPr bwMode="auto">
          <a:xfrm>
            <a:off x="3886200" y="1676400"/>
            <a:ext cx="4924183" cy="4400006"/>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87234" y="2057400"/>
            <a:ext cx="3733800" cy="4154984"/>
          </a:xfrm>
          <a:prstGeom prst="rect">
            <a:avLst/>
          </a:prstGeom>
        </p:spPr>
        <p:txBody>
          <a:bodyPr wrap="square">
            <a:spAutoFit/>
          </a:bodyPr>
          <a:lstStyle/>
          <a:p>
            <a:pPr marL="228600" indent="-228600">
              <a:buAutoNum type="arabicPeriod"/>
            </a:pPr>
            <a:r>
              <a:rPr lang="en-US" sz="2400" dirty="0"/>
              <a:t>Chlorophyll 680 molecule in Photo II absorbs light. Energy is transferred to the center where an electron is excited.</a:t>
            </a:r>
          </a:p>
          <a:p>
            <a:pPr marL="228600" indent="-228600">
              <a:buAutoNum type="arabicPeriod"/>
            </a:pPr>
            <a:r>
              <a:rPr lang="en-US" sz="2400" dirty="0"/>
              <a:t>The electron is passed to an electron acceptor</a:t>
            </a:r>
          </a:p>
          <a:p>
            <a:pPr marL="228600" indent="-228600">
              <a:buAutoNum type="arabicPeriod"/>
            </a:pPr>
            <a:r>
              <a:rPr lang="en-US" sz="2400" dirty="0"/>
              <a:t>Water is split and this electrons are supplied one by one to PSII to replace lost electrons</a:t>
            </a:r>
          </a:p>
        </p:txBody>
      </p:sp>
    </p:spTree>
    <p:extLst>
      <p:ext uri="{BB962C8B-B14F-4D97-AF65-F5344CB8AC3E}">
        <p14:creationId xmlns:p14="http://schemas.microsoft.com/office/powerpoint/2010/main" val="1465386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legacy.owensboro.kctcs.edu/gcaplan/bio/notes/07_08aPhotosElectronFlow_L.jpg"/>
          <p:cNvPicPr>
            <a:picLocks noChangeAspect="1" noChangeArrowheads="1"/>
          </p:cNvPicPr>
          <p:nvPr/>
        </p:nvPicPr>
        <p:blipFill rotWithShape="1">
          <a:blip r:embed="rId2">
            <a:extLst>
              <a:ext uri="{28A0092B-C50C-407E-A947-70E740481C1C}">
                <a14:useLocalDpi xmlns:a14="http://schemas.microsoft.com/office/drawing/2010/main" val="0"/>
              </a:ext>
            </a:extLst>
          </a:blip>
          <a:srcRect r="54222" b="5605"/>
          <a:stretch/>
        </p:blipFill>
        <p:spPr bwMode="auto">
          <a:xfrm>
            <a:off x="1295400" y="304800"/>
            <a:ext cx="6600583" cy="58979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60066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 Transport Chains</a:t>
            </a:r>
            <a:endParaRPr lang="en-US" dirty="0"/>
          </a:p>
        </p:txBody>
      </p:sp>
      <p:pic>
        <p:nvPicPr>
          <p:cNvPr id="2050" name="Picture 2" descr="http://legacy.owensboro.kctcs.edu/gcaplan/bio/notes/07_08aPhotosElectronFlow_L.jpg"/>
          <p:cNvPicPr>
            <a:picLocks noChangeAspect="1" noChangeArrowheads="1"/>
          </p:cNvPicPr>
          <p:nvPr/>
        </p:nvPicPr>
        <p:blipFill rotWithShape="1">
          <a:blip r:embed="rId3">
            <a:extLst>
              <a:ext uri="{28A0092B-C50C-407E-A947-70E740481C1C}">
                <a14:useLocalDpi xmlns:a14="http://schemas.microsoft.com/office/drawing/2010/main" val="0"/>
              </a:ext>
            </a:extLst>
          </a:blip>
          <a:srcRect l="18682" r="16385" b="4552"/>
          <a:stretch/>
        </p:blipFill>
        <p:spPr bwMode="auto">
          <a:xfrm>
            <a:off x="228600" y="2209800"/>
            <a:ext cx="5143293" cy="329958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562600" y="2514600"/>
            <a:ext cx="3581400" cy="1938992"/>
          </a:xfrm>
          <a:prstGeom prst="rect">
            <a:avLst/>
          </a:prstGeom>
        </p:spPr>
        <p:txBody>
          <a:bodyPr wrap="square">
            <a:spAutoFit/>
          </a:bodyPr>
          <a:lstStyle/>
          <a:p>
            <a:r>
              <a:rPr lang="en-US" sz="2000" dirty="0"/>
              <a:t>4. Each excited electron passes through the electron transport chain. During this phase the electron’s falls from its excited state by pumping H+ ions across the cell membrane. </a:t>
            </a:r>
          </a:p>
        </p:txBody>
      </p:sp>
    </p:spTree>
    <p:extLst>
      <p:ext uri="{BB962C8B-B14F-4D97-AF65-F5344CB8AC3E}">
        <p14:creationId xmlns:p14="http://schemas.microsoft.com/office/powerpoint/2010/main" val="1737164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legacy.owensboro.kctcs.edu/gcaplan/bio/notes/07_08aPhotosElectronFlow_L.jpg"/>
          <p:cNvPicPr>
            <a:picLocks noChangeAspect="1" noChangeArrowheads="1"/>
          </p:cNvPicPr>
          <p:nvPr/>
        </p:nvPicPr>
        <p:blipFill rotWithShape="1">
          <a:blip r:embed="rId2">
            <a:extLst>
              <a:ext uri="{28A0092B-C50C-407E-A947-70E740481C1C}">
                <a14:useLocalDpi xmlns:a14="http://schemas.microsoft.com/office/drawing/2010/main" val="0"/>
              </a:ext>
            </a:extLst>
          </a:blip>
          <a:srcRect l="18682" r="16385" b="4552"/>
          <a:stretch/>
        </p:blipFill>
        <p:spPr bwMode="auto">
          <a:xfrm>
            <a:off x="609600" y="533400"/>
            <a:ext cx="8153400" cy="52306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05177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Photosystem I (700)</a:t>
            </a:r>
            <a:endParaRPr lang="en-US" dirty="0"/>
          </a:p>
        </p:txBody>
      </p:sp>
      <p:pic>
        <p:nvPicPr>
          <p:cNvPr id="3074" name="Picture 2" descr="http://legacy.owensboro.kctcs.edu/gcaplan/bio/notes/07_08aPhotosElectronFlow_L.jpg"/>
          <p:cNvPicPr>
            <a:picLocks noChangeAspect="1" noChangeArrowheads="1"/>
          </p:cNvPicPr>
          <p:nvPr/>
        </p:nvPicPr>
        <p:blipFill rotWithShape="1">
          <a:blip r:embed="rId3">
            <a:extLst>
              <a:ext uri="{28A0092B-C50C-407E-A947-70E740481C1C}">
                <a14:useLocalDpi xmlns:a14="http://schemas.microsoft.com/office/drawing/2010/main" val="0"/>
              </a:ext>
            </a:extLst>
          </a:blip>
          <a:srcRect l="40720" b="4193"/>
          <a:stretch/>
        </p:blipFill>
        <p:spPr bwMode="auto">
          <a:xfrm>
            <a:off x="4343400" y="1927355"/>
            <a:ext cx="4741688" cy="338287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228600" y="2133600"/>
            <a:ext cx="3962400" cy="3170099"/>
          </a:xfrm>
          <a:prstGeom prst="rect">
            <a:avLst/>
          </a:prstGeom>
        </p:spPr>
        <p:txBody>
          <a:bodyPr wrap="square">
            <a:spAutoFit/>
          </a:bodyPr>
          <a:lstStyle/>
          <a:p>
            <a:r>
              <a:rPr lang="en-US" sz="2000" dirty="0"/>
              <a:t>5. </a:t>
            </a:r>
            <a:r>
              <a:rPr lang="en-US" sz="2000" dirty="0" smtClean="0"/>
              <a:t>Meanwhile</a:t>
            </a:r>
            <a:r>
              <a:rPr lang="en-US" sz="2000" dirty="0"/>
              <a:t>, light energy excites an electron of chlorophyll 700. An electron acceptor captures the electron accepts the excited electron. The electron is replaced by the ground state electron from the electron transport chain.</a:t>
            </a:r>
          </a:p>
          <a:p>
            <a:r>
              <a:rPr lang="en-US" sz="2000" dirty="0"/>
              <a:t>6. Excited electrons are passed onto NADP+ and H+. A reduction reaction happens and NADPH is formed.</a:t>
            </a:r>
          </a:p>
        </p:txBody>
      </p:sp>
    </p:spTree>
    <p:extLst>
      <p:ext uri="{BB962C8B-B14F-4D97-AF65-F5344CB8AC3E}">
        <p14:creationId xmlns:p14="http://schemas.microsoft.com/office/powerpoint/2010/main" val="3230598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legacy.owensboro.kctcs.edu/gcaplan/bio/notes/07_08aPhotosElectronFlow_L.jpg"/>
          <p:cNvPicPr>
            <a:picLocks noChangeAspect="1" noChangeArrowheads="1"/>
          </p:cNvPicPr>
          <p:nvPr/>
        </p:nvPicPr>
        <p:blipFill rotWithShape="1">
          <a:blip r:embed="rId2">
            <a:extLst>
              <a:ext uri="{28A0092B-C50C-407E-A947-70E740481C1C}">
                <a14:useLocalDpi xmlns:a14="http://schemas.microsoft.com/office/drawing/2010/main" val="0"/>
              </a:ext>
            </a:extLst>
          </a:blip>
          <a:srcRect l="40720" b="4193"/>
          <a:stretch/>
        </p:blipFill>
        <p:spPr bwMode="auto">
          <a:xfrm>
            <a:off x="381000" y="533400"/>
            <a:ext cx="8544605" cy="609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44950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Light </a:t>
            </a:r>
            <a:endParaRPr lang="en-US" dirty="0"/>
          </a:p>
        </p:txBody>
      </p:sp>
      <p:sp>
        <p:nvSpPr>
          <p:cNvPr id="4" name="Content Placeholder 3"/>
          <p:cNvSpPr>
            <a:spLocks noGrp="1"/>
          </p:cNvSpPr>
          <p:nvPr>
            <p:ph sz="half" idx="2"/>
          </p:nvPr>
        </p:nvSpPr>
        <p:spPr/>
        <p:txBody>
          <a:bodyPr>
            <a:normAutofit fontScale="92500"/>
          </a:bodyPr>
          <a:lstStyle/>
          <a:p>
            <a:r>
              <a:rPr lang="en-US" dirty="0" smtClean="0"/>
              <a:t>Light travels in small packets of energy known as </a:t>
            </a:r>
            <a:r>
              <a:rPr lang="en-US" b="1" dirty="0" smtClean="0"/>
              <a:t>photons</a:t>
            </a:r>
          </a:p>
          <a:p>
            <a:r>
              <a:rPr lang="en-US" dirty="0" smtClean="0"/>
              <a:t>These photons carry energy both as a wave and as a particle</a:t>
            </a:r>
          </a:p>
          <a:p>
            <a:r>
              <a:rPr lang="en-US" dirty="0" smtClean="0"/>
              <a:t>They have a wavelength and amplitude</a:t>
            </a:r>
          </a:p>
          <a:p>
            <a:r>
              <a:rPr lang="en-US" dirty="0" smtClean="0"/>
              <a:t>Only certain wavelengths are visible light</a:t>
            </a:r>
            <a:endParaRPr lang="en-US"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16829"/>
          <a:stretch/>
        </p:blipFill>
        <p:spPr bwMode="auto">
          <a:xfrm>
            <a:off x="228600" y="2438400"/>
            <a:ext cx="4299167" cy="2035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84667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ATP Synthesis</a:t>
            </a:r>
            <a:endParaRPr lang="en-US" dirty="0"/>
          </a:p>
        </p:txBody>
      </p:sp>
      <p:pic>
        <p:nvPicPr>
          <p:cNvPr id="4098" name="Picture 2" descr="http://blog.canacad.ac.jp/bio/BiologyIBHL1/files/148003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4989" y="2362200"/>
            <a:ext cx="4441139" cy="276352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228599" y="2362200"/>
            <a:ext cx="4306389" cy="2862322"/>
          </a:xfrm>
          <a:prstGeom prst="rect">
            <a:avLst/>
          </a:prstGeom>
        </p:spPr>
        <p:txBody>
          <a:bodyPr wrap="square">
            <a:spAutoFit/>
          </a:bodyPr>
          <a:lstStyle/>
          <a:p>
            <a:pPr marL="342900" indent="-342900">
              <a:buFont typeface="Arial" panose="020B0604020202020204" pitchFamily="34" charset="0"/>
              <a:buChar char="•"/>
            </a:pPr>
            <a:r>
              <a:rPr lang="en-US" sz="2000" dirty="0"/>
              <a:t>The concentration of H+ </a:t>
            </a:r>
            <a:r>
              <a:rPr lang="en-US" sz="2000" dirty="0" smtClean="0"/>
              <a:t>has now been </a:t>
            </a:r>
            <a:r>
              <a:rPr lang="en-US" sz="2000" dirty="0"/>
              <a:t>built up inside the thylakoid membrane. Now as the H+ ions  move across the membrane they pass through ATP synthase.</a:t>
            </a:r>
          </a:p>
          <a:p>
            <a:endParaRPr lang="en-US" sz="2000" dirty="0"/>
          </a:p>
          <a:p>
            <a:pPr marL="342900" indent="-342900">
              <a:buFont typeface="Arial" panose="020B0604020202020204" pitchFamily="34" charset="0"/>
              <a:buChar char="•"/>
            </a:pPr>
            <a:r>
              <a:rPr lang="en-US" sz="2000" dirty="0"/>
              <a:t>The pumping of the ions is enough energy to attach ADP + P into ATP. This is called photophosphorylation. </a:t>
            </a:r>
          </a:p>
        </p:txBody>
      </p:sp>
    </p:spTree>
    <p:extLst>
      <p:ext uri="{BB962C8B-B14F-4D97-AF65-F5344CB8AC3E}">
        <p14:creationId xmlns:p14="http://schemas.microsoft.com/office/powerpoint/2010/main" val="545170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blog.canacad.ac.jp/bio/BiologyIBHL1/files/148003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685800"/>
            <a:ext cx="8930408" cy="55569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63127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ATP Synthesis</a:t>
            </a:r>
          </a:p>
        </p:txBody>
      </p:sp>
      <p:sp>
        <p:nvSpPr>
          <p:cNvPr id="3" name="Content Placeholder 2"/>
          <p:cNvSpPr>
            <a:spLocks noGrp="1"/>
          </p:cNvSpPr>
          <p:nvPr>
            <p:ph sz="half" idx="1"/>
          </p:nvPr>
        </p:nvSpPr>
        <p:spPr/>
        <p:txBody>
          <a:bodyPr/>
          <a:lstStyle/>
          <a:p>
            <a:r>
              <a:rPr lang="en-US" dirty="0" smtClean="0"/>
              <a:t>Finally ATP and NADPH move from the thylakoid membranes to the stroma where they will play a crucial role in the Calvin cycle</a:t>
            </a:r>
          </a:p>
          <a:p>
            <a:endParaRPr lang="en-US" dirty="0"/>
          </a:p>
        </p:txBody>
      </p:sp>
      <p:pic>
        <p:nvPicPr>
          <p:cNvPr id="5" name="Picture 2" descr="http://blog.canacad.ac.jp/bio/BiologyIBHL1/files/1480037.jpg"/>
          <p:cNvPicPr>
            <a:picLocks noChangeAspect="1" noChangeArrowheads="1"/>
          </p:cNvPicPr>
          <p:nvPr/>
        </p:nvPicPr>
        <p:blipFill rotWithShape="1">
          <a:blip r:embed="rId2">
            <a:extLst>
              <a:ext uri="{28A0092B-C50C-407E-A947-70E740481C1C}">
                <a14:useLocalDpi xmlns:a14="http://schemas.microsoft.com/office/drawing/2010/main" val="0"/>
              </a:ext>
            </a:extLst>
          </a:blip>
          <a:srcRect l="45850"/>
          <a:stretch/>
        </p:blipFill>
        <p:spPr bwMode="auto">
          <a:xfrm>
            <a:off x="4724400" y="1417638"/>
            <a:ext cx="4119999" cy="47344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7999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Light Reactions </a:t>
            </a:r>
            <a:endParaRPr lang="en-US" dirty="0"/>
          </a:p>
        </p:txBody>
      </p:sp>
      <p:sp>
        <p:nvSpPr>
          <p:cNvPr id="3" name="Content Placeholder 2"/>
          <p:cNvSpPr>
            <a:spLocks noGrp="1"/>
          </p:cNvSpPr>
          <p:nvPr>
            <p:ph sz="half" idx="1"/>
          </p:nvPr>
        </p:nvSpPr>
        <p:spPr>
          <a:xfrm>
            <a:off x="457200" y="1600199"/>
            <a:ext cx="4038600" cy="4525963"/>
          </a:xfrm>
        </p:spPr>
        <p:txBody>
          <a:bodyPr/>
          <a:lstStyle/>
          <a:p>
            <a:r>
              <a:rPr lang="en-US" dirty="0" smtClean="0"/>
              <a:t>Takes in </a:t>
            </a:r>
          </a:p>
          <a:p>
            <a:pPr lvl="1"/>
            <a:r>
              <a:rPr lang="en-US" dirty="0" smtClean="0"/>
              <a:t>Sunlight </a:t>
            </a:r>
          </a:p>
          <a:p>
            <a:pPr lvl="1"/>
            <a:r>
              <a:rPr lang="en-US" dirty="0" smtClean="0"/>
              <a:t>H</a:t>
            </a:r>
            <a:r>
              <a:rPr lang="en-US" baseline="-25000" dirty="0" smtClean="0"/>
              <a:t>2</a:t>
            </a:r>
            <a:r>
              <a:rPr lang="en-US" dirty="0" smtClean="0"/>
              <a:t>0</a:t>
            </a:r>
          </a:p>
          <a:p>
            <a:pPr lvl="1"/>
            <a:r>
              <a:rPr lang="en-US" dirty="0" smtClean="0"/>
              <a:t>ADP + P</a:t>
            </a:r>
          </a:p>
          <a:p>
            <a:pPr lvl="1"/>
            <a:r>
              <a:rPr lang="en-US" dirty="0" smtClean="0"/>
              <a:t>NADP +</a:t>
            </a:r>
            <a:endParaRPr lang="en-US" dirty="0"/>
          </a:p>
        </p:txBody>
      </p:sp>
      <p:sp>
        <p:nvSpPr>
          <p:cNvPr id="4" name="Content Placeholder 3"/>
          <p:cNvSpPr>
            <a:spLocks noGrp="1"/>
          </p:cNvSpPr>
          <p:nvPr>
            <p:ph sz="half" idx="2"/>
          </p:nvPr>
        </p:nvSpPr>
        <p:spPr/>
        <p:txBody>
          <a:bodyPr/>
          <a:lstStyle/>
          <a:p>
            <a:r>
              <a:rPr lang="en-US" dirty="0" smtClean="0"/>
              <a:t>Produces </a:t>
            </a:r>
          </a:p>
          <a:p>
            <a:pPr lvl="1"/>
            <a:r>
              <a:rPr lang="en-US" dirty="0" smtClean="0"/>
              <a:t>O2</a:t>
            </a:r>
          </a:p>
          <a:p>
            <a:pPr lvl="1"/>
            <a:r>
              <a:rPr lang="en-US" dirty="0" smtClean="0"/>
              <a:t>ATP</a:t>
            </a:r>
          </a:p>
          <a:p>
            <a:pPr lvl="1"/>
            <a:r>
              <a:rPr lang="en-US" dirty="0" smtClean="0"/>
              <a:t>NADPH</a:t>
            </a:r>
          </a:p>
          <a:p>
            <a:pPr marL="457200" lvl="1" indent="0">
              <a:buNone/>
            </a:pPr>
            <a:endParaRPr lang="en-US" dirty="0" smtClean="0"/>
          </a:p>
          <a:p>
            <a:pPr lvl="1"/>
            <a:endParaRPr lang="en-US" dirty="0"/>
          </a:p>
        </p:txBody>
      </p:sp>
    </p:spTree>
    <p:extLst>
      <p:ext uri="{BB962C8B-B14F-4D97-AF65-F5344CB8AC3E}">
        <p14:creationId xmlns:p14="http://schemas.microsoft.com/office/powerpoint/2010/main" val="29670256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Videos</a:t>
            </a:r>
            <a:endParaRPr lang="en-US" dirty="0"/>
          </a:p>
        </p:txBody>
      </p:sp>
      <p:sp>
        <p:nvSpPr>
          <p:cNvPr id="3" name="Content Placeholder 2"/>
          <p:cNvSpPr>
            <a:spLocks noGrp="1"/>
          </p:cNvSpPr>
          <p:nvPr>
            <p:ph sz="half" idx="1"/>
          </p:nvPr>
        </p:nvSpPr>
        <p:spPr/>
        <p:txBody>
          <a:bodyPr/>
          <a:lstStyle/>
          <a:p>
            <a:r>
              <a:rPr lang="en-US" dirty="0">
                <a:hlinkClick r:id="rId2"/>
              </a:rPr>
              <a:t>http://www.youtube.com/watch?v=hj_WKgnL6MI</a:t>
            </a:r>
            <a:endParaRPr lang="en-US" dirty="0"/>
          </a:p>
          <a:p>
            <a:endParaRPr lang="en-US" dirty="0"/>
          </a:p>
        </p:txBody>
      </p:sp>
      <p:sp>
        <p:nvSpPr>
          <p:cNvPr id="4" name="Content Placeholder 3"/>
          <p:cNvSpPr>
            <a:spLocks noGrp="1"/>
          </p:cNvSpPr>
          <p:nvPr>
            <p:ph sz="half" idx="2"/>
          </p:nvPr>
        </p:nvSpPr>
        <p:spPr/>
        <p:txBody>
          <a:bodyPr/>
          <a:lstStyle/>
          <a:p>
            <a:endParaRPr lang="en-US"/>
          </a:p>
        </p:txBody>
      </p:sp>
    </p:spTree>
    <p:extLst>
      <p:ext uri="{BB962C8B-B14F-4D97-AF65-F5344CB8AC3E}">
        <p14:creationId xmlns:p14="http://schemas.microsoft.com/office/powerpoint/2010/main" val="12483091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Light</a:t>
            </a:r>
            <a:endParaRPr lang="en-US" dirty="0"/>
          </a:p>
        </p:txBody>
      </p:sp>
      <p:sp>
        <p:nvSpPr>
          <p:cNvPr id="6" name="Content Placeholder 5"/>
          <p:cNvSpPr>
            <a:spLocks noGrp="1"/>
          </p:cNvSpPr>
          <p:nvPr>
            <p:ph sz="half" idx="2"/>
          </p:nvPr>
        </p:nvSpPr>
        <p:spPr/>
        <p:txBody>
          <a:bodyPr>
            <a:normAutofit fontScale="92500" lnSpcReduction="10000"/>
          </a:bodyPr>
          <a:lstStyle/>
          <a:p>
            <a:r>
              <a:rPr lang="en-US" dirty="0" smtClean="0"/>
              <a:t>When white light strikes an object, the object will reflect or absorb the light</a:t>
            </a:r>
          </a:p>
          <a:p>
            <a:r>
              <a:rPr lang="en-US" dirty="0" smtClean="0"/>
              <a:t>Light that is absorbed is not seen by the eye</a:t>
            </a:r>
          </a:p>
          <a:p>
            <a:r>
              <a:rPr lang="en-US" dirty="0" smtClean="0"/>
              <a:t>The absorbed light is absorbed by things called </a:t>
            </a:r>
            <a:r>
              <a:rPr lang="en-US" b="1" dirty="0" smtClean="0"/>
              <a:t>pigments </a:t>
            </a:r>
          </a:p>
          <a:p>
            <a:r>
              <a:rPr lang="en-US" dirty="0" smtClean="0"/>
              <a:t>Most pigments absorb certain light better than others</a:t>
            </a:r>
            <a:endParaRPr lang="en-US" dirty="0"/>
          </a:p>
        </p:txBody>
      </p:sp>
      <p:pic>
        <p:nvPicPr>
          <p:cNvPr id="15362" name="Picture 2" descr="http://www.yinyangskinscience.com/wp-content/uploads/2009/10/tan-or-no-tan.jpg"/>
          <p:cNvPicPr>
            <a:picLocks noChangeAspect="1" noChangeArrowheads="1"/>
          </p:cNvPicPr>
          <p:nvPr/>
        </p:nvPicPr>
        <p:blipFill>
          <a:blip r:embed="rId2" cstate="print"/>
          <a:srcRect l="22588"/>
          <a:stretch>
            <a:fillRect/>
          </a:stretch>
        </p:blipFill>
        <p:spPr bwMode="auto">
          <a:xfrm>
            <a:off x="609600" y="1981200"/>
            <a:ext cx="3822700" cy="3276600"/>
          </a:xfrm>
          <a:prstGeom prst="rect">
            <a:avLst/>
          </a:prstGeom>
          <a:noFill/>
        </p:spPr>
      </p:pic>
    </p:spTree>
    <p:extLst>
      <p:ext uri="{BB962C8B-B14F-4D97-AF65-F5344CB8AC3E}">
        <p14:creationId xmlns:p14="http://schemas.microsoft.com/office/powerpoint/2010/main" val="2719430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wipe(down)">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wipe(down)">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wipe(down)">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5362"/>
                                        </p:tgtEl>
                                        <p:attrNameLst>
                                          <p:attrName>style.visibility</p:attrName>
                                        </p:attrNameLst>
                                      </p:cBhvr>
                                      <p:to>
                                        <p:strVal val="visible"/>
                                      </p:to>
                                    </p:set>
                                    <p:anim calcmode="lin" valueType="num">
                                      <p:cBhvr additive="base">
                                        <p:cTn id="27" dur="500" fill="hold"/>
                                        <p:tgtEl>
                                          <p:spTgt spid="15362"/>
                                        </p:tgtEl>
                                        <p:attrNameLst>
                                          <p:attrName>ppt_x</p:attrName>
                                        </p:attrNameLst>
                                      </p:cBhvr>
                                      <p:tavLst>
                                        <p:tav tm="0">
                                          <p:val>
                                            <p:strVal val="#ppt_x"/>
                                          </p:val>
                                        </p:tav>
                                        <p:tav tm="100000">
                                          <p:val>
                                            <p:strVal val="#ppt_x"/>
                                          </p:val>
                                        </p:tav>
                                      </p:tavLst>
                                    </p:anim>
                                    <p:anim calcmode="lin" valueType="num">
                                      <p:cBhvr additive="base">
                                        <p:cTn id="28" dur="500" fill="hold"/>
                                        <p:tgtEl>
                                          <p:spTgt spid="153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Light</a:t>
            </a:r>
            <a:endParaRPr lang="en-US" dirty="0"/>
          </a:p>
        </p:txBody>
      </p:sp>
      <p:sp>
        <p:nvSpPr>
          <p:cNvPr id="5" name="Content Placeholder 4"/>
          <p:cNvSpPr>
            <a:spLocks noGrp="1"/>
          </p:cNvSpPr>
          <p:nvPr>
            <p:ph sz="half" idx="1"/>
          </p:nvPr>
        </p:nvSpPr>
        <p:spPr/>
        <p:txBody>
          <a:bodyPr/>
          <a:lstStyle/>
          <a:p>
            <a:r>
              <a:rPr lang="en-US" dirty="0" smtClean="0"/>
              <a:t>Light that is reflected is bounced into the environment</a:t>
            </a:r>
          </a:p>
          <a:p>
            <a:r>
              <a:rPr lang="en-US" dirty="0" smtClean="0"/>
              <a:t>Example: The light that is reflected and is picked up by the eye gives color</a:t>
            </a:r>
          </a:p>
          <a:p>
            <a:r>
              <a:rPr lang="en-US" dirty="0" smtClean="0"/>
              <a:t>This gives all objects in our natural world color</a:t>
            </a:r>
            <a:endParaRPr lang="en-US" dirty="0"/>
          </a:p>
        </p:txBody>
      </p:sp>
      <p:pic>
        <p:nvPicPr>
          <p:cNvPr id="7" name="Picture 2" descr="http://www2.cmp.uea.ac.uk/Research/compvis/ColourIntro/img1.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91192" y="1852613"/>
            <a:ext cx="4314825" cy="2638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4308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2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20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snap2objects.com/wp-content/uploads/2009/02/color-and-ligh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828800"/>
            <a:ext cx="7315200" cy="304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90893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moillusions.com/wp-content/uploads/photos1.blogger.com/blogger/5639/2020/400/batrev.jpg"/>
          <p:cNvPicPr>
            <a:picLocks noChangeAspect="1" noChangeArrowheads="1"/>
          </p:cNvPicPr>
          <p:nvPr/>
        </p:nvPicPr>
        <p:blipFill>
          <a:blip r:embed="rId2" cstate="print"/>
          <a:srcRect/>
          <a:stretch>
            <a:fillRect/>
          </a:stretch>
        </p:blipFill>
        <p:spPr bwMode="auto">
          <a:xfrm>
            <a:off x="2057400" y="914400"/>
            <a:ext cx="5029200" cy="5029200"/>
          </a:xfrm>
          <a:prstGeom prst="rect">
            <a:avLst/>
          </a:prstGeom>
          <a:noFill/>
        </p:spPr>
      </p:pic>
    </p:spTree>
    <p:extLst>
      <p:ext uri="{BB962C8B-B14F-4D97-AF65-F5344CB8AC3E}">
        <p14:creationId xmlns:p14="http://schemas.microsoft.com/office/powerpoint/2010/main" val="2030204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ipe(down)">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acman Illusion Created by Jeremy Hinton"/>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990600"/>
            <a:ext cx="4905375" cy="490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21756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Chloroplast Pigments</a:t>
            </a:r>
          </a:p>
        </p:txBody>
      </p:sp>
      <p:sp>
        <p:nvSpPr>
          <p:cNvPr id="5" name="Content Placeholder 4"/>
          <p:cNvSpPr>
            <a:spLocks noGrp="1"/>
          </p:cNvSpPr>
          <p:nvPr>
            <p:ph sz="half" idx="1"/>
          </p:nvPr>
        </p:nvSpPr>
        <p:spPr/>
        <p:txBody>
          <a:bodyPr>
            <a:normAutofit fontScale="92500" lnSpcReduction="20000"/>
          </a:bodyPr>
          <a:lstStyle/>
          <a:p>
            <a:r>
              <a:rPr lang="en-US" dirty="0" smtClean="0"/>
              <a:t>The two types of chlorophyll in a chloroplast </a:t>
            </a:r>
          </a:p>
          <a:p>
            <a:pPr lvl="1"/>
            <a:r>
              <a:rPr lang="en-US" dirty="0" smtClean="0"/>
              <a:t>chlorophyll a</a:t>
            </a:r>
          </a:p>
          <a:p>
            <a:pPr lvl="1"/>
            <a:r>
              <a:rPr lang="en-US" dirty="0" smtClean="0"/>
              <a:t>chlorophyll b</a:t>
            </a:r>
          </a:p>
          <a:p>
            <a:r>
              <a:rPr lang="en-US" dirty="0" smtClean="0"/>
              <a:t>Chlorophyll a absorbs blue/purple and orange/red</a:t>
            </a:r>
          </a:p>
          <a:p>
            <a:r>
              <a:rPr lang="en-US" dirty="0" smtClean="0"/>
              <a:t>Chlorophyll b absorbs blues, some light greens and oranges</a:t>
            </a:r>
          </a:p>
          <a:p>
            <a:r>
              <a:rPr lang="en-US" dirty="0" smtClean="0"/>
              <a:t>What color does this produce?</a:t>
            </a:r>
            <a:endParaRPr lang="en-US" dirty="0"/>
          </a:p>
        </p:txBody>
      </p:sp>
      <p:pic>
        <p:nvPicPr>
          <p:cNvPr id="1026" name="Picture 2" descr="http://www.gurugrowlights.com/images/chlorophyll.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58269" y="1828799"/>
            <a:ext cx="4267200" cy="37917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0521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wipe(down)">
                                      <p:cBhvr>
                                        <p:cTn id="10" dur="500"/>
                                        <p:tgtEl>
                                          <p:spTgt spid="5">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wipe(down)">
                                      <p:cBhvr>
                                        <p:cTn id="13" dur="500"/>
                                        <p:tgtEl>
                                          <p:spTgt spid="5">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wipe(down)">
                                      <p:cBhvr>
                                        <p:cTn id="18" dur="500"/>
                                        <p:tgtEl>
                                          <p:spTgt spid="5">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wipe(down)">
                                      <p:cBhvr>
                                        <p:cTn id="23" dur="500"/>
                                        <p:tgtEl>
                                          <p:spTgt spid="5">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5">
                                            <p:txEl>
                                              <p:pRg st="5" end="5"/>
                                            </p:txEl>
                                          </p:spTgt>
                                        </p:tgtEl>
                                        <p:attrNameLst>
                                          <p:attrName>style.visibility</p:attrName>
                                        </p:attrNameLst>
                                      </p:cBhvr>
                                      <p:to>
                                        <p:strVal val="visible"/>
                                      </p:to>
                                    </p:set>
                                    <p:animEffect transition="in" filter="wipe(down)">
                                      <p:cBhvr>
                                        <p:cTn id="28" dur="500"/>
                                        <p:tgtEl>
                                          <p:spTgt spid="5">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026"/>
                                        </p:tgtEl>
                                        <p:attrNameLst>
                                          <p:attrName>style.visibility</p:attrName>
                                        </p:attrNameLst>
                                      </p:cBhvr>
                                      <p:to>
                                        <p:strVal val="visible"/>
                                      </p:to>
                                    </p:set>
                                    <p:anim calcmode="lin" valueType="num">
                                      <p:cBhvr additive="base">
                                        <p:cTn id="33" dur="500" fill="hold"/>
                                        <p:tgtEl>
                                          <p:spTgt spid="1026"/>
                                        </p:tgtEl>
                                        <p:attrNameLst>
                                          <p:attrName>ppt_x</p:attrName>
                                        </p:attrNameLst>
                                      </p:cBhvr>
                                      <p:tavLst>
                                        <p:tav tm="0">
                                          <p:val>
                                            <p:strVal val="#ppt_x"/>
                                          </p:val>
                                        </p:tav>
                                        <p:tav tm="100000">
                                          <p:val>
                                            <p:strVal val="#ppt_x"/>
                                          </p:val>
                                        </p:tav>
                                      </p:tavLst>
                                    </p:anim>
                                    <p:anim calcmode="lin" valueType="num">
                                      <p:cBhvr additive="base">
                                        <p:cTn id="34"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Chloroplast Pigments</a:t>
            </a:r>
            <a:endParaRPr lang="en-US" dirty="0"/>
          </a:p>
        </p:txBody>
      </p:sp>
      <p:sp>
        <p:nvSpPr>
          <p:cNvPr id="5" name="Content Placeholder 4"/>
          <p:cNvSpPr>
            <a:spLocks noGrp="1"/>
          </p:cNvSpPr>
          <p:nvPr>
            <p:ph sz="half" idx="1"/>
          </p:nvPr>
        </p:nvSpPr>
        <p:spPr/>
        <p:txBody>
          <a:bodyPr>
            <a:normAutofit lnSpcReduction="10000"/>
          </a:bodyPr>
          <a:lstStyle/>
          <a:p>
            <a:r>
              <a:rPr lang="en-US" dirty="0" smtClean="0"/>
              <a:t>Other pigments found in the thylakoid are called yellow, orange and brown </a:t>
            </a:r>
            <a:r>
              <a:rPr lang="en-US" b="1" dirty="0" smtClean="0"/>
              <a:t>carotenoids</a:t>
            </a:r>
          </a:p>
          <a:p>
            <a:r>
              <a:rPr lang="en-US" dirty="0" smtClean="0"/>
              <a:t>These are accessory pigments that help chlorophyll a capture light</a:t>
            </a:r>
          </a:p>
          <a:p>
            <a:r>
              <a:rPr lang="en-US" dirty="0" smtClean="0"/>
              <a:t>They also protect chlorophyll from excess light energy</a:t>
            </a:r>
          </a:p>
          <a:p>
            <a:endParaRPr lang="en-US" dirty="0"/>
          </a:p>
        </p:txBody>
      </p:sp>
      <p:pic>
        <p:nvPicPr>
          <p:cNvPr id="9218" name="Picture 2" descr="http://www.dsm.com/en_US/images/dnp/carotenoids.jpg"/>
          <p:cNvPicPr>
            <a:picLocks noChangeAspect="1" noChangeArrowheads="1"/>
          </p:cNvPicPr>
          <p:nvPr/>
        </p:nvPicPr>
        <p:blipFill>
          <a:blip r:embed="rId2" cstate="print"/>
          <a:srcRect/>
          <a:stretch>
            <a:fillRect/>
          </a:stretch>
        </p:blipFill>
        <p:spPr bwMode="auto">
          <a:xfrm>
            <a:off x="4495800" y="2590800"/>
            <a:ext cx="4356100" cy="1905000"/>
          </a:xfrm>
          <a:prstGeom prst="rect">
            <a:avLst/>
          </a:prstGeom>
          <a:noFill/>
        </p:spPr>
      </p:pic>
    </p:spTree>
    <p:extLst>
      <p:ext uri="{BB962C8B-B14F-4D97-AF65-F5344CB8AC3E}">
        <p14:creationId xmlns:p14="http://schemas.microsoft.com/office/powerpoint/2010/main" val="969791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2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20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905</TotalTime>
  <Words>785</Words>
  <Application>Microsoft Office PowerPoint</Application>
  <PresentationFormat>On-screen Show (4:3)</PresentationFormat>
  <Paragraphs>91</Paragraphs>
  <Slides>24</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24</vt:i4>
      </vt:variant>
    </vt:vector>
  </HeadingPairs>
  <TitlesOfParts>
    <vt:vector size="27" baseType="lpstr">
      <vt:lpstr>Arial</vt:lpstr>
      <vt:lpstr>Calibri</vt:lpstr>
      <vt:lpstr>Office Theme</vt:lpstr>
      <vt:lpstr>The Light Reactions</vt:lpstr>
      <vt:lpstr>Light </vt:lpstr>
      <vt:lpstr>Light</vt:lpstr>
      <vt:lpstr>Light</vt:lpstr>
      <vt:lpstr>PowerPoint Presentation</vt:lpstr>
      <vt:lpstr>PowerPoint Presentation</vt:lpstr>
      <vt:lpstr>PowerPoint Presentation</vt:lpstr>
      <vt:lpstr>Chloroplast Pigments</vt:lpstr>
      <vt:lpstr>Chloroplast Pigments</vt:lpstr>
      <vt:lpstr>Excited States</vt:lpstr>
      <vt:lpstr>Excited States</vt:lpstr>
      <vt:lpstr>Excited States</vt:lpstr>
      <vt:lpstr>The Light Reactions</vt:lpstr>
      <vt:lpstr>Photosystem II (680)</vt:lpstr>
      <vt:lpstr>PowerPoint Presentation</vt:lpstr>
      <vt:lpstr>Electron Transport Chains</vt:lpstr>
      <vt:lpstr>PowerPoint Presentation</vt:lpstr>
      <vt:lpstr>Photosystem I (700)</vt:lpstr>
      <vt:lpstr>PowerPoint Presentation</vt:lpstr>
      <vt:lpstr>ATP Synthesis</vt:lpstr>
      <vt:lpstr>PowerPoint Presentation</vt:lpstr>
      <vt:lpstr>ATP Synthesis</vt:lpstr>
      <vt:lpstr>The Light Reactions </vt:lpstr>
      <vt:lpstr>Videos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Light Reactions</dc:title>
  <dc:creator>Administrator</dc:creator>
  <cp:lastModifiedBy>Owdij, Michael</cp:lastModifiedBy>
  <cp:revision>19</cp:revision>
  <dcterms:created xsi:type="dcterms:W3CDTF">2013-10-06T23:32:14Z</dcterms:created>
  <dcterms:modified xsi:type="dcterms:W3CDTF">2015-10-08T14:47:31Z</dcterms:modified>
</cp:coreProperties>
</file>