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8" r:id="rId3"/>
    <p:sldId id="259" r:id="rId4"/>
    <p:sldId id="260" r:id="rId5"/>
    <p:sldId id="261" r:id="rId6"/>
    <p:sldId id="263" r:id="rId7"/>
    <p:sldId id="264" r:id="rId8"/>
    <p:sldId id="268" r:id="rId9"/>
    <p:sldId id="266" r:id="rId10"/>
    <p:sldId id="262" r:id="rId11"/>
    <p:sldId id="269" r:id="rId12"/>
    <p:sldId id="270" r:id="rId13"/>
    <p:sldId id="271" r:id="rId14"/>
    <p:sldId id="272" r:id="rId15"/>
    <p:sldId id="273" r:id="rId16"/>
    <p:sldId id="274" r:id="rId17"/>
    <p:sldId id="278" r:id="rId18"/>
    <p:sldId id="277" r:id="rId19"/>
    <p:sldId id="281" r:id="rId20"/>
    <p:sldId id="285" r:id="rId21"/>
    <p:sldId id="276" r:id="rId22"/>
    <p:sldId id="279" r:id="rId23"/>
    <p:sldId id="283" r:id="rId24"/>
    <p:sldId id="280" r:id="rId25"/>
    <p:sldId id="284" r:id="rId26"/>
    <p:sldId id="286" r:id="rId27"/>
    <p:sldId id="287" r:id="rId28"/>
    <p:sldId id="288" r:id="rId29"/>
    <p:sldId id="289" r:id="rId30"/>
    <p:sldId id="290" r:id="rId31"/>
    <p:sldId id="291" r:id="rId32"/>
    <p:sldId id="292" r:id="rId33"/>
    <p:sldId id="293" r:id="rId34"/>
    <p:sldId id="294" r:id="rId35"/>
    <p:sldId id="295" r:id="rId36"/>
    <p:sldId id="296" r:id="rId37"/>
    <p:sldId id="297" r:id="rId38"/>
    <p:sldId id="298" r:id="rId39"/>
    <p:sldId id="299" r:id="rId40"/>
    <p:sldId id="300" r:id="rId41"/>
    <p:sldId id="301" r:id="rId42"/>
    <p:sldId id="303" r:id="rId43"/>
    <p:sldId id="302" r:id="rId44"/>
    <p:sldId id="304" r:id="rId45"/>
    <p:sldId id="305" r:id="rId46"/>
    <p:sldId id="308" r:id="rId47"/>
    <p:sldId id="306" r:id="rId48"/>
    <p:sldId id="307" r:id="rId49"/>
    <p:sldId id="309" r:id="rId50"/>
  </p:sldIdLst>
  <p:sldSz cx="9144000" cy="6858000" type="screen4x3"/>
  <p:notesSz cx="6781800" cy="88392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91" d="100"/>
          <a:sy n="91" d="100"/>
        </p:scale>
        <p:origin x="964" y="48"/>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E58AA562-229D-4138-AFAF-BCD08B1F43DC}" type="datetimeFigureOut">
              <a:rPr lang="en-US" smtClean="0"/>
              <a:t>3/8/2017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9B13207-66AF-4EBE-9037-8F9DE29904D4}" type="slidenum">
              <a:rPr lang="en-US" smtClean="0"/>
              <a:t>‹#›</a:t>
            </a:fld>
            <a:endParaRPr lang="en-US"/>
          </a:p>
        </p:txBody>
      </p:sp>
    </p:spTree>
    <p:extLst>
      <p:ext uri="{BB962C8B-B14F-4D97-AF65-F5344CB8AC3E}">
        <p14:creationId xmlns:p14="http://schemas.microsoft.com/office/powerpoint/2010/main" val="63317744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58AA562-229D-4138-AFAF-BCD08B1F43DC}" type="datetimeFigureOut">
              <a:rPr lang="en-US" smtClean="0"/>
              <a:t>3/8/2017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9B13207-66AF-4EBE-9037-8F9DE29904D4}" type="slidenum">
              <a:rPr lang="en-US" smtClean="0"/>
              <a:t>‹#›</a:t>
            </a:fld>
            <a:endParaRPr lang="en-US"/>
          </a:p>
        </p:txBody>
      </p:sp>
    </p:spTree>
    <p:extLst>
      <p:ext uri="{BB962C8B-B14F-4D97-AF65-F5344CB8AC3E}">
        <p14:creationId xmlns:p14="http://schemas.microsoft.com/office/powerpoint/2010/main" val="125914481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58AA562-229D-4138-AFAF-BCD08B1F43DC}" type="datetimeFigureOut">
              <a:rPr lang="en-US" smtClean="0"/>
              <a:t>3/8/2017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9B13207-66AF-4EBE-9037-8F9DE29904D4}" type="slidenum">
              <a:rPr lang="en-US" smtClean="0"/>
              <a:t>‹#›</a:t>
            </a:fld>
            <a:endParaRPr lang="en-US"/>
          </a:p>
        </p:txBody>
      </p:sp>
    </p:spTree>
    <p:extLst>
      <p:ext uri="{BB962C8B-B14F-4D97-AF65-F5344CB8AC3E}">
        <p14:creationId xmlns:p14="http://schemas.microsoft.com/office/powerpoint/2010/main" val="370791250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58AA562-229D-4138-AFAF-BCD08B1F43DC}" type="datetimeFigureOut">
              <a:rPr lang="en-US" smtClean="0"/>
              <a:t>3/8/2017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9B13207-66AF-4EBE-9037-8F9DE29904D4}" type="slidenum">
              <a:rPr lang="en-US" smtClean="0"/>
              <a:t>‹#›</a:t>
            </a:fld>
            <a:endParaRPr lang="en-US"/>
          </a:p>
        </p:txBody>
      </p:sp>
    </p:spTree>
    <p:extLst>
      <p:ext uri="{BB962C8B-B14F-4D97-AF65-F5344CB8AC3E}">
        <p14:creationId xmlns:p14="http://schemas.microsoft.com/office/powerpoint/2010/main" val="82795755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58AA562-229D-4138-AFAF-BCD08B1F43DC}" type="datetimeFigureOut">
              <a:rPr lang="en-US" smtClean="0"/>
              <a:t>3/8/2017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9B13207-66AF-4EBE-9037-8F9DE29904D4}" type="slidenum">
              <a:rPr lang="en-US" smtClean="0"/>
              <a:t>‹#›</a:t>
            </a:fld>
            <a:endParaRPr lang="en-US"/>
          </a:p>
        </p:txBody>
      </p:sp>
    </p:spTree>
    <p:extLst>
      <p:ext uri="{BB962C8B-B14F-4D97-AF65-F5344CB8AC3E}">
        <p14:creationId xmlns:p14="http://schemas.microsoft.com/office/powerpoint/2010/main" val="105588613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E58AA562-229D-4138-AFAF-BCD08B1F43DC}" type="datetimeFigureOut">
              <a:rPr lang="en-US" smtClean="0"/>
              <a:t>3/8/2017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9B13207-66AF-4EBE-9037-8F9DE29904D4}" type="slidenum">
              <a:rPr lang="en-US" smtClean="0"/>
              <a:t>‹#›</a:t>
            </a:fld>
            <a:endParaRPr lang="en-US"/>
          </a:p>
        </p:txBody>
      </p:sp>
    </p:spTree>
    <p:extLst>
      <p:ext uri="{BB962C8B-B14F-4D97-AF65-F5344CB8AC3E}">
        <p14:creationId xmlns:p14="http://schemas.microsoft.com/office/powerpoint/2010/main" val="152991859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E58AA562-229D-4138-AFAF-BCD08B1F43DC}" type="datetimeFigureOut">
              <a:rPr lang="en-US" smtClean="0"/>
              <a:t>3/8/2017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9B13207-66AF-4EBE-9037-8F9DE29904D4}" type="slidenum">
              <a:rPr lang="en-US" smtClean="0"/>
              <a:t>‹#›</a:t>
            </a:fld>
            <a:endParaRPr lang="en-US"/>
          </a:p>
        </p:txBody>
      </p:sp>
    </p:spTree>
    <p:extLst>
      <p:ext uri="{BB962C8B-B14F-4D97-AF65-F5344CB8AC3E}">
        <p14:creationId xmlns:p14="http://schemas.microsoft.com/office/powerpoint/2010/main" val="346800219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E58AA562-229D-4138-AFAF-BCD08B1F43DC}" type="datetimeFigureOut">
              <a:rPr lang="en-US" smtClean="0"/>
              <a:t>3/8/2017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9B13207-66AF-4EBE-9037-8F9DE29904D4}" type="slidenum">
              <a:rPr lang="en-US" smtClean="0"/>
              <a:t>‹#›</a:t>
            </a:fld>
            <a:endParaRPr lang="en-US"/>
          </a:p>
        </p:txBody>
      </p:sp>
    </p:spTree>
    <p:extLst>
      <p:ext uri="{BB962C8B-B14F-4D97-AF65-F5344CB8AC3E}">
        <p14:creationId xmlns:p14="http://schemas.microsoft.com/office/powerpoint/2010/main" val="386010196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58AA562-229D-4138-AFAF-BCD08B1F43DC}" type="datetimeFigureOut">
              <a:rPr lang="en-US" smtClean="0"/>
              <a:t>3/8/2017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9B13207-66AF-4EBE-9037-8F9DE29904D4}" type="slidenum">
              <a:rPr lang="en-US" smtClean="0"/>
              <a:t>‹#›</a:t>
            </a:fld>
            <a:endParaRPr lang="en-US"/>
          </a:p>
        </p:txBody>
      </p:sp>
    </p:spTree>
    <p:extLst>
      <p:ext uri="{BB962C8B-B14F-4D97-AF65-F5344CB8AC3E}">
        <p14:creationId xmlns:p14="http://schemas.microsoft.com/office/powerpoint/2010/main" val="356340716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58AA562-229D-4138-AFAF-BCD08B1F43DC}" type="datetimeFigureOut">
              <a:rPr lang="en-US" smtClean="0"/>
              <a:t>3/8/2017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9B13207-66AF-4EBE-9037-8F9DE29904D4}" type="slidenum">
              <a:rPr lang="en-US" smtClean="0"/>
              <a:t>‹#›</a:t>
            </a:fld>
            <a:endParaRPr lang="en-US"/>
          </a:p>
        </p:txBody>
      </p:sp>
    </p:spTree>
    <p:extLst>
      <p:ext uri="{BB962C8B-B14F-4D97-AF65-F5344CB8AC3E}">
        <p14:creationId xmlns:p14="http://schemas.microsoft.com/office/powerpoint/2010/main" val="193488775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58AA562-229D-4138-AFAF-BCD08B1F43DC}" type="datetimeFigureOut">
              <a:rPr lang="en-US" smtClean="0"/>
              <a:t>3/8/2017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9B13207-66AF-4EBE-9037-8F9DE29904D4}" type="slidenum">
              <a:rPr lang="en-US" smtClean="0"/>
              <a:t>‹#›</a:t>
            </a:fld>
            <a:endParaRPr lang="en-US"/>
          </a:p>
        </p:txBody>
      </p:sp>
    </p:spTree>
    <p:extLst>
      <p:ext uri="{BB962C8B-B14F-4D97-AF65-F5344CB8AC3E}">
        <p14:creationId xmlns:p14="http://schemas.microsoft.com/office/powerpoint/2010/main" val="101783475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58AA562-229D-4138-AFAF-BCD08B1F43DC}" type="datetimeFigureOut">
              <a:rPr lang="en-US" smtClean="0"/>
              <a:t>3/8/2017</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9B13207-66AF-4EBE-9037-8F9DE29904D4}" type="slidenum">
              <a:rPr lang="en-US" smtClean="0"/>
              <a:t>‹#›</a:t>
            </a:fld>
            <a:endParaRPr lang="en-US"/>
          </a:p>
        </p:txBody>
      </p:sp>
    </p:spTree>
    <p:extLst>
      <p:ext uri="{BB962C8B-B14F-4D97-AF65-F5344CB8AC3E}">
        <p14:creationId xmlns:p14="http://schemas.microsoft.com/office/powerpoint/2010/main" val="332199002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7.gif"/><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image" Target="../media/image8.gif"/><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image" Target="../media/image9.gif"/><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image" Target="../media/image10.gif"/><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image" Target="../media/image14.gif"/><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2" Type="http://schemas.openxmlformats.org/officeDocument/2006/relationships/image" Target="../media/image19.gif"/><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2" Type="http://schemas.openxmlformats.org/officeDocument/2006/relationships/image" Target="../media/image21.gif"/><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4.xml"/></Relationships>
</file>

<file path=ppt/slides/_rels/slide35.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4.xml"/></Relationships>
</file>

<file path=ppt/slides/_rels/slide36.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4.xml"/></Relationships>
</file>

<file path=ppt/slides/_rels/slide37.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4.xml"/></Relationships>
</file>

<file path=ppt/slides/_rels/slide38.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4.xml"/></Relationships>
</file>

<file path=ppt/slides/_rels/slide39.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4.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1.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image" Target="../media/image30.png"/><Relationship Id="rId1" Type="http://schemas.openxmlformats.org/officeDocument/2006/relationships/slideLayout" Target="../slideLayouts/slideLayout4.xml"/></Relationships>
</file>

<file path=ppt/slides/_rels/slide42.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image" Target="../media/image32.jpeg"/><Relationship Id="rId1" Type="http://schemas.openxmlformats.org/officeDocument/2006/relationships/slideLayout" Target="../slideLayouts/slideLayout4.xml"/></Relationships>
</file>

<file path=ppt/slides/_rels/slide43.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image" Target="../media/image34.png"/><Relationship Id="rId1" Type="http://schemas.openxmlformats.org/officeDocument/2006/relationships/slideLayout" Target="../slideLayouts/slideLayout4.xml"/></Relationships>
</file>

<file path=ppt/slides/_rels/slide44.xml.rels><?xml version="1.0" encoding="UTF-8" standalone="yes"?>
<Relationships xmlns="http://schemas.openxmlformats.org/package/2006/relationships"><Relationship Id="rId2" Type="http://schemas.openxmlformats.org/officeDocument/2006/relationships/image" Target="../media/image36.jpeg"/><Relationship Id="rId1" Type="http://schemas.openxmlformats.org/officeDocument/2006/relationships/slideLayout" Target="../slideLayouts/slideLayout4.xml"/></Relationships>
</file>

<file path=ppt/slides/_rels/slide45.xml.rels><?xml version="1.0" encoding="UTF-8" standalone="yes"?>
<Relationships xmlns="http://schemas.openxmlformats.org/package/2006/relationships"><Relationship Id="rId2" Type="http://schemas.openxmlformats.org/officeDocument/2006/relationships/image" Target="../media/image37.jpeg"/><Relationship Id="rId1" Type="http://schemas.openxmlformats.org/officeDocument/2006/relationships/slideLayout" Target="../slideLayouts/slideLayout4.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7.xml.rels><?xml version="1.0" encoding="UTF-8" standalone="yes"?>
<Relationships xmlns="http://schemas.openxmlformats.org/package/2006/relationships"><Relationship Id="rId2" Type="http://schemas.openxmlformats.org/officeDocument/2006/relationships/image" Target="../media/image38.jpeg"/><Relationship Id="rId1" Type="http://schemas.openxmlformats.org/officeDocument/2006/relationships/slideLayout" Target="../slideLayouts/slideLayout4.xml"/></Relationships>
</file>

<file path=ppt/slides/_rels/slide48.xml.rels><?xml version="1.0" encoding="UTF-8" standalone="yes"?>
<Relationships xmlns="http://schemas.openxmlformats.org/package/2006/relationships"><Relationship Id="rId2" Type="http://schemas.openxmlformats.org/officeDocument/2006/relationships/image" Target="../media/image39.jpeg"/><Relationship Id="rId1" Type="http://schemas.openxmlformats.org/officeDocument/2006/relationships/slideLayout" Target="../slideLayouts/slideLayout4.xml"/></Relationships>
</file>

<file path=ppt/slides/_rels/slide49.xml.rels><?xml version="1.0" encoding="UTF-8" standalone="yes"?>
<Relationships xmlns="http://schemas.openxmlformats.org/package/2006/relationships"><Relationship Id="rId3" Type="http://schemas.openxmlformats.org/officeDocument/2006/relationships/hyperlink" Target="http://www.youtube.com/watch?v=A-05Z-GsGfI" TargetMode="External"/><Relationship Id="rId2" Type="http://schemas.openxmlformats.org/officeDocument/2006/relationships/hyperlink" Target="http://www.dailymotion.com/video/x2nujsd" TargetMode="Externa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4.gif"/><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The Evolution of Populations</a:t>
            </a:r>
            <a:endParaRPr lang="en-US" dirty="0"/>
          </a:p>
        </p:txBody>
      </p:sp>
      <p:sp>
        <p:nvSpPr>
          <p:cNvPr id="3" name="Subtitle 2"/>
          <p:cNvSpPr>
            <a:spLocks noGrp="1"/>
          </p:cNvSpPr>
          <p:nvPr>
            <p:ph type="subTitle" idx="1"/>
          </p:nvPr>
        </p:nvSpPr>
        <p:spPr/>
        <p:txBody>
          <a:bodyPr/>
          <a:lstStyle/>
          <a:p>
            <a:endParaRPr lang="en-US"/>
          </a:p>
        </p:txBody>
      </p:sp>
    </p:spTree>
    <p:extLst>
      <p:ext uri="{BB962C8B-B14F-4D97-AF65-F5344CB8AC3E}">
        <p14:creationId xmlns:p14="http://schemas.microsoft.com/office/powerpoint/2010/main" val="258401626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Microevolution</a:t>
            </a:r>
            <a:endParaRPr lang="en-US" dirty="0"/>
          </a:p>
        </p:txBody>
      </p:sp>
      <p:sp>
        <p:nvSpPr>
          <p:cNvPr id="3" name="Content Placeholder 2"/>
          <p:cNvSpPr>
            <a:spLocks noGrp="1"/>
          </p:cNvSpPr>
          <p:nvPr>
            <p:ph sz="half" idx="1"/>
          </p:nvPr>
        </p:nvSpPr>
        <p:spPr/>
        <p:txBody>
          <a:bodyPr/>
          <a:lstStyle/>
          <a:p>
            <a:r>
              <a:rPr lang="en-US" dirty="0" smtClean="0"/>
              <a:t>When we focus our studies of evolution to a single population we are branching into </a:t>
            </a:r>
            <a:r>
              <a:rPr lang="en-US" b="1" dirty="0" smtClean="0"/>
              <a:t>microevolution</a:t>
            </a:r>
          </a:p>
          <a:p>
            <a:r>
              <a:rPr lang="en-US" dirty="0" smtClean="0"/>
              <a:t>This is evolution on a small scale that studies the frequencies of alleles within a population</a:t>
            </a:r>
            <a:endParaRPr lang="en-US" dirty="0"/>
          </a:p>
        </p:txBody>
      </p:sp>
      <p:pic>
        <p:nvPicPr>
          <p:cNvPr id="13316" name="Picture 4" descr="http://evolution.berkeley.edu/evolibrary/images_pamphlets/dino_tree.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495800" y="2667000"/>
            <a:ext cx="4406101" cy="241935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995243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2" presetClass="entr" presetSubtype="4" fill="hold" nodeType="clickEffect">
                                  <p:stCondLst>
                                    <p:cond delay="0"/>
                                  </p:stCondLst>
                                  <p:childTnLst>
                                    <p:set>
                                      <p:cBhvr>
                                        <p:cTn id="20" dur="1" fill="hold">
                                          <p:stCondLst>
                                            <p:cond delay="0"/>
                                          </p:stCondLst>
                                        </p:cTn>
                                        <p:tgtEl>
                                          <p:spTgt spid="13316"/>
                                        </p:tgtEl>
                                        <p:attrNameLst>
                                          <p:attrName>style.visibility</p:attrName>
                                        </p:attrNameLst>
                                      </p:cBhvr>
                                      <p:to>
                                        <p:strVal val="visible"/>
                                      </p:to>
                                    </p:set>
                                    <p:animEffect transition="in" filter="wipe(down)">
                                      <p:cBhvr>
                                        <p:cTn id="21" dur="500"/>
                                        <p:tgtEl>
                                          <p:spTgt spid="133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Microevolution</a:t>
            </a:r>
            <a:endParaRPr lang="en-US" dirty="0"/>
          </a:p>
        </p:txBody>
      </p:sp>
      <p:sp>
        <p:nvSpPr>
          <p:cNvPr id="4" name="Content Placeholder 3"/>
          <p:cNvSpPr>
            <a:spLocks noGrp="1"/>
          </p:cNvSpPr>
          <p:nvPr>
            <p:ph sz="half" idx="2"/>
          </p:nvPr>
        </p:nvSpPr>
        <p:spPr/>
        <p:txBody>
          <a:bodyPr>
            <a:normAutofit/>
          </a:bodyPr>
          <a:lstStyle/>
          <a:p>
            <a:r>
              <a:rPr lang="en-US" dirty="0" smtClean="0"/>
              <a:t>The subtle differences in traits that lead to the variations in a population are all caused by different alleles</a:t>
            </a:r>
          </a:p>
          <a:p>
            <a:r>
              <a:rPr lang="en-US" dirty="0" smtClean="0"/>
              <a:t>These alleles can be attributed to our genetics</a:t>
            </a:r>
          </a:p>
          <a:p>
            <a:pPr marL="0" indent="0">
              <a:buNone/>
            </a:pPr>
            <a:endParaRPr lang="en-US" dirty="0"/>
          </a:p>
        </p:txBody>
      </p:sp>
      <p:pic>
        <p:nvPicPr>
          <p:cNvPr id="5" name="Picture 2" descr="http://evolution.berkeley.edu/evolibrary/images_pamphlets/micro_mech_3.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0592" y="2253343"/>
            <a:ext cx="4371408" cy="31242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028666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barn(inVertical)">
                                      <p:cBhvr>
                                        <p:cTn id="7" dur="500"/>
                                        <p:tgtEl>
                                          <p:spTgt spid="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4">
                                            <p:txEl>
                                              <p:pRg st="1" end="1"/>
                                            </p:txEl>
                                          </p:spTgt>
                                        </p:tgtEl>
                                        <p:attrNameLst>
                                          <p:attrName>style.visibility</p:attrName>
                                        </p:attrNameLst>
                                      </p:cBhvr>
                                      <p:to>
                                        <p:strVal val="visible"/>
                                      </p:to>
                                    </p:set>
                                    <p:animEffect transition="in" filter="barn(inVertical)">
                                      <p:cBhvr>
                                        <p:cTn id="12" dur="500"/>
                                        <p:tgtEl>
                                          <p:spTgt spid="4">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5"/>
                                        </p:tgtEl>
                                        <p:attrNameLst>
                                          <p:attrName>style.visibility</p:attrName>
                                        </p:attrNameLst>
                                      </p:cBhvr>
                                      <p:to>
                                        <p:strVal val="visible"/>
                                      </p:to>
                                    </p:set>
                                    <p:anim calcmode="lin" valueType="num">
                                      <p:cBhvr additive="base">
                                        <p:cTn id="17" dur="500" fill="hold"/>
                                        <p:tgtEl>
                                          <p:spTgt spid="5"/>
                                        </p:tgtEl>
                                        <p:attrNameLst>
                                          <p:attrName>ppt_x</p:attrName>
                                        </p:attrNameLst>
                                      </p:cBhvr>
                                      <p:tavLst>
                                        <p:tav tm="0">
                                          <p:val>
                                            <p:strVal val="#ppt_x"/>
                                          </p:val>
                                        </p:tav>
                                        <p:tav tm="100000">
                                          <p:val>
                                            <p:strVal val="#ppt_x"/>
                                          </p:val>
                                        </p:tav>
                                      </p:tavLst>
                                    </p:anim>
                                    <p:anim calcmode="lin" valueType="num">
                                      <p:cBhvr additive="base">
                                        <p:cTn id="1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Microevolution</a:t>
            </a:r>
            <a:endParaRPr lang="en-US" dirty="0"/>
          </a:p>
        </p:txBody>
      </p:sp>
      <p:sp>
        <p:nvSpPr>
          <p:cNvPr id="3" name="Content Placeholder 2"/>
          <p:cNvSpPr>
            <a:spLocks noGrp="1"/>
          </p:cNvSpPr>
          <p:nvPr>
            <p:ph sz="half" idx="1"/>
          </p:nvPr>
        </p:nvSpPr>
        <p:spPr/>
        <p:txBody>
          <a:bodyPr>
            <a:normAutofit lnSpcReduction="10000"/>
          </a:bodyPr>
          <a:lstStyle/>
          <a:p>
            <a:r>
              <a:rPr lang="en-US" dirty="0" smtClean="0"/>
              <a:t>However a change in alleles can be attributed to two main factors…</a:t>
            </a:r>
          </a:p>
          <a:p>
            <a:r>
              <a:rPr lang="en-US" dirty="0" smtClean="0"/>
              <a:t>1) Mutation can change alleles by creating new alleles for the population</a:t>
            </a:r>
          </a:p>
          <a:p>
            <a:r>
              <a:rPr lang="en-US" dirty="0" smtClean="0"/>
              <a:t>This is the ultimate source of new alleles for a population</a:t>
            </a:r>
          </a:p>
        </p:txBody>
      </p:sp>
      <p:pic>
        <p:nvPicPr>
          <p:cNvPr id="14338" name="Picture 2" descr="http://www.ichthus.info/Evolution/PICS/evolution.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400721" y="2362200"/>
            <a:ext cx="4717153" cy="225151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290161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nodeType="clickEffect">
                                  <p:stCondLst>
                                    <p:cond delay="0"/>
                                  </p:stCondLst>
                                  <p:childTnLst>
                                    <p:set>
                                      <p:cBhvr>
                                        <p:cTn id="27" dur="1" fill="hold">
                                          <p:stCondLst>
                                            <p:cond delay="0"/>
                                          </p:stCondLst>
                                        </p:cTn>
                                        <p:tgtEl>
                                          <p:spTgt spid="14338"/>
                                        </p:tgtEl>
                                        <p:attrNameLst>
                                          <p:attrName>style.visibility</p:attrName>
                                        </p:attrNameLst>
                                      </p:cBhvr>
                                      <p:to>
                                        <p:strVal val="visible"/>
                                      </p:to>
                                    </p:set>
                                    <p:animEffect transition="in" filter="fade">
                                      <p:cBhvr>
                                        <p:cTn id="28" dur="500"/>
                                        <p:tgtEl>
                                          <p:spTgt spid="143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Microevolution</a:t>
            </a:r>
            <a:endParaRPr lang="en-US" dirty="0"/>
          </a:p>
        </p:txBody>
      </p:sp>
      <p:sp>
        <p:nvSpPr>
          <p:cNvPr id="4" name="Content Placeholder 3"/>
          <p:cNvSpPr>
            <a:spLocks noGrp="1"/>
          </p:cNvSpPr>
          <p:nvPr>
            <p:ph sz="half" idx="2"/>
          </p:nvPr>
        </p:nvSpPr>
        <p:spPr/>
        <p:txBody>
          <a:bodyPr/>
          <a:lstStyle/>
          <a:p>
            <a:r>
              <a:rPr lang="en-US" dirty="0" smtClean="0"/>
              <a:t>2) Sexual reproduction causes an increase in the number of different traits in a population</a:t>
            </a:r>
          </a:p>
          <a:p>
            <a:r>
              <a:rPr lang="en-US" dirty="0" smtClean="0"/>
              <a:t>The combination of different alleles will produce different traits</a:t>
            </a:r>
          </a:p>
          <a:p>
            <a:pPr marL="0" indent="0">
              <a:buNone/>
            </a:pPr>
            <a:endParaRPr lang="en-US" dirty="0" smtClean="0"/>
          </a:p>
          <a:p>
            <a:endParaRPr lang="en-US" dirty="0"/>
          </a:p>
        </p:txBody>
      </p:sp>
      <p:pic>
        <p:nvPicPr>
          <p:cNvPr id="16386" name="Picture 2" descr="http://www.hudsonalpha.org/sites/default/files/figure_one.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5575" y="1752600"/>
            <a:ext cx="4415097" cy="32004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141456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1000"/>
                                        <p:tgtEl>
                                          <p:spTgt spid="4">
                                            <p:txEl>
                                              <p:pRg st="0" end="0"/>
                                            </p:txEl>
                                          </p:spTgt>
                                        </p:tgtEl>
                                      </p:cBhvr>
                                    </p:animEffect>
                                    <p:anim calcmode="lin" valueType="num">
                                      <p:cBhvr>
                                        <p:cTn id="8" dur="10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4">
                                            <p:txEl>
                                              <p:pRg st="1" end="1"/>
                                            </p:txEl>
                                          </p:spTgt>
                                        </p:tgtEl>
                                        <p:attrNameLst>
                                          <p:attrName>style.visibility</p:attrName>
                                        </p:attrNameLst>
                                      </p:cBhvr>
                                      <p:to>
                                        <p:strVal val="visible"/>
                                      </p:to>
                                    </p:set>
                                    <p:animEffect transition="in" filter="fade">
                                      <p:cBhvr>
                                        <p:cTn id="14" dur="1000"/>
                                        <p:tgtEl>
                                          <p:spTgt spid="4">
                                            <p:txEl>
                                              <p:pRg st="1" end="1"/>
                                            </p:txEl>
                                          </p:spTgt>
                                        </p:tgtEl>
                                      </p:cBhvr>
                                    </p:animEffect>
                                    <p:anim calcmode="lin" valueType="num">
                                      <p:cBhvr>
                                        <p:cTn id="15" dur="1000" fill="hold"/>
                                        <p:tgtEl>
                                          <p:spTgt spid="4">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4">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nodeType="clickEffect">
                                  <p:stCondLst>
                                    <p:cond delay="0"/>
                                  </p:stCondLst>
                                  <p:childTnLst>
                                    <p:set>
                                      <p:cBhvr>
                                        <p:cTn id="20" dur="1" fill="hold">
                                          <p:stCondLst>
                                            <p:cond delay="0"/>
                                          </p:stCondLst>
                                        </p:cTn>
                                        <p:tgtEl>
                                          <p:spTgt spid="16386"/>
                                        </p:tgtEl>
                                        <p:attrNameLst>
                                          <p:attrName>style.visibility</p:attrName>
                                        </p:attrNameLst>
                                      </p:cBhvr>
                                      <p:to>
                                        <p:strVal val="visible"/>
                                      </p:to>
                                    </p:set>
                                    <p:anim calcmode="lin" valueType="num">
                                      <p:cBhvr additive="base">
                                        <p:cTn id="21" dur="500" fill="hold"/>
                                        <p:tgtEl>
                                          <p:spTgt spid="16386"/>
                                        </p:tgtEl>
                                        <p:attrNameLst>
                                          <p:attrName>ppt_x</p:attrName>
                                        </p:attrNameLst>
                                      </p:cBhvr>
                                      <p:tavLst>
                                        <p:tav tm="0">
                                          <p:val>
                                            <p:strVal val="#ppt_x"/>
                                          </p:val>
                                        </p:tav>
                                        <p:tav tm="100000">
                                          <p:val>
                                            <p:strVal val="#ppt_x"/>
                                          </p:val>
                                        </p:tav>
                                      </p:tavLst>
                                    </p:anim>
                                    <p:anim calcmode="lin" valueType="num">
                                      <p:cBhvr additive="base">
                                        <p:cTn id="22" dur="500" fill="hold"/>
                                        <p:tgtEl>
                                          <p:spTgt spid="1638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Hardy-Weinberg</a:t>
            </a:r>
            <a:endParaRPr lang="en-US" dirty="0"/>
          </a:p>
        </p:txBody>
      </p:sp>
      <p:sp>
        <p:nvSpPr>
          <p:cNvPr id="3" name="Content Placeholder 2"/>
          <p:cNvSpPr>
            <a:spLocks noGrp="1"/>
          </p:cNvSpPr>
          <p:nvPr>
            <p:ph sz="half" idx="1"/>
          </p:nvPr>
        </p:nvSpPr>
        <p:spPr/>
        <p:txBody>
          <a:bodyPr/>
          <a:lstStyle/>
          <a:p>
            <a:r>
              <a:rPr lang="en-US" dirty="0" smtClean="0"/>
              <a:t>It is possible to show if a population is changing the alleles within that population</a:t>
            </a:r>
          </a:p>
          <a:p>
            <a:r>
              <a:rPr lang="en-US" dirty="0" smtClean="0"/>
              <a:t>Lets take an example</a:t>
            </a:r>
          </a:p>
          <a:p>
            <a:r>
              <a:rPr lang="en-US" dirty="0" smtClean="0"/>
              <a:t>To the right you see a Blue Footed </a:t>
            </a:r>
            <a:r>
              <a:rPr lang="en-US" dirty="0" err="1" smtClean="0"/>
              <a:t>Boobie</a:t>
            </a:r>
            <a:endParaRPr lang="en-US" dirty="0" smtClean="0"/>
          </a:p>
          <a:p>
            <a:endParaRPr lang="en-US" dirty="0" smtClean="0"/>
          </a:p>
        </p:txBody>
      </p:sp>
      <p:pic>
        <p:nvPicPr>
          <p:cNvPr id="17410" name="Picture 2" descr="http://www.factzoo.com/sites/all/img/birds/two-blue-footed-boobies.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72000" y="1676400"/>
            <a:ext cx="4191000" cy="375992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394354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2" presetClass="entr" presetSubtype="4" fill="hold" nodeType="clickEffect">
                                  <p:stCondLst>
                                    <p:cond delay="0"/>
                                  </p:stCondLst>
                                  <p:childTnLst>
                                    <p:set>
                                      <p:cBhvr>
                                        <p:cTn id="27" dur="1" fill="hold">
                                          <p:stCondLst>
                                            <p:cond delay="0"/>
                                          </p:stCondLst>
                                        </p:cTn>
                                        <p:tgtEl>
                                          <p:spTgt spid="17410"/>
                                        </p:tgtEl>
                                        <p:attrNameLst>
                                          <p:attrName>style.visibility</p:attrName>
                                        </p:attrNameLst>
                                      </p:cBhvr>
                                      <p:to>
                                        <p:strVal val="visible"/>
                                      </p:to>
                                    </p:set>
                                    <p:anim calcmode="lin" valueType="num">
                                      <p:cBhvr additive="base">
                                        <p:cTn id="28" dur="500" fill="hold"/>
                                        <p:tgtEl>
                                          <p:spTgt spid="17410"/>
                                        </p:tgtEl>
                                        <p:attrNameLst>
                                          <p:attrName>ppt_x</p:attrName>
                                        </p:attrNameLst>
                                      </p:cBhvr>
                                      <p:tavLst>
                                        <p:tav tm="0">
                                          <p:val>
                                            <p:strVal val="#ppt_x"/>
                                          </p:val>
                                        </p:tav>
                                        <p:tav tm="100000">
                                          <p:val>
                                            <p:strVal val="#ppt_x"/>
                                          </p:val>
                                        </p:tav>
                                      </p:tavLst>
                                    </p:anim>
                                    <p:anim calcmode="lin" valueType="num">
                                      <p:cBhvr additive="base">
                                        <p:cTn id="29" dur="500" fill="hold"/>
                                        <p:tgtEl>
                                          <p:spTgt spid="174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Hardy-Weinberg</a:t>
            </a:r>
            <a:endParaRPr lang="en-US" dirty="0"/>
          </a:p>
        </p:txBody>
      </p:sp>
      <p:sp>
        <p:nvSpPr>
          <p:cNvPr id="4" name="Content Placeholder 3"/>
          <p:cNvSpPr>
            <a:spLocks noGrp="1"/>
          </p:cNvSpPr>
          <p:nvPr>
            <p:ph sz="half" idx="2"/>
          </p:nvPr>
        </p:nvSpPr>
        <p:spPr/>
        <p:txBody>
          <a:bodyPr/>
          <a:lstStyle/>
          <a:p>
            <a:r>
              <a:rPr lang="en-US" dirty="0" smtClean="0"/>
              <a:t>Notice their feet</a:t>
            </a:r>
          </a:p>
          <a:p>
            <a:r>
              <a:rPr lang="en-US" dirty="0" smtClean="0"/>
              <a:t>The foot webbing seen on the BFB is controlled by a single gene</a:t>
            </a:r>
          </a:p>
          <a:p>
            <a:r>
              <a:rPr lang="en-US" dirty="0" smtClean="0"/>
              <a:t>Non webbing (W) is dominant over webbing (w)</a:t>
            </a:r>
          </a:p>
          <a:p>
            <a:r>
              <a:rPr lang="en-US" dirty="0" smtClean="0"/>
              <a:t>Now we can test the frequency of the alleles</a:t>
            </a:r>
          </a:p>
          <a:p>
            <a:endParaRPr lang="en-US" dirty="0" smtClean="0"/>
          </a:p>
          <a:p>
            <a:endParaRPr lang="en-US" dirty="0"/>
          </a:p>
        </p:txBody>
      </p:sp>
      <p:pic>
        <p:nvPicPr>
          <p:cNvPr id="18434" name="Picture 2" descr="http://2.bp.blogspot.com/-VqpH9AZa4pA/Thb5VJY5YxI/AAAAAAAAAR8/e0v9ORyVSuY/s400/shutterstock_304958.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8600" y="1447800"/>
            <a:ext cx="3657600" cy="48768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524401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1000"/>
                                        <p:tgtEl>
                                          <p:spTgt spid="4">
                                            <p:txEl>
                                              <p:pRg st="0" end="0"/>
                                            </p:txEl>
                                          </p:spTgt>
                                        </p:tgtEl>
                                      </p:cBhvr>
                                    </p:animEffect>
                                    <p:anim calcmode="lin" valueType="num">
                                      <p:cBhvr>
                                        <p:cTn id="8" dur="10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4">
                                            <p:txEl>
                                              <p:pRg st="1" end="1"/>
                                            </p:txEl>
                                          </p:spTgt>
                                        </p:tgtEl>
                                        <p:attrNameLst>
                                          <p:attrName>style.visibility</p:attrName>
                                        </p:attrNameLst>
                                      </p:cBhvr>
                                      <p:to>
                                        <p:strVal val="visible"/>
                                      </p:to>
                                    </p:set>
                                    <p:animEffect transition="in" filter="fade">
                                      <p:cBhvr>
                                        <p:cTn id="14" dur="1000"/>
                                        <p:tgtEl>
                                          <p:spTgt spid="4">
                                            <p:txEl>
                                              <p:pRg st="1" end="1"/>
                                            </p:txEl>
                                          </p:spTgt>
                                        </p:tgtEl>
                                      </p:cBhvr>
                                    </p:animEffect>
                                    <p:anim calcmode="lin" valueType="num">
                                      <p:cBhvr>
                                        <p:cTn id="15" dur="1000" fill="hold"/>
                                        <p:tgtEl>
                                          <p:spTgt spid="4">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4">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4">
                                            <p:txEl>
                                              <p:pRg st="2" end="2"/>
                                            </p:txEl>
                                          </p:spTgt>
                                        </p:tgtEl>
                                        <p:attrNameLst>
                                          <p:attrName>style.visibility</p:attrName>
                                        </p:attrNameLst>
                                      </p:cBhvr>
                                      <p:to>
                                        <p:strVal val="visible"/>
                                      </p:to>
                                    </p:set>
                                    <p:animEffect transition="in" filter="fade">
                                      <p:cBhvr>
                                        <p:cTn id="21" dur="1000"/>
                                        <p:tgtEl>
                                          <p:spTgt spid="4">
                                            <p:txEl>
                                              <p:pRg st="2" end="2"/>
                                            </p:txEl>
                                          </p:spTgt>
                                        </p:tgtEl>
                                      </p:cBhvr>
                                    </p:animEffect>
                                    <p:anim calcmode="lin" valueType="num">
                                      <p:cBhvr>
                                        <p:cTn id="22" dur="1000" fill="hold"/>
                                        <p:tgtEl>
                                          <p:spTgt spid="4">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4">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4">
                                            <p:txEl>
                                              <p:pRg st="3" end="3"/>
                                            </p:txEl>
                                          </p:spTgt>
                                        </p:tgtEl>
                                        <p:attrNameLst>
                                          <p:attrName>style.visibility</p:attrName>
                                        </p:attrNameLst>
                                      </p:cBhvr>
                                      <p:to>
                                        <p:strVal val="visible"/>
                                      </p:to>
                                    </p:set>
                                    <p:animEffect transition="in" filter="fade">
                                      <p:cBhvr>
                                        <p:cTn id="28" dur="1000"/>
                                        <p:tgtEl>
                                          <p:spTgt spid="4">
                                            <p:txEl>
                                              <p:pRg st="3" end="3"/>
                                            </p:txEl>
                                          </p:spTgt>
                                        </p:tgtEl>
                                      </p:cBhvr>
                                    </p:animEffect>
                                    <p:anim calcmode="lin" valueType="num">
                                      <p:cBhvr>
                                        <p:cTn id="29" dur="1000" fill="hold"/>
                                        <p:tgtEl>
                                          <p:spTgt spid="4">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4">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10" presetClass="entr" presetSubtype="0" fill="hold" nodeType="clickEffect">
                                  <p:stCondLst>
                                    <p:cond delay="0"/>
                                  </p:stCondLst>
                                  <p:childTnLst>
                                    <p:set>
                                      <p:cBhvr>
                                        <p:cTn id="34" dur="1" fill="hold">
                                          <p:stCondLst>
                                            <p:cond delay="0"/>
                                          </p:stCondLst>
                                        </p:cTn>
                                        <p:tgtEl>
                                          <p:spTgt spid="18434"/>
                                        </p:tgtEl>
                                        <p:attrNameLst>
                                          <p:attrName>style.visibility</p:attrName>
                                        </p:attrNameLst>
                                      </p:cBhvr>
                                      <p:to>
                                        <p:strVal val="visible"/>
                                      </p:to>
                                    </p:set>
                                    <p:animEffect transition="in" filter="fade">
                                      <p:cBhvr>
                                        <p:cTn id="35" dur="500"/>
                                        <p:tgtEl>
                                          <p:spTgt spid="184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Hardy-Weinberg</a:t>
            </a:r>
            <a:endParaRPr lang="en-US" dirty="0"/>
          </a:p>
        </p:txBody>
      </p:sp>
      <p:sp>
        <p:nvSpPr>
          <p:cNvPr id="3" name="Content Placeholder 2"/>
          <p:cNvSpPr>
            <a:spLocks noGrp="1"/>
          </p:cNvSpPr>
          <p:nvPr>
            <p:ph sz="half" idx="1"/>
          </p:nvPr>
        </p:nvSpPr>
        <p:spPr>
          <a:xfrm>
            <a:off x="457200" y="1600200"/>
            <a:ext cx="4038600" cy="4800600"/>
          </a:xfrm>
        </p:spPr>
        <p:txBody>
          <a:bodyPr>
            <a:normAutofit fontScale="92500"/>
          </a:bodyPr>
          <a:lstStyle/>
          <a:p>
            <a:r>
              <a:rPr lang="en-US" dirty="0" smtClean="0"/>
              <a:t>The </a:t>
            </a:r>
            <a:r>
              <a:rPr lang="en-US" b="1" dirty="0" smtClean="0"/>
              <a:t>Hardy-Weinberg principle </a:t>
            </a:r>
            <a:r>
              <a:rPr lang="en-US" dirty="0" smtClean="0"/>
              <a:t>is the equation that allows us to test alleles in a population at equilibrium</a:t>
            </a:r>
          </a:p>
          <a:p>
            <a:r>
              <a:rPr lang="en-US" dirty="0" smtClean="0"/>
              <a:t>The equation is shown to the right </a:t>
            </a:r>
          </a:p>
          <a:p>
            <a:r>
              <a:rPr lang="en-US" dirty="0" smtClean="0"/>
              <a:t>p stands for the dominant allele</a:t>
            </a:r>
          </a:p>
          <a:p>
            <a:r>
              <a:rPr lang="en-US" dirty="0" smtClean="0"/>
              <a:t>q stands for the recessive allele</a:t>
            </a:r>
          </a:p>
          <a:p>
            <a:endParaRPr lang="en-US" dirty="0"/>
          </a:p>
        </p:txBody>
      </p:sp>
      <p:pic>
        <p:nvPicPr>
          <p:cNvPr id="3074" name="Picture 2" descr="http://www.nature.com/scitable/content/ne0000/ne0000/ne0000/ne0000/6724125/EssGen_H-WEquation_MID_0.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72000" y="2971800"/>
            <a:ext cx="4321224" cy="96202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447015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Effect transition="in" filter="fade">
                                      <p:cBhvr>
                                        <p:cTn id="28" dur="1000"/>
                                        <p:tgtEl>
                                          <p:spTgt spid="3">
                                            <p:txEl>
                                              <p:pRg st="3" end="3"/>
                                            </p:txEl>
                                          </p:spTgt>
                                        </p:tgtEl>
                                      </p:cBhvr>
                                    </p:animEffect>
                                    <p:anim calcmode="lin" valueType="num">
                                      <p:cBhvr>
                                        <p:cTn id="29"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16" presetClass="entr" presetSubtype="21" fill="hold" nodeType="clickEffect">
                                  <p:stCondLst>
                                    <p:cond delay="0"/>
                                  </p:stCondLst>
                                  <p:childTnLst>
                                    <p:set>
                                      <p:cBhvr>
                                        <p:cTn id="34" dur="1" fill="hold">
                                          <p:stCondLst>
                                            <p:cond delay="0"/>
                                          </p:stCondLst>
                                        </p:cTn>
                                        <p:tgtEl>
                                          <p:spTgt spid="3074"/>
                                        </p:tgtEl>
                                        <p:attrNameLst>
                                          <p:attrName>style.visibility</p:attrName>
                                        </p:attrNameLst>
                                      </p:cBhvr>
                                      <p:to>
                                        <p:strVal val="visible"/>
                                      </p:to>
                                    </p:set>
                                    <p:animEffect transition="in" filter="barn(inVertical)">
                                      <p:cBhvr>
                                        <p:cTn id="35" dur="500"/>
                                        <p:tgtEl>
                                          <p:spTgt spid="307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Hardy-Weinberg</a:t>
            </a:r>
            <a:endParaRPr lang="en-US" dirty="0"/>
          </a:p>
        </p:txBody>
      </p:sp>
      <p:sp>
        <p:nvSpPr>
          <p:cNvPr id="4" name="Content Placeholder 3"/>
          <p:cNvSpPr>
            <a:spLocks noGrp="1"/>
          </p:cNvSpPr>
          <p:nvPr>
            <p:ph sz="half" idx="2"/>
          </p:nvPr>
        </p:nvSpPr>
        <p:spPr>
          <a:xfrm>
            <a:off x="4648200" y="1600200"/>
            <a:ext cx="4038600" cy="4876800"/>
          </a:xfrm>
        </p:spPr>
        <p:txBody>
          <a:bodyPr>
            <a:normAutofit fontScale="62500" lnSpcReduction="20000"/>
          </a:bodyPr>
          <a:lstStyle/>
          <a:p>
            <a:r>
              <a:rPr lang="en-US" sz="3400" dirty="0" smtClean="0"/>
              <a:t>The Hardy-Weinberg principle is only valid when…</a:t>
            </a:r>
          </a:p>
          <a:p>
            <a:r>
              <a:rPr lang="en-US" sz="3400" dirty="0"/>
              <a:t>No mutations must occur </a:t>
            </a:r>
            <a:endParaRPr lang="en-US" sz="3400" dirty="0" smtClean="0"/>
          </a:p>
          <a:p>
            <a:r>
              <a:rPr lang="en-US" sz="3400" dirty="0" smtClean="0"/>
              <a:t>No </a:t>
            </a:r>
            <a:r>
              <a:rPr lang="en-US" sz="3400" dirty="0"/>
              <a:t>gene flow can occur (i.e. no migration of individuals into, or out of, the population).</a:t>
            </a:r>
          </a:p>
          <a:p>
            <a:r>
              <a:rPr lang="en-US" sz="3400" dirty="0"/>
              <a:t>Random mating must occur (i.e. individuals must pair by chance)</a:t>
            </a:r>
          </a:p>
          <a:p>
            <a:r>
              <a:rPr lang="en-US" sz="3400" dirty="0"/>
              <a:t>The population must be large so that no genetic drift (random chance) can cause the allele frequencies to change.</a:t>
            </a:r>
          </a:p>
          <a:p>
            <a:r>
              <a:rPr lang="en-US" sz="3400" dirty="0"/>
              <a:t>No selection can occur so that certain alleles are not selected for, or against.</a:t>
            </a:r>
          </a:p>
          <a:p>
            <a:endParaRPr lang="en-US" dirty="0"/>
          </a:p>
        </p:txBody>
      </p:sp>
      <p:pic>
        <p:nvPicPr>
          <p:cNvPr id="21506" name="Picture 2" descr="http://www.jochemnet.de/fiu/BSC1011/BSC1011_1/img005.gif"/>
          <p:cNvPicPr>
            <a:picLocks noChangeAspect="1" noChangeArrowheads="1"/>
          </p:cNvPicPr>
          <p:nvPr/>
        </p:nvPicPr>
        <p:blipFill rotWithShape="1">
          <a:blip r:embed="rId2">
            <a:extLst>
              <a:ext uri="{28A0092B-C50C-407E-A947-70E740481C1C}">
                <a14:useLocalDpi xmlns:a14="http://schemas.microsoft.com/office/drawing/2010/main" val="0"/>
              </a:ext>
            </a:extLst>
          </a:blip>
          <a:srcRect r="7491"/>
          <a:stretch/>
        </p:blipFill>
        <p:spPr bwMode="auto">
          <a:xfrm>
            <a:off x="0" y="2133600"/>
            <a:ext cx="4605454" cy="37338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978707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1000"/>
                                        <p:tgtEl>
                                          <p:spTgt spid="4">
                                            <p:txEl>
                                              <p:pRg st="0" end="0"/>
                                            </p:txEl>
                                          </p:spTgt>
                                        </p:tgtEl>
                                      </p:cBhvr>
                                    </p:animEffect>
                                    <p:anim calcmode="lin" valueType="num">
                                      <p:cBhvr>
                                        <p:cTn id="8" dur="10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4">
                                            <p:txEl>
                                              <p:pRg st="1" end="1"/>
                                            </p:txEl>
                                          </p:spTgt>
                                        </p:tgtEl>
                                        <p:attrNameLst>
                                          <p:attrName>style.visibility</p:attrName>
                                        </p:attrNameLst>
                                      </p:cBhvr>
                                      <p:to>
                                        <p:strVal val="visible"/>
                                      </p:to>
                                    </p:set>
                                    <p:animEffect transition="in" filter="fade">
                                      <p:cBhvr>
                                        <p:cTn id="14" dur="1000"/>
                                        <p:tgtEl>
                                          <p:spTgt spid="4">
                                            <p:txEl>
                                              <p:pRg st="1" end="1"/>
                                            </p:txEl>
                                          </p:spTgt>
                                        </p:tgtEl>
                                      </p:cBhvr>
                                    </p:animEffect>
                                    <p:anim calcmode="lin" valueType="num">
                                      <p:cBhvr>
                                        <p:cTn id="15" dur="1000" fill="hold"/>
                                        <p:tgtEl>
                                          <p:spTgt spid="4">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4">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4">
                                            <p:txEl>
                                              <p:pRg st="2" end="2"/>
                                            </p:txEl>
                                          </p:spTgt>
                                        </p:tgtEl>
                                        <p:attrNameLst>
                                          <p:attrName>style.visibility</p:attrName>
                                        </p:attrNameLst>
                                      </p:cBhvr>
                                      <p:to>
                                        <p:strVal val="visible"/>
                                      </p:to>
                                    </p:set>
                                    <p:animEffect transition="in" filter="fade">
                                      <p:cBhvr>
                                        <p:cTn id="21" dur="1000"/>
                                        <p:tgtEl>
                                          <p:spTgt spid="4">
                                            <p:txEl>
                                              <p:pRg st="2" end="2"/>
                                            </p:txEl>
                                          </p:spTgt>
                                        </p:tgtEl>
                                      </p:cBhvr>
                                    </p:animEffect>
                                    <p:anim calcmode="lin" valueType="num">
                                      <p:cBhvr>
                                        <p:cTn id="22" dur="1000" fill="hold"/>
                                        <p:tgtEl>
                                          <p:spTgt spid="4">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4">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4">
                                            <p:txEl>
                                              <p:pRg st="3" end="3"/>
                                            </p:txEl>
                                          </p:spTgt>
                                        </p:tgtEl>
                                        <p:attrNameLst>
                                          <p:attrName>style.visibility</p:attrName>
                                        </p:attrNameLst>
                                      </p:cBhvr>
                                      <p:to>
                                        <p:strVal val="visible"/>
                                      </p:to>
                                    </p:set>
                                    <p:animEffect transition="in" filter="fade">
                                      <p:cBhvr>
                                        <p:cTn id="28" dur="1000"/>
                                        <p:tgtEl>
                                          <p:spTgt spid="4">
                                            <p:txEl>
                                              <p:pRg st="3" end="3"/>
                                            </p:txEl>
                                          </p:spTgt>
                                        </p:tgtEl>
                                      </p:cBhvr>
                                    </p:animEffect>
                                    <p:anim calcmode="lin" valueType="num">
                                      <p:cBhvr>
                                        <p:cTn id="29" dur="1000" fill="hold"/>
                                        <p:tgtEl>
                                          <p:spTgt spid="4">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4">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4">
                                            <p:txEl>
                                              <p:pRg st="4" end="4"/>
                                            </p:txEl>
                                          </p:spTgt>
                                        </p:tgtEl>
                                        <p:attrNameLst>
                                          <p:attrName>style.visibility</p:attrName>
                                        </p:attrNameLst>
                                      </p:cBhvr>
                                      <p:to>
                                        <p:strVal val="visible"/>
                                      </p:to>
                                    </p:set>
                                    <p:animEffect transition="in" filter="fade">
                                      <p:cBhvr>
                                        <p:cTn id="35" dur="1000"/>
                                        <p:tgtEl>
                                          <p:spTgt spid="4">
                                            <p:txEl>
                                              <p:pRg st="4" end="4"/>
                                            </p:txEl>
                                          </p:spTgt>
                                        </p:tgtEl>
                                      </p:cBhvr>
                                    </p:animEffect>
                                    <p:anim calcmode="lin" valueType="num">
                                      <p:cBhvr>
                                        <p:cTn id="36" dur="1000" fill="hold"/>
                                        <p:tgtEl>
                                          <p:spTgt spid="4">
                                            <p:txEl>
                                              <p:pRg st="4" end="4"/>
                                            </p:txEl>
                                          </p:spTgt>
                                        </p:tgtEl>
                                        <p:attrNameLst>
                                          <p:attrName>ppt_x</p:attrName>
                                        </p:attrNameLst>
                                      </p:cBhvr>
                                      <p:tavLst>
                                        <p:tav tm="0">
                                          <p:val>
                                            <p:strVal val="#ppt_x"/>
                                          </p:val>
                                        </p:tav>
                                        <p:tav tm="100000">
                                          <p:val>
                                            <p:strVal val="#ppt_x"/>
                                          </p:val>
                                        </p:tav>
                                      </p:tavLst>
                                    </p:anim>
                                    <p:anim calcmode="lin" valueType="num">
                                      <p:cBhvr>
                                        <p:cTn id="37" dur="1000" fill="hold"/>
                                        <p:tgtEl>
                                          <p:spTgt spid="4">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grpId="0" nodeType="clickEffect">
                                  <p:stCondLst>
                                    <p:cond delay="0"/>
                                  </p:stCondLst>
                                  <p:childTnLst>
                                    <p:set>
                                      <p:cBhvr>
                                        <p:cTn id="41" dur="1" fill="hold">
                                          <p:stCondLst>
                                            <p:cond delay="0"/>
                                          </p:stCondLst>
                                        </p:cTn>
                                        <p:tgtEl>
                                          <p:spTgt spid="4">
                                            <p:txEl>
                                              <p:pRg st="5" end="5"/>
                                            </p:txEl>
                                          </p:spTgt>
                                        </p:tgtEl>
                                        <p:attrNameLst>
                                          <p:attrName>style.visibility</p:attrName>
                                        </p:attrNameLst>
                                      </p:cBhvr>
                                      <p:to>
                                        <p:strVal val="visible"/>
                                      </p:to>
                                    </p:set>
                                    <p:animEffect transition="in" filter="fade">
                                      <p:cBhvr>
                                        <p:cTn id="42" dur="1000"/>
                                        <p:tgtEl>
                                          <p:spTgt spid="4">
                                            <p:txEl>
                                              <p:pRg st="5" end="5"/>
                                            </p:txEl>
                                          </p:spTgt>
                                        </p:tgtEl>
                                      </p:cBhvr>
                                    </p:animEffect>
                                    <p:anim calcmode="lin" valueType="num">
                                      <p:cBhvr>
                                        <p:cTn id="43" dur="1000" fill="hold"/>
                                        <p:tgtEl>
                                          <p:spTgt spid="4">
                                            <p:txEl>
                                              <p:pRg st="5" end="5"/>
                                            </p:txEl>
                                          </p:spTgt>
                                        </p:tgtEl>
                                        <p:attrNameLst>
                                          <p:attrName>ppt_x</p:attrName>
                                        </p:attrNameLst>
                                      </p:cBhvr>
                                      <p:tavLst>
                                        <p:tav tm="0">
                                          <p:val>
                                            <p:strVal val="#ppt_x"/>
                                          </p:val>
                                        </p:tav>
                                        <p:tav tm="100000">
                                          <p:val>
                                            <p:strVal val="#ppt_x"/>
                                          </p:val>
                                        </p:tav>
                                      </p:tavLst>
                                    </p:anim>
                                    <p:anim calcmode="lin" valueType="num">
                                      <p:cBhvr>
                                        <p:cTn id="44" dur="1000" fill="hold"/>
                                        <p:tgtEl>
                                          <p:spTgt spid="4">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nodeType="clickEffect">
                                  <p:stCondLst>
                                    <p:cond delay="0"/>
                                  </p:stCondLst>
                                  <p:childTnLst>
                                    <p:set>
                                      <p:cBhvr>
                                        <p:cTn id="48" dur="1" fill="hold">
                                          <p:stCondLst>
                                            <p:cond delay="0"/>
                                          </p:stCondLst>
                                        </p:cTn>
                                        <p:tgtEl>
                                          <p:spTgt spid="2150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Hardy-Weinberg (Cheat Sheet)</a:t>
            </a:r>
            <a:endParaRPr lang="en-US" dirty="0"/>
          </a:p>
        </p:txBody>
      </p:sp>
      <p:sp>
        <p:nvSpPr>
          <p:cNvPr id="3" name="Content Placeholder 2"/>
          <p:cNvSpPr>
            <a:spLocks noGrp="1"/>
          </p:cNvSpPr>
          <p:nvPr>
            <p:ph sz="half" idx="1"/>
          </p:nvPr>
        </p:nvSpPr>
        <p:spPr/>
        <p:txBody>
          <a:bodyPr>
            <a:normAutofit fontScale="92500" lnSpcReduction="10000"/>
          </a:bodyPr>
          <a:lstStyle/>
          <a:p>
            <a:r>
              <a:rPr lang="en-US" dirty="0" smtClean="0"/>
              <a:t>These are helpful tips for Hardy-Weinberg</a:t>
            </a:r>
            <a:endParaRPr lang="en-US" dirty="0"/>
          </a:p>
        </p:txBody>
      </p:sp>
      <p:sp>
        <p:nvSpPr>
          <p:cNvPr id="4" name="Content Placeholder 3"/>
          <p:cNvSpPr>
            <a:spLocks noGrp="1"/>
          </p:cNvSpPr>
          <p:nvPr>
            <p:ph sz="half" idx="2"/>
          </p:nvPr>
        </p:nvSpPr>
        <p:spPr>
          <a:xfrm>
            <a:off x="4648200" y="1600200"/>
            <a:ext cx="4038600" cy="4876800"/>
          </a:xfrm>
        </p:spPr>
        <p:txBody>
          <a:bodyPr>
            <a:normAutofit fontScale="92500" lnSpcReduction="10000"/>
          </a:bodyPr>
          <a:lstStyle/>
          <a:p>
            <a:r>
              <a:rPr lang="en-US" dirty="0" smtClean="0"/>
              <a:t>p</a:t>
            </a:r>
            <a:r>
              <a:rPr lang="en-US" baseline="30000" dirty="0" smtClean="0"/>
              <a:t>2</a:t>
            </a:r>
            <a:r>
              <a:rPr lang="en-US" dirty="0"/>
              <a:t> </a:t>
            </a:r>
            <a:r>
              <a:rPr lang="en-US" dirty="0" smtClean="0"/>
              <a:t>is equal to (WW)%</a:t>
            </a:r>
          </a:p>
          <a:p>
            <a:r>
              <a:rPr lang="en-US" dirty="0" smtClean="0"/>
              <a:t>2pq is equal to (</a:t>
            </a:r>
            <a:r>
              <a:rPr lang="en-US" dirty="0" err="1" smtClean="0"/>
              <a:t>Ww</a:t>
            </a:r>
            <a:r>
              <a:rPr lang="en-US" dirty="0" smtClean="0"/>
              <a:t>)%</a:t>
            </a:r>
          </a:p>
          <a:p>
            <a:r>
              <a:rPr lang="en-US" dirty="0" smtClean="0"/>
              <a:t>q</a:t>
            </a:r>
            <a:r>
              <a:rPr lang="en-US" baseline="30000" dirty="0" smtClean="0"/>
              <a:t>2</a:t>
            </a:r>
            <a:r>
              <a:rPr lang="en-US" dirty="0" smtClean="0"/>
              <a:t> is equal to (</a:t>
            </a:r>
            <a:r>
              <a:rPr lang="en-US" dirty="0" err="1" smtClean="0"/>
              <a:t>ww</a:t>
            </a:r>
            <a:r>
              <a:rPr lang="en-US" dirty="0" smtClean="0"/>
              <a:t>)%</a:t>
            </a:r>
          </a:p>
          <a:p>
            <a:endParaRPr lang="en-US" dirty="0"/>
          </a:p>
          <a:p>
            <a:r>
              <a:rPr lang="en-US" dirty="0" smtClean="0"/>
              <a:t>p + q = 1</a:t>
            </a:r>
          </a:p>
          <a:p>
            <a:endParaRPr lang="en-US" dirty="0"/>
          </a:p>
          <a:p>
            <a:r>
              <a:rPr lang="en-US" dirty="0" smtClean="0"/>
              <a:t>ALWAYS write down variables given to you</a:t>
            </a:r>
          </a:p>
          <a:p>
            <a:r>
              <a:rPr lang="en-US" dirty="0" smtClean="0"/>
              <a:t>ALWAYS write down variables you are looking for</a:t>
            </a:r>
          </a:p>
          <a:p>
            <a:endParaRPr lang="en-US" dirty="0"/>
          </a:p>
          <a:p>
            <a:endParaRPr lang="en-US" dirty="0" smtClean="0"/>
          </a:p>
          <a:p>
            <a:endParaRPr lang="en-US" dirty="0"/>
          </a:p>
        </p:txBody>
      </p:sp>
    </p:spTree>
    <p:extLst>
      <p:ext uri="{BB962C8B-B14F-4D97-AF65-F5344CB8AC3E}">
        <p14:creationId xmlns:p14="http://schemas.microsoft.com/office/powerpoint/2010/main" val="133911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6" presetClass="entr" presetSubtype="21" fill="hold" grpId="0" nodeType="clickEffect">
                                  <p:stCondLst>
                                    <p:cond delay="0"/>
                                  </p:stCondLst>
                                  <p:childTnLst>
                                    <p:set>
                                      <p:cBhvr>
                                        <p:cTn id="13" dur="1" fill="hold">
                                          <p:stCondLst>
                                            <p:cond delay="0"/>
                                          </p:stCondLst>
                                        </p:cTn>
                                        <p:tgtEl>
                                          <p:spTgt spid="4">
                                            <p:txEl>
                                              <p:pRg st="0" end="0"/>
                                            </p:txEl>
                                          </p:spTgt>
                                        </p:tgtEl>
                                        <p:attrNameLst>
                                          <p:attrName>style.visibility</p:attrName>
                                        </p:attrNameLst>
                                      </p:cBhvr>
                                      <p:to>
                                        <p:strVal val="visible"/>
                                      </p:to>
                                    </p:set>
                                    <p:animEffect transition="in" filter="barn(inVertical)">
                                      <p:cBhvr>
                                        <p:cTn id="14" dur="500"/>
                                        <p:tgtEl>
                                          <p:spTgt spid="4">
                                            <p:txEl>
                                              <p:pRg st="0" end="0"/>
                                            </p:txEl>
                                          </p:spTgt>
                                        </p:tgtEl>
                                      </p:cBhvr>
                                    </p:animEffect>
                                  </p:childTnLst>
                                </p:cTn>
                              </p:par>
                            </p:childTnLst>
                          </p:cTn>
                        </p:par>
                      </p:childTnLst>
                    </p:cTn>
                  </p:par>
                  <p:par>
                    <p:cTn id="15" fill="hold">
                      <p:stCondLst>
                        <p:cond delay="indefinite"/>
                      </p:stCondLst>
                      <p:childTnLst>
                        <p:par>
                          <p:cTn id="16" fill="hold">
                            <p:stCondLst>
                              <p:cond delay="0"/>
                            </p:stCondLst>
                            <p:childTnLst>
                              <p:par>
                                <p:cTn id="17" presetID="16" presetClass="entr" presetSubtype="21" fill="hold" grpId="0" nodeType="clickEffect">
                                  <p:stCondLst>
                                    <p:cond delay="0"/>
                                  </p:stCondLst>
                                  <p:childTnLst>
                                    <p:set>
                                      <p:cBhvr>
                                        <p:cTn id="18" dur="1" fill="hold">
                                          <p:stCondLst>
                                            <p:cond delay="0"/>
                                          </p:stCondLst>
                                        </p:cTn>
                                        <p:tgtEl>
                                          <p:spTgt spid="4">
                                            <p:txEl>
                                              <p:pRg st="1" end="1"/>
                                            </p:txEl>
                                          </p:spTgt>
                                        </p:tgtEl>
                                        <p:attrNameLst>
                                          <p:attrName>style.visibility</p:attrName>
                                        </p:attrNameLst>
                                      </p:cBhvr>
                                      <p:to>
                                        <p:strVal val="visible"/>
                                      </p:to>
                                    </p:set>
                                    <p:animEffect transition="in" filter="barn(inVertical)">
                                      <p:cBhvr>
                                        <p:cTn id="19" dur="500"/>
                                        <p:tgtEl>
                                          <p:spTgt spid="4">
                                            <p:txEl>
                                              <p:pRg st="1" end="1"/>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16" presetClass="entr" presetSubtype="21" fill="hold" grpId="0" nodeType="clickEffect">
                                  <p:stCondLst>
                                    <p:cond delay="0"/>
                                  </p:stCondLst>
                                  <p:childTnLst>
                                    <p:set>
                                      <p:cBhvr>
                                        <p:cTn id="23" dur="1" fill="hold">
                                          <p:stCondLst>
                                            <p:cond delay="0"/>
                                          </p:stCondLst>
                                        </p:cTn>
                                        <p:tgtEl>
                                          <p:spTgt spid="4">
                                            <p:txEl>
                                              <p:pRg st="2" end="2"/>
                                            </p:txEl>
                                          </p:spTgt>
                                        </p:tgtEl>
                                        <p:attrNameLst>
                                          <p:attrName>style.visibility</p:attrName>
                                        </p:attrNameLst>
                                      </p:cBhvr>
                                      <p:to>
                                        <p:strVal val="visible"/>
                                      </p:to>
                                    </p:set>
                                    <p:animEffect transition="in" filter="barn(inVertical)">
                                      <p:cBhvr>
                                        <p:cTn id="24" dur="500"/>
                                        <p:tgtEl>
                                          <p:spTgt spid="4">
                                            <p:txEl>
                                              <p:pRg st="2" end="2"/>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16" presetClass="entr" presetSubtype="21" fill="hold" grpId="0" nodeType="clickEffect">
                                  <p:stCondLst>
                                    <p:cond delay="0"/>
                                  </p:stCondLst>
                                  <p:childTnLst>
                                    <p:set>
                                      <p:cBhvr>
                                        <p:cTn id="28" dur="1" fill="hold">
                                          <p:stCondLst>
                                            <p:cond delay="0"/>
                                          </p:stCondLst>
                                        </p:cTn>
                                        <p:tgtEl>
                                          <p:spTgt spid="4">
                                            <p:txEl>
                                              <p:pRg st="4" end="4"/>
                                            </p:txEl>
                                          </p:spTgt>
                                        </p:tgtEl>
                                        <p:attrNameLst>
                                          <p:attrName>style.visibility</p:attrName>
                                        </p:attrNameLst>
                                      </p:cBhvr>
                                      <p:to>
                                        <p:strVal val="visible"/>
                                      </p:to>
                                    </p:set>
                                    <p:animEffect transition="in" filter="barn(inVertical)">
                                      <p:cBhvr>
                                        <p:cTn id="29" dur="500"/>
                                        <p:tgtEl>
                                          <p:spTgt spid="4">
                                            <p:txEl>
                                              <p:pRg st="4" end="4"/>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16" presetClass="entr" presetSubtype="21" fill="hold" grpId="0" nodeType="clickEffect">
                                  <p:stCondLst>
                                    <p:cond delay="0"/>
                                  </p:stCondLst>
                                  <p:childTnLst>
                                    <p:set>
                                      <p:cBhvr>
                                        <p:cTn id="33" dur="1" fill="hold">
                                          <p:stCondLst>
                                            <p:cond delay="0"/>
                                          </p:stCondLst>
                                        </p:cTn>
                                        <p:tgtEl>
                                          <p:spTgt spid="4">
                                            <p:txEl>
                                              <p:pRg st="6" end="6"/>
                                            </p:txEl>
                                          </p:spTgt>
                                        </p:tgtEl>
                                        <p:attrNameLst>
                                          <p:attrName>style.visibility</p:attrName>
                                        </p:attrNameLst>
                                      </p:cBhvr>
                                      <p:to>
                                        <p:strVal val="visible"/>
                                      </p:to>
                                    </p:set>
                                    <p:animEffect transition="in" filter="barn(inVertical)">
                                      <p:cBhvr>
                                        <p:cTn id="34" dur="500"/>
                                        <p:tgtEl>
                                          <p:spTgt spid="4">
                                            <p:txEl>
                                              <p:pRg st="6" end="6"/>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6" presetClass="entr" presetSubtype="21" fill="hold" grpId="0" nodeType="clickEffect">
                                  <p:stCondLst>
                                    <p:cond delay="0"/>
                                  </p:stCondLst>
                                  <p:childTnLst>
                                    <p:set>
                                      <p:cBhvr>
                                        <p:cTn id="38" dur="1" fill="hold">
                                          <p:stCondLst>
                                            <p:cond delay="0"/>
                                          </p:stCondLst>
                                        </p:cTn>
                                        <p:tgtEl>
                                          <p:spTgt spid="4">
                                            <p:txEl>
                                              <p:pRg st="7" end="7"/>
                                            </p:txEl>
                                          </p:spTgt>
                                        </p:tgtEl>
                                        <p:attrNameLst>
                                          <p:attrName>style.visibility</p:attrName>
                                        </p:attrNameLst>
                                      </p:cBhvr>
                                      <p:to>
                                        <p:strVal val="visible"/>
                                      </p:to>
                                    </p:set>
                                    <p:animEffect transition="in" filter="barn(inVertical)">
                                      <p:cBhvr>
                                        <p:cTn id="39" dur="500"/>
                                        <p:tgtEl>
                                          <p:spTgt spid="4">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Hardy-Weinberg</a:t>
            </a:r>
            <a:endParaRPr lang="en-US" dirty="0"/>
          </a:p>
        </p:txBody>
      </p:sp>
      <p:sp>
        <p:nvSpPr>
          <p:cNvPr id="4" name="Content Placeholder 3"/>
          <p:cNvSpPr>
            <a:spLocks noGrp="1"/>
          </p:cNvSpPr>
          <p:nvPr>
            <p:ph sz="half" idx="2"/>
          </p:nvPr>
        </p:nvSpPr>
        <p:spPr/>
        <p:txBody>
          <a:bodyPr/>
          <a:lstStyle/>
          <a:p>
            <a:r>
              <a:rPr lang="en-US" dirty="0" smtClean="0"/>
              <a:t>Lets go back to our BFB example</a:t>
            </a:r>
          </a:p>
          <a:p>
            <a:r>
              <a:rPr lang="en-US" dirty="0" smtClean="0"/>
              <a:t>If we knew the number of BFBs with webbed feet we could figure out the allele frequency for both the dominant and the recessive alleles</a:t>
            </a:r>
          </a:p>
          <a:p>
            <a:endParaRPr lang="en-US" dirty="0"/>
          </a:p>
        </p:txBody>
      </p:sp>
      <p:pic>
        <p:nvPicPr>
          <p:cNvPr id="20482" name="Picture 2" descr="http://cdn1.arkive.org/media/6A/6AD2B57A-C3F3-420D-8447-1BE430FBC664/Presentation.Large/Blue-footed-booby-at-nest-with-eggs.jpg"/>
          <p:cNvPicPr>
            <a:picLocks noChangeAspect="1" noChangeArrowheads="1"/>
          </p:cNvPicPr>
          <p:nvPr/>
        </p:nvPicPr>
        <p:blipFill rotWithShape="1">
          <a:blip r:embed="rId2">
            <a:extLst>
              <a:ext uri="{28A0092B-C50C-407E-A947-70E740481C1C}">
                <a14:useLocalDpi xmlns:a14="http://schemas.microsoft.com/office/drawing/2010/main" val="0"/>
              </a:ext>
            </a:extLst>
          </a:blip>
          <a:srcRect b="7929"/>
          <a:stretch/>
        </p:blipFill>
        <p:spPr bwMode="auto">
          <a:xfrm>
            <a:off x="152400" y="2362200"/>
            <a:ext cx="4409466" cy="2667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18563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1000"/>
                                        <p:tgtEl>
                                          <p:spTgt spid="4">
                                            <p:txEl>
                                              <p:pRg st="0" end="0"/>
                                            </p:txEl>
                                          </p:spTgt>
                                        </p:tgtEl>
                                      </p:cBhvr>
                                    </p:animEffect>
                                    <p:anim calcmode="lin" valueType="num">
                                      <p:cBhvr>
                                        <p:cTn id="8" dur="10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4">
                                            <p:txEl>
                                              <p:pRg st="1" end="1"/>
                                            </p:txEl>
                                          </p:spTgt>
                                        </p:tgtEl>
                                        <p:attrNameLst>
                                          <p:attrName>style.visibility</p:attrName>
                                        </p:attrNameLst>
                                      </p:cBhvr>
                                      <p:to>
                                        <p:strVal val="visible"/>
                                      </p:to>
                                    </p:set>
                                    <p:animEffect transition="in" filter="fade">
                                      <p:cBhvr>
                                        <p:cTn id="14" dur="1000"/>
                                        <p:tgtEl>
                                          <p:spTgt spid="4">
                                            <p:txEl>
                                              <p:pRg st="1" end="1"/>
                                            </p:txEl>
                                          </p:spTgt>
                                        </p:tgtEl>
                                      </p:cBhvr>
                                    </p:animEffect>
                                    <p:anim calcmode="lin" valueType="num">
                                      <p:cBhvr>
                                        <p:cTn id="15" dur="1000" fill="hold"/>
                                        <p:tgtEl>
                                          <p:spTgt spid="4">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4">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nodeType="clickEffect">
                                  <p:stCondLst>
                                    <p:cond delay="0"/>
                                  </p:stCondLst>
                                  <p:childTnLst>
                                    <p:set>
                                      <p:cBhvr>
                                        <p:cTn id="20" dur="1" fill="hold">
                                          <p:stCondLst>
                                            <p:cond delay="0"/>
                                          </p:stCondLst>
                                        </p:cTn>
                                        <p:tgtEl>
                                          <p:spTgt spid="20482"/>
                                        </p:tgtEl>
                                        <p:attrNameLst>
                                          <p:attrName>style.visibility</p:attrName>
                                        </p:attrNameLst>
                                      </p:cBhvr>
                                      <p:to>
                                        <p:strVal val="visible"/>
                                      </p:to>
                                    </p:set>
                                    <p:anim calcmode="lin" valueType="num">
                                      <p:cBhvr additive="base">
                                        <p:cTn id="21" dur="500" fill="hold"/>
                                        <p:tgtEl>
                                          <p:spTgt spid="20482"/>
                                        </p:tgtEl>
                                        <p:attrNameLst>
                                          <p:attrName>ppt_x</p:attrName>
                                        </p:attrNameLst>
                                      </p:cBhvr>
                                      <p:tavLst>
                                        <p:tav tm="0">
                                          <p:val>
                                            <p:strVal val="#ppt_x"/>
                                          </p:val>
                                        </p:tav>
                                        <p:tav tm="100000">
                                          <p:val>
                                            <p:strVal val="#ppt_x"/>
                                          </p:val>
                                        </p:tav>
                                      </p:tavLst>
                                    </p:anim>
                                    <p:anim calcmode="lin" valueType="num">
                                      <p:cBhvr additive="base">
                                        <p:cTn id="22" dur="500" fill="hold"/>
                                        <p:tgtEl>
                                          <p:spTgt spid="2048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Populations</a:t>
            </a:r>
            <a:endParaRPr lang="en-US" dirty="0"/>
          </a:p>
        </p:txBody>
      </p:sp>
      <p:sp>
        <p:nvSpPr>
          <p:cNvPr id="3" name="Content Placeholder 2"/>
          <p:cNvSpPr>
            <a:spLocks noGrp="1"/>
          </p:cNvSpPr>
          <p:nvPr>
            <p:ph sz="half" idx="1"/>
          </p:nvPr>
        </p:nvSpPr>
        <p:spPr/>
        <p:txBody>
          <a:bodyPr>
            <a:normAutofit lnSpcReduction="10000"/>
          </a:bodyPr>
          <a:lstStyle/>
          <a:p>
            <a:r>
              <a:rPr lang="en-US" dirty="0" smtClean="0"/>
              <a:t>It is a common misconception that evolution happens to one organism over the course of their lifetime</a:t>
            </a:r>
          </a:p>
          <a:p>
            <a:pPr lvl="1"/>
            <a:r>
              <a:rPr lang="en-US" dirty="0" smtClean="0"/>
              <a:t>Remember adaptations have to be inherited</a:t>
            </a:r>
          </a:p>
          <a:p>
            <a:r>
              <a:rPr lang="en-US" dirty="0" smtClean="0"/>
              <a:t>Natural selection overall affects the populations of organisms that are in a particular habitat</a:t>
            </a:r>
            <a:endParaRPr lang="en-US" dirty="0"/>
          </a:p>
        </p:txBody>
      </p:sp>
      <p:pic>
        <p:nvPicPr>
          <p:cNvPr id="5122" name="Picture 2" descr="http://f.kulfoto.com/pic/0001/0031/12liu30915.jpg"/>
          <p:cNvPicPr>
            <a:picLocks noChangeAspect="1" noChangeArrowheads="1"/>
          </p:cNvPicPr>
          <p:nvPr/>
        </p:nvPicPr>
        <p:blipFill rotWithShape="1">
          <a:blip r:embed="rId2">
            <a:extLst>
              <a:ext uri="{28A0092B-C50C-407E-A947-70E740481C1C}">
                <a14:useLocalDpi xmlns:a14="http://schemas.microsoft.com/office/drawing/2010/main" val="0"/>
              </a:ext>
            </a:extLst>
          </a:blip>
          <a:srcRect b="7251"/>
          <a:stretch/>
        </p:blipFill>
        <p:spPr bwMode="auto">
          <a:xfrm>
            <a:off x="4572000" y="2057400"/>
            <a:ext cx="4132189" cy="337021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151893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500"/>
                                        <p:tgtEl>
                                          <p:spTgt spid="3">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fade">
                                      <p:cBhvr>
                                        <p:cTn id="15" dur="500"/>
                                        <p:tgtEl>
                                          <p:spTgt spid="3">
                                            <p:txEl>
                                              <p:pRg st="2" end="2"/>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5122"/>
                                        </p:tgtEl>
                                        <p:attrNameLst>
                                          <p:attrName>style.visibility</p:attrName>
                                        </p:attrNameLst>
                                      </p:cBhvr>
                                      <p:to>
                                        <p:strVal val="visible"/>
                                      </p:to>
                                    </p:set>
                                    <p:animEffect transition="in" filter="fade">
                                      <p:cBhvr>
                                        <p:cTn id="20" dur="500"/>
                                        <p:tgtEl>
                                          <p:spTgt spid="51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Hardy-Weinberg</a:t>
            </a:r>
            <a:endParaRPr lang="en-US" dirty="0"/>
          </a:p>
        </p:txBody>
      </p:sp>
      <p:sp>
        <p:nvSpPr>
          <p:cNvPr id="3" name="Content Placeholder 2"/>
          <p:cNvSpPr>
            <a:spLocks noGrp="1"/>
          </p:cNvSpPr>
          <p:nvPr>
            <p:ph sz="half" idx="1"/>
          </p:nvPr>
        </p:nvSpPr>
        <p:spPr/>
        <p:txBody>
          <a:bodyPr/>
          <a:lstStyle/>
          <a:p>
            <a:r>
              <a:rPr lang="en-US" dirty="0" smtClean="0"/>
              <a:t>Scientists have counted that there are 500 birds, however only 20 of them have webbed feet</a:t>
            </a:r>
          </a:p>
          <a:p>
            <a:r>
              <a:rPr lang="en-US" dirty="0" smtClean="0"/>
              <a:t>Try to find the allele frequency for both p and q</a:t>
            </a:r>
            <a:endParaRPr lang="en-US" dirty="0"/>
          </a:p>
        </p:txBody>
      </p:sp>
      <p:pic>
        <p:nvPicPr>
          <p:cNvPr id="19458" name="Picture 2" descr="http://www.make4fun.com/apm-picture/908698/medium/blue-footed-booby-galapagos-islands.make4fun.com.ae4a5.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953000" y="1600200"/>
            <a:ext cx="3691203" cy="492037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557364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nodeType="clickEffect">
                                  <p:stCondLst>
                                    <p:cond delay="0"/>
                                  </p:stCondLst>
                                  <p:childTnLst>
                                    <p:set>
                                      <p:cBhvr>
                                        <p:cTn id="20" dur="1" fill="hold">
                                          <p:stCondLst>
                                            <p:cond delay="0"/>
                                          </p:stCondLst>
                                        </p:cTn>
                                        <p:tgtEl>
                                          <p:spTgt spid="19458"/>
                                        </p:tgtEl>
                                        <p:attrNameLst>
                                          <p:attrName>style.visibility</p:attrName>
                                        </p:attrNameLst>
                                      </p:cBhvr>
                                      <p:to>
                                        <p:strVal val="visible"/>
                                      </p:to>
                                    </p:set>
                                    <p:anim calcmode="lin" valueType="num">
                                      <p:cBhvr additive="base">
                                        <p:cTn id="21" dur="500" fill="hold"/>
                                        <p:tgtEl>
                                          <p:spTgt spid="19458"/>
                                        </p:tgtEl>
                                        <p:attrNameLst>
                                          <p:attrName>ppt_x</p:attrName>
                                        </p:attrNameLst>
                                      </p:cBhvr>
                                      <p:tavLst>
                                        <p:tav tm="0">
                                          <p:val>
                                            <p:strVal val="#ppt_x"/>
                                          </p:val>
                                        </p:tav>
                                        <p:tav tm="100000">
                                          <p:val>
                                            <p:strVal val="#ppt_x"/>
                                          </p:val>
                                        </p:tav>
                                      </p:tavLst>
                                    </p:anim>
                                    <p:anim calcmode="lin" valueType="num">
                                      <p:cBhvr additive="base">
                                        <p:cTn id="22" dur="500" fill="hold"/>
                                        <p:tgtEl>
                                          <p:spTgt spid="1945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Hardy-Weinberg</a:t>
            </a:r>
            <a:endParaRPr lang="en-US" dirty="0"/>
          </a:p>
        </p:txBody>
      </p:sp>
      <p:sp>
        <p:nvSpPr>
          <p:cNvPr id="3" name="Content Placeholder 2"/>
          <p:cNvSpPr>
            <a:spLocks noGrp="1"/>
          </p:cNvSpPr>
          <p:nvPr>
            <p:ph sz="half" idx="1"/>
          </p:nvPr>
        </p:nvSpPr>
        <p:spPr>
          <a:xfrm>
            <a:off x="457200" y="1600201"/>
            <a:ext cx="8382000" cy="2133600"/>
          </a:xfrm>
        </p:spPr>
        <p:txBody>
          <a:bodyPr/>
          <a:lstStyle/>
          <a:p>
            <a:r>
              <a:rPr lang="en-US" dirty="0" smtClean="0"/>
              <a:t>Workspace…</a:t>
            </a:r>
            <a:endParaRPr lang="en-US" dirty="0"/>
          </a:p>
        </p:txBody>
      </p:sp>
      <p:pic>
        <p:nvPicPr>
          <p:cNvPr id="5" name="Picture 2" descr="http://www.nature.com/scitable/content/ne0000/ne0000/ne0000/ne0000/6724125/EssGen_H-WEquation_MID_0.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28805" y="2209800"/>
            <a:ext cx="4321224" cy="96202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74697913"/>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Practice Problems</a:t>
            </a:r>
            <a:endParaRPr lang="en-US" dirty="0"/>
          </a:p>
        </p:txBody>
      </p:sp>
      <p:sp>
        <p:nvSpPr>
          <p:cNvPr id="3" name="Content Placeholder 2"/>
          <p:cNvSpPr>
            <a:spLocks noGrp="1"/>
          </p:cNvSpPr>
          <p:nvPr>
            <p:ph sz="half" idx="1"/>
          </p:nvPr>
        </p:nvSpPr>
        <p:spPr>
          <a:xfrm>
            <a:off x="457200" y="1600200"/>
            <a:ext cx="8458200" cy="4572000"/>
          </a:xfrm>
        </p:spPr>
        <p:txBody>
          <a:bodyPr>
            <a:normAutofit lnSpcReduction="10000"/>
          </a:bodyPr>
          <a:lstStyle/>
          <a:p>
            <a:r>
              <a:rPr lang="en-US" dirty="0"/>
              <a:t>There are 100 students in a class. Ninety-six did well in the course </a:t>
            </a:r>
            <a:r>
              <a:rPr lang="en-US" dirty="0" smtClean="0"/>
              <a:t>and four </a:t>
            </a:r>
            <a:r>
              <a:rPr lang="en-US" dirty="0"/>
              <a:t>blew it totally and received a grade of F</a:t>
            </a:r>
            <a:r>
              <a:rPr lang="en-US" dirty="0" smtClean="0"/>
              <a:t>. </a:t>
            </a:r>
            <a:r>
              <a:rPr lang="en-US" dirty="0"/>
              <a:t>In the highly unlikely event that these traits are genetic rather than environmental, if these traits involve dominant and recessive alleles, and if the four (4%) represent the frequency of the homozygous recessive condition, please calculate the following:</a:t>
            </a:r>
          </a:p>
          <a:p>
            <a:r>
              <a:rPr lang="en-US" dirty="0"/>
              <a:t>The frequency of the recessive allele.</a:t>
            </a:r>
          </a:p>
          <a:p>
            <a:r>
              <a:rPr lang="en-US" dirty="0"/>
              <a:t>The frequency of the dominant allele.</a:t>
            </a:r>
          </a:p>
          <a:p>
            <a:r>
              <a:rPr lang="en-US" dirty="0"/>
              <a:t>The frequency of heterozygous individuals.</a:t>
            </a:r>
          </a:p>
          <a:p>
            <a:endParaRPr lang="en-US" dirty="0"/>
          </a:p>
        </p:txBody>
      </p:sp>
    </p:spTree>
    <p:extLst>
      <p:ext uri="{BB962C8B-B14F-4D97-AF65-F5344CB8AC3E}">
        <p14:creationId xmlns:p14="http://schemas.microsoft.com/office/powerpoint/2010/main" val="4135310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Effect transition="in" filter="fade">
                                      <p:cBhvr>
                                        <p:cTn id="28" dur="1000"/>
                                        <p:tgtEl>
                                          <p:spTgt spid="3">
                                            <p:txEl>
                                              <p:pRg st="3" end="3"/>
                                            </p:txEl>
                                          </p:spTgt>
                                        </p:tgtEl>
                                      </p:cBhvr>
                                    </p:animEffect>
                                    <p:anim calcmode="lin" valueType="num">
                                      <p:cBhvr>
                                        <p:cTn id="29"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Hardy-Weinberg</a:t>
            </a:r>
            <a:endParaRPr lang="en-US" dirty="0"/>
          </a:p>
        </p:txBody>
      </p:sp>
      <p:sp>
        <p:nvSpPr>
          <p:cNvPr id="3" name="Content Placeholder 2"/>
          <p:cNvSpPr>
            <a:spLocks noGrp="1"/>
          </p:cNvSpPr>
          <p:nvPr>
            <p:ph sz="half" idx="1"/>
          </p:nvPr>
        </p:nvSpPr>
        <p:spPr>
          <a:xfrm>
            <a:off x="457200" y="1600201"/>
            <a:ext cx="8382000" cy="2133600"/>
          </a:xfrm>
        </p:spPr>
        <p:txBody>
          <a:bodyPr/>
          <a:lstStyle/>
          <a:p>
            <a:r>
              <a:rPr lang="en-US" dirty="0" smtClean="0"/>
              <a:t>Workspace…</a:t>
            </a:r>
            <a:endParaRPr lang="en-US" dirty="0"/>
          </a:p>
        </p:txBody>
      </p:sp>
      <p:pic>
        <p:nvPicPr>
          <p:cNvPr id="5" name="Picture 2" descr="http://www.nature.com/scitable/content/ne0000/ne0000/ne0000/ne0000/6724125/EssGen_H-WEquation_MID_0.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28805" y="2209800"/>
            <a:ext cx="4321224" cy="96202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1187124"/>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Practice Problems</a:t>
            </a:r>
            <a:endParaRPr lang="en-US" dirty="0"/>
          </a:p>
        </p:txBody>
      </p:sp>
      <p:sp>
        <p:nvSpPr>
          <p:cNvPr id="3" name="Content Placeholder 2"/>
          <p:cNvSpPr>
            <a:spLocks noGrp="1"/>
          </p:cNvSpPr>
          <p:nvPr>
            <p:ph sz="half" idx="1"/>
          </p:nvPr>
        </p:nvSpPr>
        <p:spPr>
          <a:xfrm>
            <a:off x="457200" y="1600200"/>
            <a:ext cx="8305800" cy="4724400"/>
          </a:xfrm>
        </p:spPr>
        <p:txBody>
          <a:bodyPr>
            <a:normAutofit fontScale="77500" lnSpcReduction="20000"/>
          </a:bodyPr>
          <a:lstStyle/>
          <a:p>
            <a:r>
              <a:rPr lang="en-US" dirty="0" smtClean="0"/>
              <a:t>Sickle-cell </a:t>
            </a:r>
            <a:r>
              <a:rPr lang="en-US" dirty="0"/>
              <a:t>anemia is </a:t>
            </a:r>
            <a:r>
              <a:rPr lang="en-US" dirty="0" smtClean="0"/>
              <a:t>a genetic </a:t>
            </a:r>
            <a:r>
              <a:rPr lang="en-US" dirty="0"/>
              <a:t>disease. Normal homozygous individuals (SS) have normal blood cells that are easily infected with the malarial parasite. Thus, many of these individuals become very ill from the parasite and many die. Individuals homozygous for the sickle-cell trait (</a:t>
            </a:r>
            <a:r>
              <a:rPr lang="en-US" dirty="0" err="1"/>
              <a:t>ss</a:t>
            </a:r>
            <a:r>
              <a:rPr lang="en-US" dirty="0"/>
              <a:t>) have red blood cells that readily collapse when deoxygenated. Although malaria cannot grow in these red blood cells, individuals often die because of the genetic defect. However, individuals with the heterozygous condition (</a:t>
            </a:r>
            <a:r>
              <a:rPr lang="en-US" dirty="0" err="1"/>
              <a:t>Ss</a:t>
            </a:r>
            <a:r>
              <a:rPr lang="en-US" dirty="0"/>
              <a:t>) have some sickling of red blood cells, but generally not enough to cause mortality. In addition, malaria cannot survive well within these "partially defective" red blood cells. Thus, heterozygotes tend to survive better than either of the homozygous conditions. If 9% of an African population is born with a severe form of sickle-cell anemia (</a:t>
            </a:r>
            <a:r>
              <a:rPr lang="en-US" dirty="0" err="1"/>
              <a:t>ss</a:t>
            </a:r>
            <a:r>
              <a:rPr lang="en-US" dirty="0"/>
              <a:t>), what percentage of the population will be more resistant to malaria because they are heterozygous (</a:t>
            </a:r>
            <a:r>
              <a:rPr lang="en-US" dirty="0" err="1"/>
              <a:t>Ss</a:t>
            </a:r>
            <a:r>
              <a:rPr lang="en-US" dirty="0"/>
              <a:t>) for the sickle-cell gene?</a:t>
            </a:r>
          </a:p>
        </p:txBody>
      </p:sp>
    </p:spTree>
    <p:extLst>
      <p:ext uri="{BB962C8B-B14F-4D97-AF65-F5344CB8AC3E}">
        <p14:creationId xmlns:p14="http://schemas.microsoft.com/office/powerpoint/2010/main" val="26136781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Hardy-Weinberg</a:t>
            </a:r>
            <a:endParaRPr lang="en-US" dirty="0"/>
          </a:p>
        </p:txBody>
      </p:sp>
      <p:sp>
        <p:nvSpPr>
          <p:cNvPr id="3" name="Content Placeholder 2"/>
          <p:cNvSpPr>
            <a:spLocks noGrp="1"/>
          </p:cNvSpPr>
          <p:nvPr>
            <p:ph sz="half" idx="1"/>
          </p:nvPr>
        </p:nvSpPr>
        <p:spPr>
          <a:xfrm>
            <a:off x="457200" y="1600201"/>
            <a:ext cx="8382000" cy="2133600"/>
          </a:xfrm>
        </p:spPr>
        <p:txBody>
          <a:bodyPr/>
          <a:lstStyle/>
          <a:p>
            <a:r>
              <a:rPr lang="en-US" dirty="0" smtClean="0"/>
              <a:t>Workspace…</a:t>
            </a:r>
            <a:endParaRPr lang="en-US" dirty="0"/>
          </a:p>
        </p:txBody>
      </p:sp>
      <p:pic>
        <p:nvPicPr>
          <p:cNvPr id="5" name="Picture 2" descr="http://www.nature.com/scitable/content/ne0000/ne0000/ne0000/ne0000/6724125/EssGen_H-WEquation_MID_0.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28805" y="2209800"/>
            <a:ext cx="4321224" cy="96202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1187124"/>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Mechanisms of Microevolution</a:t>
            </a:r>
            <a:endParaRPr lang="en-US" dirty="0"/>
          </a:p>
        </p:txBody>
      </p:sp>
      <p:sp>
        <p:nvSpPr>
          <p:cNvPr id="3" name="Content Placeholder 2"/>
          <p:cNvSpPr>
            <a:spLocks noGrp="1"/>
          </p:cNvSpPr>
          <p:nvPr>
            <p:ph sz="half" idx="1"/>
          </p:nvPr>
        </p:nvSpPr>
        <p:spPr/>
        <p:txBody>
          <a:bodyPr>
            <a:normAutofit lnSpcReduction="10000"/>
          </a:bodyPr>
          <a:lstStyle/>
          <a:p>
            <a:r>
              <a:rPr lang="en-US" dirty="0" smtClean="0"/>
              <a:t>There were five different things needed for Hardy Weinberg to be a valid way to assess allele frequencies</a:t>
            </a:r>
          </a:p>
          <a:p>
            <a:r>
              <a:rPr lang="en-US" dirty="0" smtClean="0"/>
              <a:t>Changing any of those parameters can throw off the equilibrium out of whack and can make the equilibrium cease to be useful</a:t>
            </a:r>
          </a:p>
        </p:txBody>
      </p:sp>
      <p:pic>
        <p:nvPicPr>
          <p:cNvPr id="3074"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8903" t="21270"/>
          <a:stretch/>
        </p:blipFill>
        <p:spPr bwMode="auto">
          <a:xfrm>
            <a:off x="4419600" y="2133600"/>
            <a:ext cx="4484036" cy="2743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8850716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2" presetClass="entr" presetSubtype="4" fill="hold" nodeType="clickEffect">
                                  <p:stCondLst>
                                    <p:cond delay="0"/>
                                  </p:stCondLst>
                                  <p:childTnLst>
                                    <p:set>
                                      <p:cBhvr>
                                        <p:cTn id="18" dur="1" fill="hold">
                                          <p:stCondLst>
                                            <p:cond delay="0"/>
                                          </p:stCondLst>
                                        </p:cTn>
                                        <p:tgtEl>
                                          <p:spTgt spid="3074"/>
                                        </p:tgtEl>
                                        <p:attrNameLst>
                                          <p:attrName>style.visibility</p:attrName>
                                        </p:attrNameLst>
                                      </p:cBhvr>
                                      <p:to>
                                        <p:strVal val="visible"/>
                                      </p:to>
                                    </p:set>
                                    <p:animEffect transition="in" filter="wipe(down)">
                                      <p:cBhvr>
                                        <p:cTn id="19" dur="500"/>
                                        <p:tgtEl>
                                          <p:spTgt spid="307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Mechanisms of Microevolution</a:t>
            </a:r>
          </a:p>
        </p:txBody>
      </p:sp>
      <p:sp>
        <p:nvSpPr>
          <p:cNvPr id="4" name="Content Placeholder 3"/>
          <p:cNvSpPr>
            <a:spLocks noGrp="1"/>
          </p:cNvSpPr>
          <p:nvPr>
            <p:ph sz="half" idx="2"/>
          </p:nvPr>
        </p:nvSpPr>
        <p:spPr/>
        <p:txBody>
          <a:bodyPr>
            <a:normAutofit fontScale="92500"/>
          </a:bodyPr>
          <a:lstStyle/>
          <a:p>
            <a:r>
              <a:rPr lang="en-US" dirty="0" smtClean="0"/>
              <a:t>To understand the next topic, have a partner or yourself take out a coin</a:t>
            </a:r>
          </a:p>
          <a:p>
            <a:r>
              <a:rPr lang="en-US" dirty="0" smtClean="0"/>
              <a:t>Flip that coin 10 times</a:t>
            </a:r>
          </a:p>
          <a:p>
            <a:r>
              <a:rPr lang="en-US" dirty="0" smtClean="0"/>
              <a:t>What are the results?</a:t>
            </a:r>
          </a:p>
          <a:p>
            <a:r>
              <a:rPr lang="en-US" dirty="0" smtClean="0"/>
              <a:t>Would 5 heads and 5 tails be an uncommon result?</a:t>
            </a:r>
          </a:p>
          <a:p>
            <a:r>
              <a:rPr lang="en-US" dirty="0" smtClean="0"/>
              <a:t>Would 7 heads and 3 tails be an uncommon result?</a:t>
            </a:r>
            <a:endParaRPr lang="en-US" dirty="0"/>
          </a:p>
        </p:txBody>
      </p:sp>
      <p:pic>
        <p:nvPicPr>
          <p:cNvPr id="4098" name="Picture 2" descr="http://coins.silvercoinstoday.com/wp-content/uploads/2010/10/America-the-Beautiful-Silver-Coin-Obverse.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4800" y="1752600"/>
            <a:ext cx="3943350" cy="39433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560714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wipe(down)">
                                      <p:cBhvr>
                                        <p:cTn id="7" dur="500"/>
                                        <p:tgtEl>
                                          <p:spTgt spid="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4">
                                            <p:txEl>
                                              <p:pRg st="1" end="1"/>
                                            </p:txEl>
                                          </p:spTgt>
                                        </p:tgtEl>
                                        <p:attrNameLst>
                                          <p:attrName>style.visibility</p:attrName>
                                        </p:attrNameLst>
                                      </p:cBhvr>
                                      <p:to>
                                        <p:strVal val="visible"/>
                                      </p:to>
                                    </p:set>
                                    <p:animEffect transition="in" filter="wipe(down)">
                                      <p:cBhvr>
                                        <p:cTn id="12" dur="500"/>
                                        <p:tgtEl>
                                          <p:spTgt spid="4">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4">
                                            <p:txEl>
                                              <p:pRg st="2" end="2"/>
                                            </p:txEl>
                                          </p:spTgt>
                                        </p:tgtEl>
                                        <p:attrNameLst>
                                          <p:attrName>style.visibility</p:attrName>
                                        </p:attrNameLst>
                                      </p:cBhvr>
                                      <p:to>
                                        <p:strVal val="visible"/>
                                      </p:to>
                                    </p:set>
                                    <p:animEffect transition="in" filter="wipe(down)">
                                      <p:cBhvr>
                                        <p:cTn id="17" dur="500"/>
                                        <p:tgtEl>
                                          <p:spTgt spid="4">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4">
                                            <p:txEl>
                                              <p:pRg st="3" end="3"/>
                                            </p:txEl>
                                          </p:spTgt>
                                        </p:tgtEl>
                                        <p:attrNameLst>
                                          <p:attrName>style.visibility</p:attrName>
                                        </p:attrNameLst>
                                      </p:cBhvr>
                                      <p:to>
                                        <p:strVal val="visible"/>
                                      </p:to>
                                    </p:set>
                                    <p:animEffect transition="in" filter="wipe(down)">
                                      <p:cBhvr>
                                        <p:cTn id="22" dur="500"/>
                                        <p:tgtEl>
                                          <p:spTgt spid="4">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grpId="0" nodeType="clickEffect">
                                  <p:stCondLst>
                                    <p:cond delay="0"/>
                                  </p:stCondLst>
                                  <p:childTnLst>
                                    <p:set>
                                      <p:cBhvr>
                                        <p:cTn id="26" dur="1" fill="hold">
                                          <p:stCondLst>
                                            <p:cond delay="0"/>
                                          </p:stCondLst>
                                        </p:cTn>
                                        <p:tgtEl>
                                          <p:spTgt spid="4">
                                            <p:txEl>
                                              <p:pRg st="4" end="4"/>
                                            </p:txEl>
                                          </p:spTgt>
                                        </p:tgtEl>
                                        <p:attrNameLst>
                                          <p:attrName>style.visibility</p:attrName>
                                        </p:attrNameLst>
                                      </p:cBhvr>
                                      <p:to>
                                        <p:strVal val="visible"/>
                                      </p:to>
                                    </p:set>
                                    <p:animEffect transition="in" filter="wipe(down)">
                                      <p:cBhvr>
                                        <p:cTn id="27" dur="500"/>
                                        <p:tgtEl>
                                          <p:spTgt spid="4">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6" presetClass="entr" presetSubtype="21" fill="hold" nodeType="clickEffect">
                                  <p:stCondLst>
                                    <p:cond delay="0"/>
                                  </p:stCondLst>
                                  <p:childTnLst>
                                    <p:set>
                                      <p:cBhvr>
                                        <p:cTn id="31" dur="1" fill="hold">
                                          <p:stCondLst>
                                            <p:cond delay="0"/>
                                          </p:stCondLst>
                                        </p:cTn>
                                        <p:tgtEl>
                                          <p:spTgt spid="4098"/>
                                        </p:tgtEl>
                                        <p:attrNameLst>
                                          <p:attrName>style.visibility</p:attrName>
                                        </p:attrNameLst>
                                      </p:cBhvr>
                                      <p:to>
                                        <p:strVal val="visible"/>
                                      </p:to>
                                    </p:set>
                                    <p:animEffect transition="in" filter="barn(inVertical)">
                                      <p:cBhvr>
                                        <p:cTn id="32" dur="500"/>
                                        <p:tgtEl>
                                          <p:spTgt spid="409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Mechanisms of Microevolution</a:t>
            </a:r>
          </a:p>
        </p:txBody>
      </p:sp>
      <p:sp>
        <p:nvSpPr>
          <p:cNvPr id="3" name="Content Placeholder 2"/>
          <p:cNvSpPr>
            <a:spLocks noGrp="1"/>
          </p:cNvSpPr>
          <p:nvPr>
            <p:ph sz="half" idx="1"/>
          </p:nvPr>
        </p:nvSpPr>
        <p:spPr/>
        <p:txBody>
          <a:bodyPr>
            <a:normAutofit fontScale="92500" lnSpcReduction="20000"/>
          </a:bodyPr>
          <a:lstStyle/>
          <a:p>
            <a:r>
              <a:rPr lang="en-US" dirty="0" smtClean="0"/>
              <a:t>Lets say I had you flip the coin 5000 times</a:t>
            </a:r>
          </a:p>
          <a:p>
            <a:r>
              <a:rPr lang="en-US" dirty="0" smtClean="0"/>
              <a:t>Would 2500 heads and 2500 tails be an uncommon result?</a:t>
            </a:r>
          </a:p>
          <a:p>
            <a:r>
              <a:rPr lang="en-US" dirty="0" smtClean="0"/>
              <a:t>Would 3500 heads and 1500 tails be an uncommon result</a:t>
            </a:r>
          </a:p>
          <a:p>
            <a:r>
              <a:rPr lang="en-US" dirty="0" smtClean="0"/>
              <a:t>These are the same scenarios as when I asked you to flip the coin 10 times</a:t>
            </a:r>
          </a:p>
        </p:txBody>
      </p:sp>
      <p:pic>
        <p:nvPicPr>
          <p:cNvPr id="6146" name="Picture 2" descr="http://www.gifs.net/Animation11/Everything_Else/Money/Flipping_coin.gif"/>
          <p:cNvPicPr>
            <a:picLocks noChangeAspect="1" noChangeArrowheads="1" noCrop="1"/>
          </p:cNvPicPr>
          <p:nvPr/>
        </p:nvPicPr>
        <p:blipFill>
          <a:blip r:embed="rId2">
            <a:extLst>
              <a:ext uri="{28A0092B-C50C-407E-A947-70E740481C1C}">
                <a14:useLocalDpi xmlns:a14="http://schemas.microsoft.com/office/drawing/2010/main" val="0"/>
              </a:ext>
            </a:extLst>
          </a:blip>
          <a:srcRect/>
          <a:stretch>
            <a:fillRect/>
          </a:stretch>
        </p:blipFill>
        <p:spPr bwMode="auto">
          <a:xfrm>
            <a:off x="5218611" y="1905000"/>
            <a:ext cx="2971800" cy="319193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800306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Effect transition="in" filter="fade">
                                      <p:cBhvr>
                                        <p:cTn id="28" dur="1000"/>
                                        <p:tgtEl>
                                          <p:spTgt spid="3">
                                            <p:txEl>
                                              <p:pRg st="3" end="3"/>
                                            </p:txEl>
                                          </p:spTgt>
                                        </p:tgtEl>
                                      </p:cBhvr>
                                    </p:animEffect>
                                    <p:anim calcmode="lin" valueType="num">
                                      <p:cBhvr>
                                        <p:cTn id="29"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nodeType="clickEffect">
                                  <p:stCondLst>
                                    <p:cond delay="0"/>
                                  </p:stCondLst>
                                  <p:childTnLst>
                                    <p:set>
                                      <p:cBhvr>
                                        <p:cTn id="34" dur="1" fill="hold">
                                          <p:stCondLst>
                                            <p:cond delay="0"/>
                                          </p:stCondLst>
                                        </p:cTn>
                                        <p:tgtEl>
                                          <p:spTgt spid="6146"/>
                                        </p:tgtEl>
                                        <p:attrNameLst>
                                          <p:attrName>style.visibility</p:attrName>
                                        </p:attrNameLst>
                                      </p:cBhvr>
                                      <p:to>
                                        <p:strVal val="visible"/>
                                      </p:to>
                                    </p:set>
                                    <p:anim calcmode="lin" valueType="num">
                                      <p:cBhvr additive="base">
                                        <p:cTn id="35" dur="500" fill="hold"/>
                                        <p:tgtEl>
                                          <p:spTgt spid="6146"/>
                                        </p:tgtEl>
                                        <p:attrNameLst>
                                          <p:attrName>ppt_x</p:attrName>
                                        </p:attrNameLst>
                                      </p:cBhvr>
                                      <p:tavLst>
                                        <p:tav tm="0">
                                          <p:val>
                                            <p:strVal val="#ppt_x"/>
                                          </p:val>
                                        </p:tav>
                                        <p:tav tm="100000">
                                          <p:val>
                                            <p:strVal val="#ppt_x"/>
                                          </p:val>
                                        </p:tav>
                                      </p:tavLst>
                                    </p:anim>
                                    <p:anim calcmode="lin" valueType="num">
                                      <p:cBhvr additive="base">
                                        <p:cTn id="36" dur="500" fill="hold"/>
                                        <p:tgtEl>
                                          <p:spTgt spid="614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Genetic Drift</a:t>
            </a:r>
            <a:endParaRPr lang="en-US" dirty="0"/>
          </a:p>
        </p:txBody>
      </p:sp>
      <p:sp>
        <p:nvSpPr>
          <p:cNvPr id="4" name="Content Placeholder 3"/>
          <p:cNvSpPr>
            <a:spLocks noGrp="1"/>
          </p:cNvSpPr>
          <p:nvPr>
            <p:ph sz="half" idx="2"/>
          </p:nvPr>
        </p:nvSpPr>
        <p:spPr>
          <a:xfrm>
            <a:off x="4648200" y="1676400"/>
            <a:ext cx="4038600" cy="4800600"/>
          </a:xfrm>
        </p:spPr>
        <p:txBody>
          <a:bodyPr>
            <a:normAutofit/>
          </a:bodyPr>
          <a:lstStyle/>
          <a:p>
            <a:r>
              <a:rPr lang="en-US" dirty="0" smtClean="0"/>
              <a:t>A larger sample size has a more stable result than a smaller sample</a:t>
            </a:r>
          </a:p>
          <a:p>
            <a:r>
              <a:rPr lang="en-US" dirty="0" smtClean="0"/>
              <a:t>This also happens with a larger population vs a smaller population</a:t>
            </a:r>
          </a:p>
          <a:p>
            <a:r>
              <a:rPr lang="en-US" dirty="0" smtClean="0"/>
              <a:t>The larger a population, the better the chance the allele frequencies will remain stable</a:t>
            </a:r>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8600" y="2590800"/>
            <a:ext cx="4305300" cy="21526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3080361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1000"/>
                                        <p:tgtEl>
                                          <p:spTgt spid="4">
                                            <p:txEl>
                                              <p:pRg st="0" end="0"/>
                                            </p:txEl>
                                          </p:spTgt>
                                        </p:tgtEl>
                                      </p:cBhvr>
                                    </p:animEffect>
                                    <p:anim calcmode="lin" valueType="num">
                                      <p:cBhvr>
                                        <p:cTn id="8" dur="10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4">
                                            <p:txEl>
                                              <p:pRg st="1" end="1"/>
                                            </p:txEl>
                                          </p:spTgt>
                                        </p:tgtEl>
                                        <p:attrNameLst>
                                          <p:attrName>style.visibility</p:attrName>
                                        </p:attrNameLst>
                                      </p:cBhvr>
                                      <p:to>
                                        <p:strVal val="visible"/>
                                      </p:to>
                                    </p:set>
                                    <p:animEffect transition="in" filter="fade">
                                      <p:cBhvr>
                                        <p:cTn id="14" dur="1000"/>
                                        <p:tgtEl>
                                          <p:spTgt spid="4">
                                            <p:txEl>
                                              <p:pRg st="1" end="1"/>
                                            </p:txEl>
                                          </p:spTgt>
                                        </p:tgtEl>
                                      </p:cBhvr>
                                    </p:animEffect>
                                    <p:anim calcmode="lin" valueType="num">
                                      <p:cBhvr>
                                        <p:cTn id="15" dur="1000" fill="hold"/>
                                        <p:tgtEl>
                                          <p:spTgt spid="4">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4">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4">
                                            <p:txEl>
                                              <p:pRg st="2" end="2"/>
                                            </p:txEl>
                                          </p:spTgt>
                                        </p:tgtEl>
                                        <p:attrNameLst>
                                          <p:attrName>style.visibility</p:attrName>
                                        </p:attrNameLst>
                                      </p:cBhvr>
                                      <p:to>
                                        <p:strVal val="visible"/>
                                      </p:to>
                                    </p:set>
                                    <p:animEffect transition="in" filter="fade">
                                      <p:cBhvr>
                                        <p:cTn id="21" dur="1000"/>
                                        <p:tgtEl>
                                          <p:spTgt spid="4">
                                            <p:txEl>
                                              <p:pRg st="2" end="2"/>
                                            </p:txEl>
                                          </p:spTgt>
                                        </p:tgtEl>
                                      </p:cBhvr>
                                    </p:animEffect>
                                    <p:anim calcmode="lin" valueType="num">
                                      <p:cBhvr>
                                        <p:cTn id="22" dur="1000" fill="hold"/>
                                        <p:tgtEl>
                                          <p:spTgt spid="4">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4">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5122"/>
                                        </p:tgtEl>
                                        <p:attrNameLst>
                                          <p:attrName>style.visibility</p:attrName>
                                        </p:attrNameLst>
                                      </p:cBhvr>
                                      <p:to>
                                        <p:strVal val="visible"/>
                                      </p:to>
                                    </p:set>
                                    <p:animEffect transition="in" filter="fade">
                                      <p:cBhvr>
                                        <p:cTn id="28" dur="1000"/>
                                        <p:tgtEl>
                                          <p:spTgt spid="5122"/>
                                        </p:tgtEl>
                                      </p:cBhvr>
                                    </p:animEffect>
                                    <p:anim calcmode="lin" valueType="num">
                                      <p:cBhvr>
                                        <p:cTn id="29" dur="1000" fill="hold"/>
                                        <p:tgtEl>
                                          <p:spTgt spid="5122"/>
                                        </p:tgtEl>
                                        <p:attrNameLst>
                                          <p:attrName>ppt_x</p:attrName>
                                        </p:attrNameLst>
                                      </p:cBhvr>
                                      <p:tavLst>
                                        <p:tav tm="0">
                                          <p:val>
                                            <p:strVal val="#ppt_x"/>
                                          </p:val>
                                        </p:tav>
                                        <p:tav tm="100000">
                                          <p:val>
                                            <p:strVal val="#ppt_x"/>
                                          </p:val>
                                        </p:tav>
                                      </p:tavLst>
                                    </p:anim>
                                    <p:anim calcmode="lin" valueType="num">
                                      <p:cBhvr>
                                        <p:cTn id="30" dur="1000" fill="hold"/>
                                        <p:tgtEl>
                                          <p:spTgt spid="512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Populations</a:t>
            </a:r>
            <a:endParaRPr lang="en-US" dirty="0"/>
          </a:p>
        </p:txBody>
      </p:sp>
      <p:sp>
        <p:nvSpPr>
          <p:cNvPr id="4" name="Content Placeholder 3"/>
          <p:cNvSpPr>
            <a:spLocks noGrp="1"/>
          </p:cNvSpPr>
          <p:nvPr>
            <p:ph sz="half" idx="2"/>
          </p:nvPr>
        </p:nvSpPr>
        <p:spPr/>
        <p:txBody>
          <a:bodyPr>
            <a:normAutofit lnSpcReduction="10000"/>
          </a:bodyPr>
          <a:lstStyle/>
          <a:p>
            <a:r>
              <a:rPr lang="en-US" dirty="0" smtClean="0"/>
              <a:t>A </a:t>
            </a:r>
            <a:r>
              <a:rPr lang="en-US" b="1" dirty="0" smtClean="0"/>
              <a:t>population</a:t>
            </a:r>
            <a:r>
              <a:rPr lang="en-US" dirty="0" smtClean="0"/>
              <a:t> is a group of individuals of the same species that live in a similar area</a:t>
            </a:r>
          </a:p>
          <a:p>
            <a:r>
              <a:rPr lang="en-US" dirty="0" smtClean="0"/>
              <a:t>A population might be the number of black bears in New Jersey </a:t>
            </a:r>
          </a:p>
          <a:p>
            <a:r>
              <a:rPr lang="en-US" dirty="0" smtClean="0"/>
              <a:t>Or it might be the species of bacteria that live under your fingernails</a:t>
            </a:r>
            <a:endParaRPr lang="en-US" dirty="0"/>
          </a:p>
        </p:txBody>
      </p:sp>
      <p:pic>
        <p:nvPicPr>
          <p:cNvPr id="9218" name="Picture 2" descr="http://www.state.nj.us/dep/fgw/images/bear/bear_sightings_map.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3400" y="1447800"/>
            <a:ext cx="3581400" cy="480551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706360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 calcmode="lin" valueType="num">
                                      <p:cBhvr additive="base">
                                        <p:cTn id="7"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xEl>
                                              <p:pRg st="1" end="1"/>
                                            </p:txEl>
                                          </p:spTgt>
                                        </p:tgtEl>
                                        <p:attrNameLst>
                                          <p:attrName>style.visibility</p:attrName>
                                        </p:attrNameLst>
                                      </p:cBhvr>
                                      <p:to>
                                        <p:strVal val="visible"/>
                                      </p:to>
                                    </p:set>
                                    <p:anim calcmode="lin" valueType="num">
                                      <p:cBhvr additive="base">
                                        <p:cTn id="13"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4">
                                            <p:txEl>
                                              <p:pRg st="2" end="2"/>
                                            </p:txEl>
                                          </p:spTgt>
                                        </p:tgtEl>
                                        <p:attrNameLst>
                                          <p:attrName>style.visibility</p:attrName>
                                        </p:attrNameLst>
                                      </p:cBhvr>
                                      <p:to>
                                        <p:strVal val="visible"/>
                                      </p:to>
                                    </p:set>
                                    <p:anim calcmode="lin" valueType="num">
                                      <p:cBhvr additive="base">
                                        <p:cTn id="1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9218"/>
                                        </p:tgtEl>
                                        <p:attrNameLst>
                                          <p:attrName>style.visibility</p:attrName>
                                        </p:attrNameLst>
                                      </p:cBhvr>
                                      <p:to>
                                        <p:strVal val="visible"/>
                                      </p:to>
                                    </p:set>
                                    <p:anim calcmode="lin" valueType="num">
                                      <p:cBhvr additive="base">
                                        <p:cTn id="25" dur="500" fill="hold"/>
                                        <p:tgtEl>
                                          <p:spTgt spid="9218"/>
                                        </p:tgtEl>
                                        <p:attrNameLst>
                                          <p:attrName>ppt_x</p:attrName>
                                        </p:attrNameLst>
                                      </p:cBhvr>
                                      <p:tavLst>
                                        <p:tav tm="0">
                                          <p:val>
                                            <p:strVal val="#ppt_x"/>
                                          </p:val>
                                        </p:tav>
                                        <p:tav tm="100000">
                                          <p:val>
                                            <p:strVal val="#ppt_x"/>
                                          </p:val>
                                        </p:tav>
                                      </p:tavLst>
                                    </p:anim>
                                    <p:anim calcmode="lin" valueType="num">
                                      <p:cBhvr additive="base">
                                        <p:cTn id="26" dur="500" fill="hold"/>
                                        <p:tgtEl>
                                          <p:spTgt spid="921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1143000"/>
          </a:xfrm>
        </p:spPr>
        <p:txBody>
          <a:bodyPr/>
          <a:lstStyle/>
          <a:p>
            <a:r>
              <a:rPr lang="en-US" dirty="0" smtClean="0"/>
              <a:t>Genetic Drift</a:t>
            </a:r>
            <a:endParaRPr lang="en-US" dirty="0"/>
          </a:p>
        </p:txBody>
      </p:sp>
      <p:sp>
        <p:nvSpPr>
          <p:cNvPr id="3" name="Content Placeholder 2"/>
          <p:cNvSpPr>
            <a:spLocks noGrp="1"/>
          </p:cNvSpPr>
          <p:nvPr>
            <p:ph sz="half" idx="1"/>
          </p:nvPr>
        </p:nvSpPr>
        <p:spPr>
          <a:xfrm>
            <a:off x="228600" y="1600200"/>
            <a:ext cx="4038600" cy="4525963"/>
          </a:xfrm>
        </p:spPr>
        <p:txBody>
          <a:bodyPr>
            <a:normAutofit lnSpcReduction="10000"/>
          </a:bodyPr>
          <a:lstStyle/>
          <a:p>
            <a:r>
              <a:rPr lang="en-US" b="1" dirty="0" smtClean="0"/>
              <a:t>Genetic drift </a:t>
            </a:r>
            <a:r>
              <a:rPr lang="en-US" dirty="0" smtClean="0"/>
              <a:t>is the idea that chance events will cause the allele frequencies to fluctuate unpredictably</a:t>
            </a:r>
          </a:p>
          <a:p>
            <a:r>
              <a:rPr lang="en-US" dirty="0" smtClean="0"/>
              <a:t>The larger the population, the smaller the overall change</a:t>
            </a:r>
          </a:p>
          <a:p>
            <a:r>
              <a:rPr lang="en-US" dirty="0" smtClean="0"/>
              <a:t>The smaller the population, the larger the overall change</a:t>
            </a:r>
            <a:endParaRPr lang="en-US" dirty="0"/>
          </a:p>
        </p:txBody>
      </p:sp>
      <p:pic>
        <p:nvPicPr>
          <p:cNvPr id="1026" name="Picture 2" descr="http://evolution.berkeley.edu/evosite/evo101/images/beetles_mech3.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105110" y="2362200"/>
            <a:ext cx="4815630" cy="23336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58841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2" presetClass="entr" presetSubtype="4" fill="hold" nodeType="clickEffect">
                                  <p:stCondLst>
                                    <p:cond delay="0"/>
                                  </p:stCondLst>
                                  <p:childTnLst>
                                    <p:set>
                                      <p:cBhvr>
                                        <p:cTn id="27" dur="1" fill="hold">
                                          <p:stCondLst>
                                            <p:cond delay="0"/>
                                          </p:stCondLst>
                                        </p:cTn>
                                        <p:tgtEl>
                                          <p:spTgt spid="1026"/>
                                        </p:tgtEl>
                                        <p:attrNameLst>
                                          <p:attrName>style.visibility</p:attrName>
                                        </p:attrNameLst>
                                      </p:cBhvr>
                                      <p:to>
                                        <p:strVal val="visible"/>
                                      </p:to>
                                    </p:set>
                                    <p:anim calcmode="lin" valueType="num">
                                      <p:cBhvr additive="base">
                                        <p:cTn id="28" dur="500" fill="hold"/>
                                        <p:tgtEl>
                                          <p:spTgt spid="1026"/>
                                        </p:tgtEl>
                                        <p:attrNameLst>
                                          <p:attrName>ppt_x</p:attrName>
                                        </p:attrNameLst>
                                      </p:cBhvr>
                                      <p:tavLst>
                                        <p:tav tm="0">
                                          <p:val>
                                            <p:strVal val="#ppt_x"/>
                                          </p:val>
                                        </p:tav>
                                        <p:tav tm="100000">
                                          <p:val>
                                            <p:strVal val="#ppt_x"/>
                                          </p:val>
                                        </p:tav>
                                      </p:tavLst>
                                    </p:anim>
                                    <p:anim calcmode="lin" valueType="num">
                                      <p:cBhvr additive="base">
                                        <p:cTn id="29" dur="500" fill="hold"/>
                                        <p:tgtEl>
                                          <p:spTgt spid="102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Genetic Drift</a:t>
            </a:r>
            <a:endParaRPr lang="en-US" dirty="0"/>
          </a:p>
        </p:txBody>
      </p:sp>
      <p:sp>
        <p:nvSpPr>
          <p:cNvPr id="4" name="Content Placeholder 3"/>
          <p:cNvSpPr>
            <a:spLocks noGrp="1"/>
          </p:cNvSpPr>
          <p:nvPr>
            <p:ph sz="half" idx="2"/>
          </p:nvPr>
        </p:nvSpPr>
        <p:spPr>
          <a:xfrm>
            <a:off x="4648200" y="1600200"/>
            <a:ext cx="4038600" cy="4953000"/>
          </a:xfrm>
        </p:spPr>
        <p:txBody>
          <a:bodyPr>
            <a:normAutofit/>
          </a:bodyPr>
          <a:lstStyle/>
          <a:p>
            <a:r>
              <a:rPr lang="en-US" dirty="0" smtClean="0"/>
              <a:t>Things such as earthquakes, floods and fires are all examples of events that might cause genetic drift</a:t>
            </a:r>
          </a:p>
          <a:p>
            <a:r>
              <a:rPr lang="en-US" dirty="0" smtClean="0"/>
              <a:t>This leaves a small percentage of the original population and is likely to cause a change in the allele frequencies</a:t>
            </a:r>
            <a:endParaRPr lang="en-US" dirty="0"/>
          </a:p>
        </p:txBody>
      </p:sp>
      <p:pic>
        <p:nvPicPr>
          <p:cNvPr id="7170"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1697" t="2278" r="2304" b="1814"/>
          <a:stretch/>
        </p:blipFill>
        <p:spPr bwMode="auto">
          <a:xfrm>
            <a:off x="404949" y="1828800"/>
            <a:ext cx="4046552" cy="38600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352729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 calcmode="lin" valueType="num">
                                      <p:cBhvr additive="base">
                                        <p:cTn id="7"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xEl>
                                              <p:pRg st="1" end="1"/>
                                            </p:txEl>
                                          </p:spTgt>
                                        </p:tgtEl>
                                        <p:attrNameLst>
                                          <p:attrName>style.visibility</p:attrName>
                                        </p:attrNameLst>
                                      </p:cBhvr>
                                      <p:to>
                                        <p:strVal val="visible"/>
                                      </p:to>
                                    </p:set>
                                    <p:anim calcmode="lin" valueType="num">
                                      <p:cBhvr additive="base">
                                        <p:cTn id="13"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7170"/>
                                        </p:tgtEl>
                                        <p:attrNameLst>
                                          <p:attrName>style.visibility</p:attrName>
                                        </p:attrNameLst>
                                      </p:cBhvr>
                                      <p:to>
                                        <p:strVal val="visible"/>
                                      </p:to>
                                    </p:set>
                                    <p:anim calcmode="lin" valueType="num">
                                      <p:cBhvr additive="base">
                                        <p:cTn id="19" dur="500" fill="hold"/>
                                        <p:tgtEl>
                                          <p:spTgt spid="7170"/>
                                        </p:tgtEl>
                                        <p:attrNameLst>
                                          <p:attrName>ppt_x</p:attrName>
                                        </p:attrNameLst>
                                      </p:cBhvr>
                                      <p:tavLst>
                                        <p:tav tm="0">
                                          <p:val>
                                            <p:strVal val="#ppt_x"/>
                                          </p:val>
                                        </p:tav>
                                        <p:tav tm="100000">
                                          <p:val>
                                            <p:strVal val="#ppt_x"/>
                                          </p:val>
                                        </p:tav>
                                      </p:tavLst>
                                    </p:anim>
                                    <p:anim calcmode="lin" valueType="num">
                                      <p:cBhvr additive="base">
                                        <p:cTn id="20" dur="500" fill="hold"/>
                                        <p:tgtEl>
                                          <p:spTgt spid="717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Genetic Drift</a:t>
            </a:r>
            <a:endParaRPr lang="en-US" dirty="0"/>
          </a:p>
        </p:txBody>
      </p:sp>
      <p:sp>
        <p:nvSpPr>
          <p:cNvPr id="3" name="Content Placeholder 2"/>
          <p:cNvSpPr>
            <a:spLocks noGrp="1"/>
          </p:cNvSpPr>
          <p:nvPr>
            <p:ph sz="half" idx="1"/>
          </p:nvPr>
        </p:nvSpPr>
        <p:spPr/>
        <p:txBody>
          <a:bodyPr/>
          <a:lstStyle/>
          <a:p>
            <a:r>
              <a:rPr lang="en-US" dirty="0" smtClean="0"/>
              <a:t>Often times the event that causes genetic drift is so large that it drastically reduces the population</a:t>
            </a:r>
          </a:p>
          <a:p>
            <a:r>
              <a:rPr lang="en-US" dirty="0" smtClean="0"/>
              <a:t>If this is the case there is an extremely low amount of genetic variation among the species</a:t>
            </a:r>
            <a:endParaRPr lang="en-US" dirty="0"/>
          </a:p>
        </p:txBody>
      </p:sp>
      <p:pic>
        <p:nvPicPr>
          <p:cNvPr id="8194" name="Picture 2" descr="http://digitalbackdropsforgreenscreen.com/wp-content/gallery/space/space-14.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648200" y="2133600"/>
            <a:ext cx="4324350" cy="345948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930776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42" presetClass="entr" presetSubtype="0" fill="hold" nodeType="clickEffect">
                                  <p:stCondLst>
                                    <p:cond delay="0"/>
                                  </p:stCondLst>
                                  <p:childTnLst>
                                    <p:set>
                                      <p:cBhvr>
                                        <p:cTn id="16" dur="1" fill="hold">
                                          <p:stCondLst>
                                            <p:cond delay="0"/>
                                          </p:stCondLst>
                                        </p:cTn>
                                        <p:tgtEl>
                                          <p:spTgt spid="8194"/>
                                        </p:tgtEl>
                                        <p:attrNameLst>
                                          <p:attrName>style.visibility</p:attrName>
                                        </p:attrNameLst>
                                      </p:cBhvr>
                                      <p:to>
                                        <p:strVal val="visible"/>
                                      </p:to>
                                    </p:set>
                                    <p:animEffect transition="in" filter="fade">
                                      <p:cBhvr>
                                        <p:cTn id="17" dur="1000"/>
                                        <p:tgtEl>
                                          <p:spTgt spid="8194"/>
                                        </p:tgtEl>
                                      </p:cBhvr>
                                    </p:animEffect>
                                    <p:anim calcmode="lin" valueType="num">
                                      <p:cBhvr>
                                        <p:cTn id="18" dur="1000" fill="hold"/>
                                        <p:tgtEl>
                                          <p:spTgt spid="8194"/>
                                        </p:tgtEl>
                                        <p:attrNameLst>
                                          <p:attrName>ppt_x</p:attrName>
                                        </p:attrNameLst>
                                      </p:cBhvr>
                                      <p:tavLst>
                                        <p:tav tm="0">
                                          <p:val>
                                            <p:strVal val="#ppt_x"/>
                                          </p:val>
                                        </p:tav>
                                        <p:tav tm="100000">
                                          <p:val>
                                            <p:strVal val="#ppt_x"/>
                                          </p:val>
                                        </p:tav>
                                      </p:tavLst>
                                    </p:anim>
                                    <p:anim calcmode="lin" valueType="num">
                                      <p:cBhvr>
                                        <p:cTn id="19" dur="1000" fill="hold"/>
                                        <p:tgtEl>
                                          <p:spTgt spid="819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Genetic Drift</a:t>
            </a:r>
            <a:endParaRPr lang="en-US" dirty="0"/>
          </a:p>
        </p:txBody>
      </p:sp>
      <p:sp>
        <p:nvSpPr>
          <p:cNvPr id="4" name="Content Placeholder 3"/>
          <p:cNvSpPr>
            <a:spLocks noGrp="1"/>
          </p:cNvSpPr>
          <p:nvPr>
            <p:ph sz="half" idx="2"/>
          </p:nvPr>
        </p:nvSpPr>
        <p:spPr>
          <a:xfrm>
            <a:off x="4648200" y="1600200"/>
            <a:ext cx="4038600" cy="4953000"/>
          </a:xfrm>
        </p:spPr>
        <p:txBody>
          <a:bodyPr>
            <a:normAutofit fontScale="92500" lnSpcReduction="20000"/>
          </a:bodyPr>
          <a:lstStyle/>
          <a:p>
            <a:r>
              <a:rPr lang="en-US" dirty="0" smtClean="0"/>
              <a:t>When a population undergoes a massive loss and only a few genetic makeups remain it is called the </a:t>
            </a:r>
            <a:r>
              <a:rPr lang="en-US" b="1" dirty="0" smtClean="0"/>
              <a:t>bottleneck effect</a:t>
            </a:r>
          </a:p>
          <a:p>
            <a:r>
              <a:rPr lang="en-US" dirty="0" smtClean="0"/>
              <a:t>This is similar if you were to fill a soda bottle with multicolored marbles and try to pour it out</a:t>
            </a:r>
          </a:p>
          <a:p>
            <a:r>
              <a:rPr lang="en-US" dirty="0" smtClean="0"/>
              <a:t>Only a few colors from the original population of marbles would be able to make it out of the bottle</a:t>
            </a:r>
            <a:endParaRPr lang="en-US" dirty="0"/>
          </a:p>
        </p:txBody>
      </p:sp>
      <p:pic>
        <p:nvPicPr>
          <p:cNvPr id="2050" name="Picture 2" descr="http://www.kminot.com/art/charts/bottleneck_effect.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8600" y="1981200"/>
            <a:ext cx="4421524" cy="373618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564827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1000"/>
                                        <p:tgtEl>
                                          <p:spTgt spid="4">
                                            <p:txEl>
                                              <p:pRg st="0" end="0"/>
                                            </p:txEl>
                                          </p:spTgt>
                                        </p:tgtEl>
                                      </p:cBhvr>
                                    </p:animEffect>
                                    <p:anim calcmode="lin" valueType="num">
                                      <p:cBhvr>
                                        <p:cTn id="8" dur="10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4">
                                            <p:txEl>
                                              <p:pRg st="1" end="1"/>
                                            </p:txEl>
                                          </p:spTgt>
                                        </p:tgtEl>
                                        <p:attrNameLst>
                                          <p:attrName>style.visibility</p:attrName>
                                        </p:attrNameLst>
                                      </p:cBhvr>
                                      <p:to>
                                        <p:strVal val="visible"/>
                                      </p:to>
                                    </p:set>
                                    <p:animEffect transition="in" filter="fade">
                                      <p:cBhvr>
                                        <p:cTn id="14" dur="1000"/>
                                        <p:tgtEl>
                                          <p:spTgt spid="4">
                                            <p:txEl>
                                              <p:pRg st="1" end="1"/>
                                            </p:txEl>
                                          </p:spTgt>
                                        </p:tgtEl>
                                      </p:cBhvr>
                                    </p:animEffect>
                                    <p:anim calcmode="lin" valueType="num">
                                      <p:cBhvr>
                                        <p:cTn id="15" dur="1000" fill="hold"/>
                                        <p:tgtEl>
                                          <p:spTgt spid="4">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4">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4">
                                            <p:txEl>
                                              <p:pRg st="2" end="2"/>
                                            </p:txEl>
                                          </p:spTgt>
                                        </p:tgtEl>
                                        <p:attrNameLst>
                                          <p:attrName>style.visibility</p:attrName>
                                        </p:attrNameLst>
                                      </p:cBhvr>
                                      <p:to>
                                        <p:strVal val="visible"/>
                                      </p:to>
                                    </p:set>
                                    <p:animEffect transition="in" filter="fade">
                                      <p:cBhvr>
                                        <p:cTn id="21" dur="1000"/>
                                        <p:tgtEl>
                                          <p:spTgt spid="4">
                                            <p:txEl>
                                              <p:pRg st="2" end="2"/>
                                            </p:txEl>
                                          </p:spTgt>
                                        </p:tgtEl>
                                      </p:cBhvr>
                                    </p:animEffect>
                                    <p:anim calcmode="lin" valueType="num">
                                      <p:cBhvr>
                                        <p:cTn id="22" dur="1000" fill="hold"/>
                                        <p:tgtEl>
                                          <p:spTgt spid="4">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4">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2050"/>
                                        </p:tgtEl>
                                        <p:attrNameLst>
                                          <p:attrName>style.visibility</p:attrName>
                                        </p:attrNameLst>
                                      </p:cBhvr>
                                      <p:to>
                                        <p:strVal val="visible"/>
                                      </p:to>
                                    </p:set>
                                    <p:animEffect transition="in" filter="fade">
                                      <p:cBhvr>
                                        <p:cTn id="28" dur="1000"/>
                                        <p:tgtEl>
                                          <p:spTgt spid="2050"/>
                                        </p:tgtEl>
                                      </p:cBhvr>
                                    </p:animEffect>
                                    <p:anim calcmode="lin" valueType="num">
                                      <p:cBhvr>
                                        <p:cTn id="29" dur="1000" fill="hold"/>
                                        <p:tgtEl>
                                          <p:spTgt spid="2050"/>
                                        </p:tgtEl>
                                        <p:attrNameLst>
                                          <p:attrName>ppt_x</p:attrName>
                                        </p:attrNameLst>
                                      </p:cBhvr>
                                      <p:tavLst>
                                        <p:tav tm="0">
                                          <p:val>
                                            <p:strVal val="#ppt_x"/>
                                          </p:val>
                                        </p:tav>
                                        <p:tav tm="100000">
                                          <p:val>
                                            <p:strVal val="#ppt_x"/>
                                          </p:val>
                                        </p:tav>
                                      </p:tavLst>
                                    </p:anim>
                                    <p:anim calcmode="lin" valueType="num">
                                      <p:cBhvr>
                                        <p:cTn id="30" dur="1000" fill="hold"/>
                                        <p:tgtEl>
                                          <p:spTgt spid="205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Genetic Drift</a:t>
            </a:r>
            <a:endParaRPr lang="en-US" dirty="0"/>
          </a:p>
        </p:txBody>
      </p:sp>
      <p:sp>
        <p:nvSpPr>
          <p:cNvPr id="3" name="Content Placeholder 2"/>
          <p:cNvSpPr>
            <a:spLocks noGrp="1"/>
          </p:cNvSpPr>
          <p:nvPr>
            <p:ph sz="half" idx="1"/>
          </p:nvPr>
        </p:nvSpPr>
        <p:spPr>
          <a:xfrm>
            <a:off x="304800" y="1600200"/>
            <a:ext cx="4038600" cy="4525963"/>
          </a:xfrm>
        </p:spPr>
        <p:txBody>
          <a:bodyPr>
            <a:normAutofit lnSpcReduction="10000"/>
          </a:bodyPr>
          <a:lstStyle/>
          <a:p>
            <a:r>
              <a:rPr lang="en-US" dirty="0" smtClean="0"/>
              <a:t>Often times there does not need to be a huge event to cause a loss in genetic variation</a:t>
            </a:r>
          </a:p>
          <a:p>
            <a:r>
              <a:rPr lang="en-US" dirty="0" smtClean="0"/>
              <a:t>Another event could be when a small section of the population discovers a previously unused habitat</a:t>
            </a:r>
          </a:p>
          <a:p>
            <a:r>
              <a:rPr lang="en-US" dirty="0" smtClean="0"/>
              <a:t>When happens we call it the </a:t>
            </a:r>
            <a:r>
              <a:rPr lang="en-US" b="1" dirty="0" smtClean="0"/>
              <a:t>founders effect</a:t>
            </a:r>
          </a:p>
          <a:p>
            <a:endParaRPr lang="en-US" dirty="0"/>
          </a:p>
        </p:txBody>
      </p:sp>
      <p:pic>
        <p:nvPicPr>
          <p:cNvPr id="9218"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t="22591"/>
          <a:stretch/>
        </p:blipFill>
        <p:spPr bwMode="auto">
          <a:xfrm>
            <a:off x="4343400" y="2438400"/>
            <a:ext cx="4494266" cy="2286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6972538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Genetic Drift</a:t>
            </a:r>
            <a:endParaRPr lang="en-US" dirty="0"/>
          </a:p>
        </p:txBody>
      </p:sp>
      <p:sp>
        <p:nvSpPr>
          <p:cNvPr id="4" name="Content Placeholder 3"/>
          <p:cNvSpPr>
            <a:spLocks noGrp="1"/>
          </p:cNvSpPr>
          <p:nvPr>
            <p:ph sz="half" idx="2"/>
          </p:nvPr>
        </p:nvSpPr>
        <p:spPr/>
        <p:txBody>
          <a:bodyPr>
            <a:normAutofit fontScale="92500" lnSpcReduction="20000"/>
          </a:bodyPr>
          <a:lstStyle/>
          <a:p>
            <a:r>
              <a:rPr lang="en-US" dirty="0" smtClean="0"/>
              <a:t>If a small section of the population accesses a new section of habitat</a:t>
            </a:r>
          </a:p>
          <a:p>
            <a:r>
              <a:rPr lang="en-US" dirty="0" smtClean="0"/>
              <a:t>Those are the sections of the population that will be seen in that location in the future</a:t>
            </a:r>
          </a:p>
          <a:p>
            <a:r>
              <a:rPr lang="en-US" dirty="0" smtClean="0"/>
              <a:t>This lower amount of genetic variation will be because the original population that was available was lower in genetic diversity</a:t>
            </a:r>
          </a:p>
          <a:p>
            <a:endParaRPr lang="en-US" dirty="0"/>
          </a:p>
        </p:txBody>
      </p:sp>
      <p:pic>
        <p:nvPicPr>
          <p:cNvPr id="10242"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r="25073"/>
          <a:stretch/>
        </p:blipFill>
        <p:spPr bwMode="auto">
          <a:xfrm>
            <a:off x="533400" y="1600200"/>
            <a:ext cx="3733800" cy="442263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83163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1000"/>
                                        <p:tgtEl>
                                          <p:spTgt spid="4">
                                            <p:txEl>
                                              <p:pRg st="0" end="0"/>
                                            </p:txEl>
                                          </p:spTgt>
                                        </p:tgtEl>
                                      </p:cBhvr>
                                    </p:animEffect>
                                    <p:anim calcmode="lin" valueType="num">
                                      <p:cBhvr>
                                        <p:cTn id="8" dur="10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4">
                                            <p:txEl>
                                              <p:pRg st="1" end="1"/>
                                            </p:txEl>
                                          </p:spTgt>
                                        </p:tgtEl>
                                        <p:attrNameLst>
                                          <p:attrName>style.visibility</p:attrName>
                                        </p:attrNameLst>
                                      </p:cBhvr>
                                      <p:to>
                                        <p:strVal val="visible"/>
                                      </p:to>
                                    </p:set>
                                    <p:animEffect transition="in" filter="fade">
                                      <p:cBhvr>
                                        <p:cTn id="14" dur="1000"/>
                                        <p:tgtEl>
                                          <p:spTgt spid="4">
                                            <p:txEl>
                                              <p:pRg st="1" end="1"/>
                                            </p:txEl>
                                          </p:spTgt>
                                        </p:tgtEl>
                                      </p:cBhvr>
                                    </p:animEffect>
                                    <p:anim calcmode="lin" valueType="num">
                                      <p:cBhvr>
                                        <p:cTn id="15" dur="1000" fill="hold"/>
                                        <p:tgtEl>
                                          <p:spTgt spid="4">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4">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4">
                                            <p:txEl>
                                              <p:pRg st="2" end="2"/>
                                            </p:txEl>
                                          </p:spTgt>
                                        </p:tgtEl>
                                        <p:attrNameLst>
                                          <p:attrName>style.visibility</p:attrName>
                                        </p:attrNameLst>
                                      </p:cBhvr>
                                      <p:to>
                                        <p:strVal val="visible"/>
                                      </p:to>
                                    </p:set>
                                    <p:animEffect transition="in" filter="fade">
                                      <p:cBhvr>
                                        <p:cTn id="21" dur="1000"/>
                                        <p:tgtEl>
                                          <p:spTgt spid="4">
                                            <p:txEl>
                                              <p:pRg st="2" end="2"/>
                                            </p:txEl>
                                          </p:spTgt>
                                        </p:tgtEl>
                                      </p:cBhvr>
                                    </p:animEffect>
                                    <p:anim calcmode="lin" valueType="num">
                                      <p:cBhvr>
                                        <p:cTn id="22" dur="1000" fill="hold"/>
                                        <p:tgtEl>
                                          <p:spTgt spid="4">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4">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2" presetClass="entr" presetSubtype="4" fill="hold" nodeType="clickEffect">
                                  <p:stCondLst>
                                    <p:cond delay="0"/>
                                  </p:stCondLst>
                                  <p:childTnLst>
                                    <p:set>
                                      <p:cBhvr>
                                        <p:cTn id="27" dur="1" fill="hold">
                                          <p:stCondLst>
                                            <p:cond delay="0"/>
                                          </p:stCondLst>
                                        </p:cTn>
                                        <p:tgtEl>
                                          <p:spTgt spid="10242"/>
                                        </p:tgtEl>
                                        <p:attrNameLst>
                                          <p:attrName>style.visibility</p:attrName>
                                        </p:attrNameLst>
                                      </p:cBhvr>
                                      <p:to>
                                        <p:strVal val="visible"/>
                                      </p:to>
                                    </p:set>
                                    <p:anim calcmode="lin" valueType="num">
                                      <p:cBhvr additive="base">
                                        <p:cTn id="28" dur="500" fill="hold"/>
                                        <p:tgtEl>
                                          <p:spTgt spid="10242"/>
                                        </p:tgtEl>
                                        <p:attrNameLst>
                                          <p:attrName>ppt_x</p:attrName>
                                        </p:attrNameLst>
                                      </p:cBhvr>
                                      <p:tavLst>
                                        <p:tav tm="0">
                                          <p:val>
                                            <p:strVal val="#ppt_x"/>
                                          </p:val>
                                        </p:tav>
                                        <p:tav tm="100000">
                                          <p:val>
                                            <p:strVal val="#ppt_x"/>
                                          </p:val>
                                        </p:tav>
                                      </p:tavLst>
                                    </p:anim>
                                    <p:anim calcmode="lin" valueType="num">
                                      <p:cBhvr additive="base">
                                        <p:cTn id="29" dur="500" fill="hold"/>
                                        <p:tgtEl>
                                          <p:spTgt spid="1024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Types of Selection</a:t>
            </a:r>
            <a:endParaRPr lang="en-US" dirty="0"/>
          </a:p>
        </p:txBody>
      </p:sp>
      <p:sp>
        <p:nvSpPr>
          <p:cNvPr id="3" name="Content Placeholder 2"/>
          <p:cNvSpPr>
            <a:spLocks noGrp="1"/>
          </p:cNvSpPr>
          <p:nvPr>
            <p:ph sz="half" idx="1"/>
          </p:nvPr>
        </p:nvSpPr>
        <p:spPr/>
        <p:txBody>
          <a:bodyPr/>
          <a:lstStyle/>
          <a:p>
            <a:r>
              <a:rPr lang="en-US" dirty="0" smtClean="0"/>
              <a:t>Many times natural selection will affect the makeup of a population</a:t>
            </a:r>
          </a:p>
          <a:p>
            <a:r>
              <a:rPr lang="en-US" dirty="0" smtClean="0"/>
              <a:t>It will rapidly (or slowly) change the allele frequencies, genetic variation and phenotype make up of a population</a:t>
            </a:r>
            <a:endParaRPr lang="en-US" dirty="0"/>
          </a:p>
        </p:txBody>
      </p:sp>
      <p:pic>
        <p:nvPicPr>
          <p:cNvPr id="1026" name="Picture 2" descr="http://callcentersindia.files.wordpress.com/2010/06/selection-process.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789714" y="1600200"/>
            <a:ext cx="3897630" cy="4191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191596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1026"/>
                                        </p:tgtEl>
                                        <p:attrNameLst>
                                          <p:attrName>style.visibility</p:attrName>
                                        </p:attrNameLst>
                                      </p:cBhvr>
                                      <p:to>
                                        <p:strVal val="visible"/>
                                      </p:to>
                                    </p:set>
                                    <p:animEffect transition="in" filter="fade">
                                      <p:cBhvr>
                                        <p:cTn id="21" dur="1000"/>
                                        <p:tgtEl>
                                          <p:spTgt spid="1026"/>
                                        </p:tgtEl>
                                      </p:cBhvr>
                                    </p:animEffect>
                                    <p:anim calcmode="lin" valueType="num">
                                      <p:cBhvr>
                                        <p:cTn id="22" dur="1000" fill="hold"/>
                                        <p:tgtEl>
                                          <p:spTgt spid="1026"/>
                                        </p:tgtEl>
                                        <p:attrNameLst>
                                          <p:attrName>ppt_x</p:attrName>
                                        </p:attrNameLst>
                                      </p:cBhvr>
                                      <p:tavLst>
                                        <p:tav tm="0">
                                          <p:val>
                                            <p:strVal val="#ppt_x"/>
                                          </p:val>
                                        </p:tav>
                                        <p:tav tm="100000">
                                          <p:val>
                                            <p:strVal val="#ppt_x"/>
                                          </p:val>
                                        </p:tav>
                                      </p:tavLst>
                                    </p:anim>
                                    <p:anim calcmode="lin" valueType="num">
                                      <p:cBhvr>
                                        <p:cTn id="23" dur="1000" fill="hold"/>
                                        <p:tgtEl>
                                          <p:spTgt spid="102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Types of Selection</a:t>
            </a:r>
          </a:p>
        </p:txBody>
      </p:sp>
      <p:sp>
        <p:nvSpPr>
          <p:cNvPr id="4" name="Content Placeholder 3"/>
          <p:cNvSpPr>
            <a:spLocks noGrp="1"/>
          </p:cNvSpPr>
          <p:nvPr>
            <p:ph sz="half" idx="2"/>
          </p:nvPr>
        </p:nvSpPr>
        <p:spPr/>
        <p:txBody>
          <a:bodyPr>
            <a:normAutofit lnSpcReduction="10000"/>
          </a:bodyPr>
          <a:lstStyle/>
          <a:p>
            <a:r>
              <a:rPr lang="en-US" dirty="0" smtClean="0"/>
              <a:t>Most ranges in traits are represented by a bell curve </a:t>
            </a:r>
          </a:p>
          <a:p>
            <a:r>
              <a:rPr lang="en-US" dirty="0" smtClean="0"/>
              <a:t>A </a:t>
            </a:r>
            <a:r>
              <a:rPr lang="en-US" b="1" dirty="0" smtClean="0"/>
              <a:t>bell curve </a:t>
            </a:r>
            <a:r>
              <a:rPr lang="en-US" dirty="0" smtClean="0"/>
              <a:t>is a graph that shows that most organisms are similar in their genetic variations</a:t>
            </a:r>
          </a:p>
          <a:p>
            <a:r>
              <a:rPr lang="en-US" dirty="0" smtClean="0"/>
              <a:t>There are some organisms that are outliers in a bell curve</a:t>
            </a:r>
            <a:endParaRPr lang="en-US" dirty="0"/>
          </a:p>
        </p:txBody>
      </p:sp>
      <p:pic>
        <p:nvPicPr>
          <p:cNvPr id="1026" name="Picture 2" descr="http://pdsblogs.org/chargerapes513/files/2012/10/selections-os0qz3.jpg"/>
          <p:cNvPicPr>
            <a:picLocks noChangeAspect="1" noChangeArrowheads="1"/>
          </p:cNvPicPr>
          <p:nvPr/>
        </p:nvPicPr>
        <p:blipFill rotWithShape="1">
          <a:blip r:embed="rId2">
            <a:extLst>
              <a:ext uri="{28A0092B-C50C-407E-A947-70E740481C1C}">
                <a14:useLocalDpi xmlns:a14="http://schemas.microsoft.com/office/drawing/2010/main" val="0"/>
              </a:ext>
            </a:extLst>
          </a:blip>
          <a:srcRect l="33106" r="33787" b="55064"/>
          <a:stretch/>
        </p:blipFill>
        <p:spPr bwMode="auto">
          <a:xfrm>
            <a:off x="381000" y="1828800"/>
            <a:ext cx="4157529" cy="396239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484858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1000"/>
                                        <p:tgtEl>
                                          <p:spTgt spid="4">
                                            <p:txEl>
                                              <p:pRg st="0" end="0"/>
                                            </p:txEl>
                                          </p:spTgt>
                                        </p:tgtEl>
                                      </p:cBhvr>
                                    </p:animEffect>
                                    <p:anim calcmode="lin" valueType="num">
                                      <p:cBhvr>
                                        <p:cTn id="8" dur="10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4">
                                            <p:txEl>
                                              <p:pRg st="1" end="1"/>
                                            </p:txEl>
                                          </p:spTgt>
                                        </p:tgtEl>
                                        <p:attrNameLst>
                                          <p:attrName>style.visibility</p:attrName>
                                        </p:attrNameLst>
                                      </p:cBhvr>
                                      <p:to>
                                        <p:strVal val="visible"/>
                                      </p:to>
                                    </p:set>
                                    <p:animEffect transition="in" filter="fade">
                                      <p:cBhvr>
                                        <p:cTn id="14" dur="1000"/>
                                        <p:tgtEl>
                                          <p:spTgt spid="4">
                                            <p:txEl>
                                              <p:pRg st="1" end="1"/>
                                            </p:txEl>
                                          </p:spTgt>
                                        </p:tgtEl>
                                      </p:cBhvr>
                                    </p:animEffect>
                                    <p:anim calcmode="lin" valueType="num">
                                      <p:cBhvr>
                                        <p:cTn id="15" dur="1000" fill="hold"/>
                                        <p:tgtEl>
                                          <p:spTgt spid="4">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4">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4">
                                            <p:txEl>
                                              <p:pRg st="2" end="2"/>
                                            </p:txEl>
                                          </p:spTgt>
                                        </p:tgtEl>
                                        <p:attrNameLst>
                                          <p:attrName>style.visibility</p:attrName>
                                        </p:attrNameLst>
                                      </p:cBhvr>
                                      <p:to>
                                        <p:strVal val="visible"/>
                                      </p:to>
                                    </p:set>
                                    <p:animEffect transition="in" filter="fade">
                                      <p:cBhvr>
                                        <p:cTn id="21" dur="1000"/>
                                        <p:tgtEl>
                                          <p:spTgt spid="4">
                                            <p:txEl>
                                              <p:pRg st="2" end="2"/>
                                            </p:txEl>
                                          </p:spTgt>
                                        </p:tgtEl>
                                      </p:cBhvr>
                                    </p:animEffect>
                                    <p:anim calcmode="lin" valueType="num">
                                      <p:cBhvr>
                                        <p:cTn id="22" dur="1000" fill="hold"/>
                                        <p:tgtEl>
                                          <p:spTgt spid="4">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4">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2" presetClass="entr" presetSubtype="4" fill="hold" nodeType="clickEffect">
                                  <p:stCondLst>
                                    <p:cond delay="0"/>
                                  </p:stCondLst>
                                  <p:childTnLst>
                                    <p:set>
                                      <p:cBhvr>
                                        <p:cTn id="27" dur="1" fill="hold">
                                          <p:stCondLst>
                                            <p:cond delay="0"/>
                                          </p:stCondLst>
                                        </p:cTn>
                                        <p:tgtEl>
                                          <p:spTgt spid="1026"/>
                                        </p:tgtEl>
                                        <p:attrNameLst>
                                          <p:attrName>style.visibility</p:attrName>
                                        </p:attrNameLst>
                                      </p:cBhvr>
                                      <p:to>
                                        <p:strVal val="visible"/>
                                      </p:to>
                                    </p:set>
                                    <p:anim calcmode="lin" valueType="num">
                                      <p:cBhvr additive="base">
                                        <p:cTn id="28" dur="500" fill="hold"/>
                                        <p:tgtEl>
                                          <p:spTgt spid="1026"/>
                                        </p:tgtEl>
                                        <p:attrNameLst>
                                          <p:attrName>ppt_x</p:attrName>
                                        </p:attrNameLst>
                                      </p:cBhvr>
                                      <p:tavLst>
                                        <p:tav tm="0">
                                          <p:val>
                                            <p:strVal val="#ppt_x"/>
                                          </p:val>
                                        </p:tav>
                                        <p:tav tm="100000">
                                          <p:val>
                                            <p:strVal val="#ppt_x"/>
                                          </p:val>
                                        </p:tav>
                                      </p:tavLst>
                                    </p:anim>
                                    <p:anim calcmode="lin" valueType="num">
                                      <p:cBhvr additive="base">
                                        <p:cTn id="29" dur="500" fill="hold"/>
                                        <p:tgtEl>
                                          <p:spTgt spid="102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Types of Selection</a:t>
            </a:r>
          </a:p>
        </p:txBody>
      </p:sp>
      <p:sp>
        <p:nvSpPr>
          <p:cNvPr id="3" name="Content Placeholder 2"/>
          <p:cNvSpPr>
            <a:spLocks noGrp="1"/>
          </p:cNvSpPr>
          <p:nvPr>
            <p:ph sz="half" idx="1"/>
          </p:nvPr>
        </p:nvSpPr>
        <p:spPr>
          <a:xfrm>
            <a:off x="457200" y="1600200"/>
            <a:ext cx="4038600" cy="5029200"/>
          </a:xfrm>
        </p:spPr>
        <p:txBody>
          <a:bodyPr>
            <a:normAutofit lnSpcReduction="10000"/>
          </a:bodyPr>
          <a:lstStyle/>
          <a:p>
            <a:r>
              <a:rPr lang="en-US" b="1" dirty="0" smtClean="0"/>
              <a:t>Stabilizing selection </a:t>
            </a:r>
            <a:r>
              <a:rPr lang="en-US" dirty="0" smtClean="0"/>
              <a:t>favors the majority of the organisms and removes the outliers</a:t>
            </a:r>
          </a:p>
          <a:p>
            <a:r>
              <a:rPr lang="en-US" b="1" dirty="0" smtClean="0"/>
              <a:t>Directional selection </a:t>
            </a:r>
            <a:r>
              <a:rPr lang="en-US" dirty="0" smtClean="0"/>
              <a:t>shifts the range of traits to one of the extremes</a:t>
            </a:r>
          </a:p>
          <a:p>
            <a:r>
              <a:rPr lang="en-US" b="1" dirty="0" smtClean="0"/>
              <a:t>Disruptive selection </a:t>
            </a:r>
            <a:r>
              <a:rPr lang="en-US" dirty="0" smtClean="0"/>
              <a:t>favors the outlying individuals and removes the bulk of the population</a:t>
            </a:r>
            <a:endParaRPr lang="en-US" dirty="0"/>
          </a:p>
        </p:txBody>
      </p:sp>
      <p:pic>
        <p:nvPicPr>
          <p:cNvPr id="2052" name="Picture 4" descr="https://figures.boundless.com/2983/full/selection-types-chart.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105400" y="1295400"/>
            <a:ext cx="3634462" cy="50292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838985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2" presetClass="entr" presetSubtype="4" fill="hold" nodeType="clickEffect">
                                  <p:stCondLst>
                                    <p:cond delay="0"/>
                                  </p:stCondLst>
                                  <p:childTnLst>
                                    <p:set>
                                      <p:cBhvr>
                                        <p:cTn id="27" dur="1" fill="hold">
                                          <p:stCondLst>
                                            <p:cond delay="0"/>
                                          </p:stCondLst>
                                        </p:cTn>
                                        <p:tgtEl>
                                          <p:spTgt spid="2052"/>
                                        </p:tgtEl>
                                        <p:attrNameLst>
                                          <p:attrName>style.visibility</p:attrName>
                                        </p:attrNameLst>
                                      </p:cBhvr>
                                      <p:to>
                                        <p:strVal val="visible"/>
                                      </p:to>
                                    </p:set>
                                    <p:anim calcmode="lin" valueType="num">
                                      <p:cBhvr additive="base">
                                        <p:cTn id="28" dur="500" fill="hold"/>
                                        <p:tgtEl>
                                          <p:spTgt spid="2052"/>
                                        </p:tgtEl>
                                        <p:attrNameLst>
                                          <p:attrName>ppt_x</p:attrName>
                                        </p:attrNameLst>
                                      </p:cBhvr>
                                      <p:tavLst>
                                        <p:tav tm="0">
                                          <p:val>
                                            <p:strVal val="#ppt_x"/>
                                          </p:val>
                                        </p:tav>
                                        <p:tav tm="100000">
                                          <p:val>
                                            <p:strVal val="#ppt_x"/>
                                          </p:val>
                                        </p:tav>
                                      </p:tavLst>
                                    </p:anim>
                                    <p:anim calcmode="lin" valueType="num">
                                      <p:cBhvr additive="base">
                                        <p:cTn id="29" dur="500" fill="hold"/>
                                        <p:tgtEl>
                                          <p:spTgt spid="205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sz="half" idx="1"/>
          </p:nvPr>
        </p:nvSpPr>
        <p:spPr/>
        <p:txBody>
          <a:bodyPr/>
          <a:lstStyle/>
          <a:p>
            <a:endParaRPr lang="en-US"/>
          </a:p>
        </p:txBody>
      </p:sp>
      <p:sp>
        <p:nvSpPr>
          <p:cNvPr id="4" name="Content Placeholder 3"/>
          <p:cNvSpPr>
            <a:spLocks noGrp="1"/>
          </p:cNvSpPr>
          <p:nvPr>
            <p:ph sz="half" idx="2"/>
          </p:nvPr>
        </p:nvSpPr>
        <p:spPr/>
        <p:txBody>
          <a:bodyPr/>
          <a:lstStyle/>
          <a:p>
            <a:endParaRPr lang="en-US"/>
          </a:p>
        </p:txBody>
      </p:sp>
      <p:pic>
        <p:nvPicPr>
          <p:cNvPr id="3074" name="Picture 2" descr="http://pdsblogs.org/chargerapes513/files/2012/10/selections-os0qz3.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8600" y="457200"/>
            <a:ext cx="8658804" cy="607998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457634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074"/>
                                        </p:tgtEl>
                                        <p:attrNameLst>
                                          <p:attrName>style.visibility</p:attrName>
                                        </p:attrNameLst>
                                      </p:cBhvr>
                                      <p:to>
                                        <p:strVal val="visible"/>
                                      </p:to>
                                    </p:set>
                                    <p:anim calcmode="lin" valueType="num">
                                      <p:cBhvr additive="base">
                                        <p:cTn id="7" dur="500" fill="hold"/>
                                        <p:tgtEl>
                                          <p:spTgt spid="3074"/>
                                        </p:tgtEl>
                                        <p:attrNameLst>
                                          <p:attrName>ppt_x</p:attrName>
                                        </p:attrNameLst>
                                      </p:cBhvr>
                                      <p:tavLst>
                                        <p:tav tm="0">
                                          <p:val>
                                            <p:strVal val="#ppt_x"/>
                                          </p:val>
                                        </p:tav>
                                        <p:tav tm="100000">
                                          <p:val>
                                            <p:strVal val="#ppt_x"/>
                                          </p:val>
                                        </p:tav>
                                      </p:tavLst>
                                    </p:anim>
                                    <p:anim calcmode="lin" valueType="num">
                                      <p:cBhvr additive="base">
                                        <p:cTn id="8" dur="500" fill="hold"/>
                                        <p:tgtEl>
                                          <p:spTgt spid="307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Populations</a:t>
            </a:r>
            <a:endParaRPr lang="en-US" dirty="0"/>
          </a:p>
        </p:txBody>
      </p:sp>
      <p:sp>
        <p:nvSpPr>
          <p:cNvPr id="3" name="Content Placeholder 2"/>
          <p:cNvSpPr>
            <a:spLocks noGrp="1"/>
          </p:cNvSpPr>
          <p:nvPr>
            <p:ph sz="half" idx="1"/>
          </p:nvPr>
        </p:nvSpPr>
        <p:spPr/>
        <p:txBody>
          <a:bodyPr/>
          <a:lstStyle/>
          <a:p>
            <a:r>
              <a:rPr lang="en-US" dirty="0" smtClean="0"/>
              <a:t>Some populations are isolated from other populations</a:t>
            </a:r>
          </a:p>
          <a:p>
            <a:pPr lvl="1"/>
            <a:r>
              <a:rPr lang="en-US" dirty="0" smtClean="0"/>
              <a:t>Like a population trapped on an island</a:t>
            </a:r>
          </a:p>
          <a:p>
            <a:r>
              <a:rPr lang="en-US" dirty="0" smtClean="0"/>
              <a:t>Some populations are very fluid and have members entering and exiting constantly</a:t>
            </a:r>
          </a:p>
          <a:p>
            <a:pPr lvl="1"/>
            <a:r>
              <a:rPr lang="en-US" dirty="0" smtClean="0"/>
              <a:t>Insects in a forest</a:t>
            </a:r>
            <a:endParaRPr lang="en-US" dirty="0"/>
          </a:p>
        </p:txBody>
      </p:sp>
      <p:pic>
        <p:nvPicPr>
          <p:cNvPr id="10242" name="Picture 2" descr="http://anilol.com/sites/default/files/user_uploaded/elephant%20swimming.jpg"/>
          <p:cNvPicPr>
            <a:picLocks noChangeAspect="1" noChangeArrowheads="1"/>
          </p:cNvPicPr>
          <p:nvPr/>
        </p:nvPicPr>
        <p:blipFill rotWithShape="1">
          <a:blip r:embed="rId2">
            <a:extLst>
              <a:ext uri="{28A0092B-C50C-407E-A947-70E740481C1C}">
                <a14:useLocalDpi xmlns:a14="http://schemas.microsoft.com/office/drawing/2010/main" val="0"/>
              </a:ext>
            </a:extLst>
          </a:blip>
          <a:srcRect b="11615"/>
          <a:stretch/>
        </p:blipFill>
        <p:spPr bwMode="auto">
          <a:xfrm>
            <a:off x="4495800" y="2368731"/>
            <a:ext cx="4265158" cy="27432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073321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1000"/>
                                        <p:tgtEl>
                                          <p:spTgt spid="3">
                                            <p:txEl>
                                              <p:pRg st="1" end="1"/>
                                            </p:txEl>
                                          </p:spTgt>
                                        </p:tgtEl>
                                      </p:cBhvr>
                                    </p:animEffect>
                                    <p:anim calcmode="lin" valueType="num">
                                      <p:cBhvr>
                                        <p:cTn id="13"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Effect transition="in" filter="fade">
                                      <p:cBhvr>
                                        <p:cTn id="19" dur="1000"/>
                                        <p:tgtEl>
                                          <p:spTgt spid="3">
                                            <p:txEl>
                                              <p:pRg st="2" end="2"/>
                                            </p:txEl>
                                          </p:spTgt>
                                        </p:tgtEl>
                                      </p:cBhvr>
                                    </p:animEffect>
                                    <p:anim calcmode="lin" valueType="num">
                                      <p:cBhvr>
                                        <p:cTn id="20"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1" dur="1000" fill="hold"/>
                                        <p:tgtEl>
                                          <p:spTgt spid="3">
                                            <p:txEl>
                                              <p:pRg st="2" end="2"/>
                                            </p:txEl>
                                          </p:spTgt>
                                        </p:tgtEl>
                                        <p:attrNameLst>
                                          <p:attrName>ppt_y</p:attrName>
                                        </p:attrNameLst>
                                      </p:cBhvr>
                                      <p:tavLst>
                                        <p:tav tm="0">
                                          <p:val>
                                            <p:strVal val="#ppt_y+.1"/>
                                          </p:val>
                                        </p:tav>
                                        <p:tav tm="100000">
                                          <p:val>
                                            <p:strVal val="#ppt_y"/>
                                          </p:val>
                                        </p:tav>
                                      </p:tavLst>
                                    </p:anim>
                                  </p:childTnLst>
                                </p:cTn>
                              </p:par>
                              <p:par>
                                <p:cTn id="22" presetID="42" presetClass="entr" presetSubtype="0" fill="hold" grpId="0" nodeType="withEffect">
                                  <p:stCondLst>
                                    <p:cond delay="0"/>
                                  </p:stCondLst>
                                  <p:childTnLst>
                                    <p:set>
                                      <p:cBhvr>
                                        <p:cTn id="23" dur="1" fill="hold">
                                          <p:stCondLst>
                                            <p:cond delay="0"/>
                                          </p:stCondLst>
                                        </p:cTn>
                                        <p:tgtEl>
                                          <p:spTgt spid="3">
                                            <p:txEl>
                                              <p:pRg st="3" end="3"/>
                                            </p:txEl>
                                          </p:spTgt>
                                        </p:tgtEl>
                                        <p:attrNameLst>
                                          <p:attrName>style.visibility</p:attrName>
                                        </p:attrNameLst>
                                      </p:cBhvr>
                                      <p:to>
                                        <p:strVal val="visible"/>
                                      </p:to>
                                    </p:set>
                                    <p:animEffect transition="in" filter="fade">
                                      <p:cBhvr>
                                        <p:cTn id="24" dur="1000"/>
                                        <p:tgtEl>
                                          <p:spTgt spid="3">
                                            <p:txEl>
                                              <p:pRg st="3" end="3"/>
                                            </p:txEl>
                                          </p:spTgt>
                                        </p:tgtEl>
                                      </p:cBhvr>
                                    </p:animEffect>
                                    <p:anim calcmode="lin" valueType="num">
                                      <p:cBhvr>
                                        <p:cTn id="25"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6"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10242"/>
                                        </p:tgtEl>
                                        <p:attrNameLst>
                                          <p:attrName>style.visibility</p:attrName>
                                        </p:attrNameLst>
                                      </p:cBhvr>
                                      <p:to>
                                        <p:strVal val="visible"/>
                                      </p:to>
                                    </p:set>
                                    <p:anim calcmode="lin" valueType="num">
                                      <p:cBhvr additive="base">
                                        <p:cTn id="31" dur="500" fill="hold"/>
                                        <p:tgtEl>
                                          <p:spTgt spid="10242"/>
                                        </p:tgtEl>
                                        <p:attrNameLst>
                                          <p:attrName>ppt_x</p:attrName>
                                        </p:attrNameLst>
                                      </p:cBhvr>
                                      <p:tavLst>
                                        <p:tav tm="0">
                                          <p:val>
                                            <p:strVal val="#ppt_x"/>
                                          </p:val>
                                        </p:tav>
                                        <p:tav tm="100000">
                                          <p:val>
                                            <p:strVal val="#ppt_x"/>
                                          </p:val>
                                        </p:tav>
                                      </p:tavLst>
                                    </p:anim>
                                    <p:anim calcmode="lin" valueType="num">
                                      <p:cBhvr additive="base">
                                        <p:cTn id="32" dur="500" fill="hold"/>
                                        <p:tgtEl>
                                          <p:spTgt spid="1024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Sexual Selection</a:t>
            </a:r>
            <a:endParaRPr lang="en-US" dirty="0"/>
          </a:p>
        </p:txBody>
      </p:sp>
      <p:sp>
        <p:nvSpPr>
          <p:cNvPr id="3" name="Content Placeholder 2"/>
          <p:cNvSpPr>
            <a:spLocks noGrp="1"/>
          </p:cNvSpPr>
          <p:nvPr>
            <p:ph sz="half" idx="1"/>
          </p:nvPr>
        </p:nvSpPr>
        <p:spPr>
          <a:xfrm>
            <a:off x="457200" y="1600200"/>
            <a:ext cx="7924800" cy="4572000"/>
          </a:xfrm>
        </p:spPr>
        <p:txBody>
          <a:bodyPr/>
          <a:lstStyle/>
          <a:p>
            <a:r>
              <a:rPr lang="en-US" dirty="0" smtClean="0"/>
              <a:t>Take a look at the next few slides and decide if the organisms that are listed are of the same species…</a:t>
            </a:r>
            <a:endParaRPr lang="en-US" dirty="0"/>
          </a:p>
        </p:txBody>
      </p:sp>
    </p:spTree>
    <p:extLst>
      <p:ext uri="{BB962C8B-B14F-4D97-AF65-F5344CB8AC3E}">
        <p14:creationId xmlns:p14="http://schemas.microsoft.com/office/powerpoint/2010/main" val="1451848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AutoShape 2" descr="data:image/jpeg;base64,/9j/4AAQSkZJRgABAQAAAQABAAD/2wCEAAkGBxQTEhUUExQWFhQXGBkXGBgYGBscHBocGhoZGBodGBsfHSggGB8lHhgcITEhJSkrLi4uGh8zODMsNygtLiwBCgoKDg0OGxAQGzQkHyUsLCwtLCwsLCwsLC8sLCwsLCw0NSwsLDQsNCwsLywsLCw1LzQsLCwsLCwsLCwsLCwsLP/AABEIALcBEwMBIgACEQEDEQH/xAAbAAACAwEBAQAAAAAAAAAAAAADBAACBQEGB//EAD8QAAECBQIDBgMGBQQBBQEAAAECEQADEiExBEEiUWEFEzJxgZFCobEGFFLB0fAjYnKC4TOSovFTFRaywtIH/8QAGgEAAwEBAQEAAAAAAAAAAAAAAAECAwQFBv/EADARAAICAQMCBAYBBAMBAAAAAAABAhEhAxIxQVEEImGRE4GhsdHwcTLB4fEUQmIF/9oADAMBAAIRAxEAPwC2s1QUJZcgJFJNg4NRS/o7Rkzp5SCALH1hicLlJCqVEKe9iPOw9PaBJWFPslrknqWvsbR4K4sbd8ApesUpgTRhje/6efINC83TAKtSskgMzeI9c8v+4OZQpUVHdhYDDHhucGzt+cIaqa5FINZDoCbC9m/4/u0awS6E03dCOtnqUQcqY2FmsWDfvEd7PlIBBmKSEYpyX5YsHv1aHxpqCQukODxBn+IK4eQuxJ5WhJWhC18KyFDdgAWNmaw833e8bJrgTxiz0NQUUTPDSGpYB8Z2UGDN1yGi2uQkPbhUxv7MzOcDrGGBMSUBRemolZIJcKaWBfnf5Q2lKqUzCdiW8lFne1+sYSgkyo7neR+bNCeEnYH6JG3WKSZwSPGoJ8NAPCWwpsfsRlzEq4VzEks5FQfiuARzubxzTLBpBJDH67+5f1ilpoTTptHqNMQSVKIALZLjPLa0MSJgKCCBUHd78/CLAMC3pGT2IhSlJuBxMy2YsKiSCXpZJJcMXHVm5MhVBUSbdTfL0vlLpakxDjQRUk8nq0zQJJIO3twjG+GMIyp1KkXF3Z7XZN8M7Wva8W1C/wCGgqABZIJZwANzsORf9AcxEwlSQscyDYWd2D4w48/SNvFZjtrlI2jLbTZtTOxwqYpKlKNSARbhKiSEkscDO3h6wppdIn/SmL4d1oBPESQFKqbLH384PK7WLkglyAk+HfnYdds23jum7SCJqNRNSlZAKEsklqiFUgOwN1F8XyduPTUb83fBbafAzrOxu4lAJvxJSQ7EvYEOHqqBSRb5xTtXh0yUkpQknjSVBRLOsLHIM4cbvBe3O05swpVTSKQoE1Upchl2VxEE2d2ChbBjJ7a1C56ChkpVSEv1SQNwSLW9+cbzlFS8uOn+SV6jWinLlfxEPQAHNrEmzg2d2jsvtZJ71c6Wpa2sAQA5dIcDe23KMyVN4nWSsAAC7B+d+j26wbVooJYBjex3Ab1fPqeUc0p09v8Ar9or1GEKSXUak3JCRewS99shX+MwvMUCSyiUvne3O+P8G8Bm6gkOUkAkgHawFQceQ9+sDSpIuGPvbHtkGLirVMV9CTp4UEgFLD2YnLAZuNtotLQnKSWy5DOeQ6Xax+sX02kmTEzChCy2VMG3YF992/p5wuUi7qD7BW3S+54SwbJ5RnPyfvqXVsb1Ep6lhAQgZCiSzOpjhsgWA2EU7CF1g1hR8BQQ6neyiORSlQZ4i1kS1E0kg1G173qGBglOMNB+wwil1lnZyQCAhQDKuHJezBm5w9N7lb6suWEXXPWr4q00AG4cHKSCzpYh6s5hTT6VLmo1EslgoFOOLmeQviD68plBTOUsFsp0likOWILgEG/y3Gd95WpIMqkv/MAPTd7AYEdK8PszVs4J6krBSuyCmYtcui5Fgom4eoucEi56nEPyEFUzhVZIpNQLizhnLgefWFzNSZglgiWyAouSDcgDFleQ3MFUsITMCuKWSxKeEhw+3TraCnnuLe3yJ68zUgIUFLQl2qcuVEmoAMABm/PckRlhFZpAUVm/ERhrM4ATZuWI9HPQsJSZfCkgpUqzk5u4L4N9ozj2YklK6islQdNQDgA2B+R/xGkHGN56fwQ5bmkAVpu4YVnhSAQ9QayiGdg1xaMzX6kilQmITUCKUJJKLVE0vYlQAd93baNaZJWiWpSmN66KgAjNQLPXfmWjBnaZILGySLKCHe25yL5xG1xkrixxdWmK61aFLJCHdviI2HJh8hEg0qaUAJ9eFIUL3DHuy+eZiQ/l9jbzfrPRaksQLkkNYjlv57+vWMtM15hSggJBSzuXszqYciTa+0Vn6sgEcTlrlR6nGf8AuFglZIWks6mZwL5Kmy2/rHNGKJi2o8GtPlVKY4DgbJAZwyv9t8+K24zNdKQ6QC6tiQbs53s2B+UF75zSmokgy/KllkH/ADAdenhIY1oUpFLXNhjfit8ucNKh1vsHNQuZLNTg0LRfBwQXPJz+85a0UrKH4mDG4AKWf5kt5nnbY+zJCZM5SrrCfCoFnAUlmsXYtbl75ZKCskkkEu+WBu5LuwfHuY2jhtCdpJsdl6MlXGvgKQSymL2LEYdz9OZI0nQnToQh2uBcm7lRBPTMY2lmsoS3Be9QYhYs/VxjqBzF9yVKSmSn8Vag3Wzgxlq2qKiuW+xnaZCzLUusBRUzbsA7l77jyaK6RZpU3Ng12ULv0wHg6SxSAMgMweyi4N+gT84bnJRQoIABFzw2JLA3JblbpE33XJMm00kaeu14mpSJchKEpCUpNyWU6sgMccwxtfIkvUsCkWfZ1FiTffOxeMnQzAhYWpbggAkKNRLXBY3ZmB6iN/UaVKpZKVhw7sL4DbC36iM5bYtJmkm2m0aUyclSVEO7NbBJfb9tGVP1ae8OA1haoBmG2G98ROztYiogWVyLtnrs+2drQtLWZii7ZLOAHY3ucXbLCOnUqUaZCndDU3WKPhJqLk2AIJbB5elt4e7PUQuWSlKjd0qHCRxCp3aoY6U5jOmSqVJpTekKIUQCOe4sThnsd4ZkJUrhFlM1QvuSTckJybBt+ccmxXaL3OLVm5272yCZYC3CEgrSlISCQKSol2ZgzjFhZ4xJiU8lCqkgG3hOc3cBx7xyXpkyVCpapygTYjhBIY1cVyDxC4Yvzh/S6MJUGLp/iKZVqahchTEgcm6+cE4zbUmufl+9OTTdpvF0/cRkySoutTcQDhruo7ADcYAA5w/2p2JMkTE1TagUsmoErLJcsACWDG5Db9Yp2V3RmLM9RFFJSHsoXNAJYVcLgOHcsL2fPbIE4TES3WElNIsq5BJIuEhgOni5tGr0uU6/A1KPJnHSPKSoGoOQUgZpY2f+UG+IzEDztglru+Wz/mNvXfa5aR3KdPeZks7FT1NcAqd29Xy8YenVhC7cT8mbhtzao2F4h6VcZKU03Y6uctJUgkoQSxCXDgHJGxOfWNTsjsZK5czwABACVEkOQasFrtnAx5Rnzdf3VUshKmLuBdncuSB+eYel/aEywqXKASSEkkhmJBflclnG19o5cxmty/a/IbsMJ9pkmXKIXupTEdCAWZhgvh7R5/svWUyiQogEkBWCl7hjl7kNyjR7a7bmT5VKlBSwpJqS7WBsUtfJ35xgJUWtYk3S4H+0EXvtGkFDhJ82Zz16wU1OsW5oOXFySA5F2sxLD2EW1k1JUUFSipJYgsAGYPbJsTl4X1JclHcqIIqBUaaeZckcN+f6Qlo9OVTkBPhRxFaWoBqBSzG5FuEH0OY9KDxg4+cmudWAZSGUFfjU5uemWa/rzhsTSucUJCeECrmGDlIpvkeecRFadCgXIm3Zay4XyJCwcBkkD52inYfZKpIUpR4FMmllVJQCbJSMOCN7esZ6mxxbfJKQzr1rUFIk3SkAKmYdi6wnlytZw1tsSbP4whRBV8BBpPQhNi9zbNo9QjsmW7pSJYpJUajxCwa1qRflmMnUdgpXMBlL4x4KiaWvYjdg+LizxCec/IG0UoABCFFTJ4nJ+nor2jK1EpE1PeFIQsO8pADKawKjegO4YjbOSNzS9mIlpMsrdRSEqmbvSStSnYAOCxD5hfTSAkKEtQUHHEqwZ2uSz2sLe8Ci4J/zj+41nIhL7TCQAubpkKAApJUopDWBNXJvKOxbVfZyQpZJSpzlqAPQEPEi1qaLV2aY62KjTAEOpy4cDzbbfbzhSaliQosMpLsVYA4vNi/SNvUrSlnYMSzBnz4m6Wt0jK10p/FZJs5yXJ+EPv6RlB9yoy6Iv2UlCVFYUl0lwklzawUPw5I9bdJqOIKqU6gUkcR4RVZyzhsMIpo9HQsAzEFV0gYLPsDhiM+ecwfXIlBTpekhQIJF6eoxj5RTWQU13O9lzQoqSaaVEVEN/dcG7JKr+XKPKarswypolrKqaQSQPxJFsNZx8sRsyNSmXNJLUnxAG7sQKR065g/aGqdSaU3KWSpsOVOX2sRZxaNIOUZ44ZTnen/AjLTJls12JUSxcMyedtzG53yVSXYqeYn4rsUs+/4flGQrSlNBKblzUSdzbdrHo/yjd7KltLUkpu6FEu4LlQzvnbns8LUj/YnTadt9mX7OkSkzAS5LAUqIFIAYXycbMT84P2hIQwUCU3ulzSdkh3cXb3zGFMUaqlClXeKIS+wYVG+DgDpGzpZKpzATE3QakqvlgHAY2AGPxGBaGbbMtSeV2EpktgWIBuWcg3e72s1swzpJ1QpV/SQMHYvzbY8mzaDzZSUrCChgMkF+Il/F8QuIurSgF2tknN22fyzFS00/6kJ6lf0vqN6XTggJa9SSSXBsLOfP6wDTaUk1CpBNZKhmwD07F2SPUPDcjCCdnZWc4/P3iOpIAUokByAWAu1wcXpEPZLbleg5akO/Gf8AYhp9O5QlS7VcSVFhgm+RtcFto2z2cVTZRQwClGoPZnexYWazkZHKMxeqV4rOCC1yP5Wf28jDkmcQykFXeqJNhYPsx2AvjcRE9NpqXBpHUi1XP3NHXoQASUgKSWps1gCw3uf2YRRqnWkYSA5dnxuAwydoCqdTwrIJ4gpwaj8TC7O5dy/pGeZ4WoOGqqf5hI90t6x2rRXw3m7z/ByS1HLVtKq+RsafRpKZoKUzElwFHIIPDScpZPO1mvDKdROQo092hRIFiWpASzkqI39L32jHkzGNJBGcEgsKd8+14LO1oUsp2AL55gDbO/rEfBio3y36FLxE7ceKzyej7U0KaO8VKSuasFQFdnFJHELAM17NePH/AMSslS1BwosMG+zco25mvJlpQT4KgDycgt6N84RSp7KdQwwZw5ckuRbyjLS8HKM0utLnk01fHQ2v9yE0muUhCyaVAuXUHIKgAoucPbeF/vAURMmJSlKA3Czkm72BDZ6h9oDqilgE3azg+T73/wCoSKwlQIcHkLY3JfGbeeIx1PCR+Juf0CHiW4UvqPfeCQTSznhqYOASeobOzn3ik+elSvElK9qqTTvhyA+PMNCWp1ZVxEEGlTknBcM3MMDe2BC2llpmrSFgVJUFYJsXIx4wC1vlHQ9FdjNajfLCS9SJk0ICi1goHh3qU4I4j5Ei28V1MkrcuDuTVUAkElhgFVgDfHk0C1aAlZKSaweMgWqHuGLYcbnpCc5ACkoqpWou4Li/P3+rw4x6lNqx/syauWShZPdTMJBA+G7FnNwGuGc+hV9pTMIQVWDhLuybWDdLk8jl4Iey5ajKSqYeIWCSol7M2Qlzs1oBIWiSpaZS/EklalMWDkkoULXY8zaMNSEHyh3ZbU9pTFEzFAdwyQEOwdyMc/N8iEOxftGmWpSZiapYalD1EMWNNXMfSFtdrO9/hhfAkcPM83588PFZMpEsJBS5cEv8W9/pGckkqZSXU9ZN1CEVmWKkrulyxCWBZRd2Bc53gWknoKeJVU0OwZgQQM/i84872rrTNmpdIsfwlwCAC5e7U8veCydR3BUkAr4xSuxCXABB/Lm8XtlsS5l2E427Q3qNQqouuck8gtwLbcGIkIasTlKJClB2tQktYbk3iRrGM6XH78i02aSdMpczPCXAypznfFn92zA5k9KUhipyssVJDgWxe4cKG0Ma1BRKCQp1pyC1jcqOegHrGPppalS1FSSoSyFdSCohQfk6n6OY5I5VdC4K2M9p6gIWkJJUocQPFYlmv5OcwPW6oqUAtZVNDDiDI/mAIckswc2scQXWIrlAIupCgpxunGMPy2gUzSnhdPPDkubXsQz+zGNI1SDbT9Dzk7RqUsikBZKi1gcuwuxa/wAo9h2rpH06HSGKgoh2frbADM9zbrGbr9HUsKD1FQUA7O/G3VnDbecbwlqmShgUpAAuWpJ8T+kaTuSi0EpxVr9wYSCVIUQApiKT+F9sOwb5G1o1FzE8YS5QwSAeQYBTC92J53gKJLKVKcsovlmINiOpZvLeNTQoSlCkqTUCHBs5fkSR843jpKeDjlrqJl6TTqmXUQbm4FiNmdiB+7vckgpe1kpdm6EBr3H1hnU6ZIal2b2cbnl8vOKS1JICV2WN9iH+I+e/vzjTY06ZEdRTVobQt7b5D+1+bYvuN4vL1RUmlINr2vUPyOP2IHKmqINKFWN3DX5nc7WzCp1CspTxJuQD/wAg1iDk++DbR6UemURCUpOmvqaap1JbJFi7sGGelop97qLE72dnCnf2J5+cC7oqSFcIFi13F7i3Tr0hGSspKkKSHfw3Yj+U/N9x87lypXkiKttKh9U7ctw7F3ILu2zjqciO6meb3FSXUHxh3xYEP8oHMn0gVAgNewGCBc+o55g0ualhcciFWs3kXIA6YMVt3Sy7/HYlTcViP1OaWekhalu7pN7sOIEg+ah5xzXKQkMqkMbXc4LuGsx8xeOSJCWNPEDwh8WUg26W+e0LdsaQLFSGupTu7WZ7KA5fOHGLUcL/AAXNxbVtp/v4GJOuSpZyLsGAOACRxOAL+bNCw19S1Ug+FR6ixH6Wg/ZpSRUhhhwVNTsdi5t6wspQSo0HiUQMYH9XoPeHVQSJw9Rushu0UTFSgupTgYYtC+jQpVt8PzJufPDekE1msUkVUJAJYFgSW8L+Qvfk0dTWpSLGwdT8y1reg6cUTNRvAadqGWis3SkbvwscghyeYbcD0g2m0qmY739B12dm9DzEd1k6YgcTdQAxJ5D9TtAtPMUpVRJCiMfhHK3MYHLzERKEbKjKbg8qxlWkQA4uHY3BcsxBYkpAtmFuz9MJe3ESHJZgAXdL+g236wSdqpiTUoOkZblytd32/J4Ho9cVqK87MR+fnE+WTwsD88YN3bM/V9nTgsqPEgfzPZ7m5tlv7RHJUrJU3ACs9TYB2uzksN/WNCdrlPQE3uMmxPMkHG5jN1yFFJVLYpCgkpYuXtZ+r5hz2pOjTT3vkFKUhEtKwuu4FP4SKioJHNLepMAVNTMQuzJKvCBxY287/sRno0U5aksigow4p3sS/PyveNH7oEkqn2UriYCgJA6P4iM/XeOb4ebOjHfJjTViqo4TZvI87P6Q0vtRRBUVBRYEOlhYuSNy2H6e9tNp0tMWqpKUOlJyHNwC9/Nri0ZfaCklQSVAsbqSSQzYFha8W4RlyWsuh/S6hRKlA8TElRwEtt+XWH9F2gJf8NCA9A4yQ74L9BzinYWllqmUMJqVJcJKiLhuLkpuRO8bqES1omFkIMsnwgZA52fl/wBRzakl2IlV0LDUrFkpDbVG/qzR2Do7A7wBfeNUAWD2t5iJGKcmLyhZslyl1MyQOIi7YJDbC2NvOBySJZWDdU5CpYF8OFJbYkED5w1XciZcNa9nsbdGZoqFBNw2Qov05AZ88+UZRl1RrHDsydKulSUhOQQpRAUwDFJ4g2zMz3MGmTXqLsFAXdlMHL7AB2v+yzqykTJiSCopuKb2ABAvYbH16xi9oTf4iRtukB3IGDd6QOXXpG0VudFSb4GEaWpQUVLPAAwGWJYc2Zv8Yjd0OrsUpW6i3XLuwf09RmEe6XQFMplDbHqxb9+5dBLoIX8AYuWybM2R6co7dGLirX1WDg157279h3tHgLkl2Ztg9gbQtppLti9wxLHHz8mgk3V18KQ5JLe2xhNajLUKiUk3sOEs5unY7uHblvGsoq6vJnpXVNUaEzXhPASDmwGS+xqYDo3WEqbPSVIu5Aek8iCXHr6PBtElJKVqAbFQVUkc8l3sLG/lHdbMQCFA0qNjTxJI/mDMRbDRrTkvMuBbYwlizun1ybJDnowxsCWs3nvApKiF1EEIYjJ4Dn0zg2z1g2gASqqlKQSLJNiP5fnbyjmsmoUMJKzwqZ6SNgrG+9mIsxh26z09wjCMZYRaXrRSGBDF6Qot58J4k9CLRVU6pTlgoXG7pDmxyG/XlF+y0pQCyQkhyBYcXJRZ9stgYivaCUKalgsXFJcA8gSLtkFvS8N7nEa2bqaC6haFJKeEg2SkAuLFwSVEOwN7QDs7RpCSC+aRwlRu4BtYJZ79Ya0shLAhBBqAZIx1JJ8PvCHcLTMKUqOS1sjIxcm7ekVnEpL2wZLbtaTqv9dAk0FASkNYFr7gKT/9feKdoqWaSSWpJbkaL/mfaLapfdqDg+NnVhlF0/mPSO9oa3whNSqhXxEmythyA+UKsNmuW119S2kkCljcK5JURwpvcBk83OWimkZCqV+EX53N/mkP6dYFMnqTLS1QBd7MNz+ntDml07IDhRcsWpLOxJLkOkMLjkYfNJckOs7nh4/ewHU6qWQL103ulIck2BADEW9gYFp9WUy1KWApJy93/Eb7PYc2PWKnTpK72Qm/IbOW5qYAD5QxqdQikhBQcBADgpYXqvf2ETcr3Xn29qLUVSjtvqKp1hW4CUpISCAwZCbXPRmYNy8iXSzQgvdSRkk3J5nqT7dcwLTUpyLHJZio9b4D423vl2drUsoClTsEikgjnVcg+TCM8u237ms1jbtKTZyFWJLE5Kb7WBAFh8nzFdNqgCSzjAb6Dn5wsEfjVfDDbkLYHT5DJ0BLQzJuGDMRfoRkfSC2/N+ERKEIrZRQzwwCSXF3YOx8gLekWkGgcQpBvkFi5yOubcxAAhrEbWB22N9/3eG1yxTcDD1ZA3YEY8mheZy3LJMtqjsaqxDtFQmfFwAMrIyM3s9+cY0meDNJSk96l6N0uQXqG/S8ak3U1cCUsg8mF7OW29MCCaPSyZQqISCRvkHoG/MRW27ZakoYSMTVpNCyk8SqkkWBUfjUSWs7s0eXWhyH9dvMx6vtHs4znMpiSc7erPGDqeyJiBx2Vinl++UQourOvR1YcXkrpVKSppalBVkhnfiYNbF/rHs/s7oSkKT3klSQapq/EofCUpIIYllBzhn3jznYulEuVMmqUpKqVIQ1nOPFl0l/D7xbtPtYmhKXTQhCCNiUu1viYH5xyTe6W1K+5Us8HsvvskWlyl0fDSOFujl2iR4eR25MQkJSs0jHEYkGz/yZ/DZ7Oe4SFKCagOFyCcv6Z36Qrqp1SVKqAUGSByOXBHT35wHVzhTdyT4Td2v7j8oXlzCtSbEWLvgh7H05nlHLpaT55Huw7NBCSllFKiSBxgOCwACRvZvfaM6dJSFgttZwzOS9kvewvsDG7PlGXKlqHiNQUzFmJI2wQYW1KpZ4ikBRFyCTv9Orx6ENBPrn2OeWtLc2lh9sldNqiUtLdV7vgerC3R+Ud1EuahD2JJci3Q354s14mklsSpuECzXFuTZfrAO0NXUohIsHe1iduptG6l/1k+DNQp3FL1srpe0ASSElCk5fw2vnbyvHNRqlzCAUunIUDUA9rl3D9CDBO6SZfFMSX+An5O9XoOUK6eWAXpWP6eIDlYMpI8wY0zVFRjBu0sjKtAqU5SSgkczSfItvyUGDZi/Z8kKUDMTQTgoLA2u7OlQ/pYQvP1UxWFIUGxuprYLKsPlDeiC7shSebMRjJSfPEJrsX5qyxrUyEpBa6XPCQQCRukWbzDe0C0ekSpKlVhgLlQ8ItY4q5Y8mhJcou73fINx5gm/ofSH+5mJALh2q4cs7OSGZz5Q6t8fvsJvav6gWq0pSQARUzJLfI7lPTxDZ2EW7O0qOJXEkpYlLFZfApSkGoH2YnAwCU5PidyQHur1ThQfcMehhydoyzVMoO7Fykm9w935EP5u4aSsG3STkB1unKF8K2CshsHILZv8ArHVzVSglSkENwqyHBfBF/XNorpZSgQDdQ2y+LgjI/e1+z56lFUtaSgk1EuTU9jkn2FoapGUt3DycmTgspUQoS0gdWWFEXqN2DH1i2tISUKFQVQEhKiCWqDXFrt84prNYdMEqlprQXSsEp4gpPiQzlNKmcHLYsCDLlAqknJElBszkipTZA23jaa8qTWX1vkhba3XjsV1RUpSkIRwguokkuVAEs+Gw3OKaxCnoDppAHIkn5dT/AJjmoXQFsyysDhWkFiTUqtnTbNjnziomLCa5juf5bJG12sTyjKXq8mmna9F9RkaJKUMomwKioCyj5h7sbDleM3RoQAxBAJfN/NRGAH/djDErTJXcmxI2HS5D4HIYgE/TpKiCt0v1ZV+Yuc2A90xDRvHs5ZG9TqEBBKaSrZQJxzNhScsA/SEtJQhiTQ/xnPNgPh26/SL6eVKBZRYj/c25AYhPk7ncmFpoSVECqnpcqHn8I8nGLRLSscUuLY5qe6CQE+J+JlHH9RAufKCabSE2YJa7AX9jxKP7EV02nSEuFhFixBBIbYl6n/pAEKIkF3KlWODwt6M/sn1hVnPA6TVRfuO6pPdB0klSg/EGN+YI4T53tCcibMCrlTnZRud7DYdcQU1JYspuoIHu7+rp8oiFS6iFEJB2A32cDOMwklYNUu4GZrqS/wATvz9zgDyjp7UEwUhJYXJcm/Ikv7e0W1EiUboSVAC5dVPXcfMx2R2fW7rpOGSUCkHpy/peHlraQ4wXmaAylrBKUG4ucO7We1m/bQr2xInhIK1AuHLTFD8iFQ+dMtCmQ48hc+ezRJs9SlEzMC9PDy9gN87Qmlt5JUmnao8YicohnUwdkueF7OPleBAtfn6x6/XahE4UpAYD8STnci7eQhTQ/ZbvG/iMp3WkpIpQC1ja55NZ4xlNROyGrGvMqMOTOQAAZYJ5kmJHtk6PTp4U6dBAsCq5tzJuYkYPXV8Mn4kSiJd1OxvsTi++DcuXgPZ5u4ICRgkuQc3u5vv1GcQtInhSKxsq/CL/AK4FusVQkVMQQCQQQDtsz3sd+kVpPa9r4RjLT3K3yzfqCsEOpjUzvz2Lm4v0iajRMqyk2CSQ5cbh7bjm0I9mal55SfCxY35OkKPn9doa1C1GywoDYAkA8mJd46ntd3khRaljARJMuyElVrlLlsg4xCStUXVWkF/5qcW6hvSG5BSSKlqAFiSxsP5s/SOTtSh2d/Mkte1ykjHIesVFOucEvbudLInO0UtQqCkpH4VWb+n6Yi+i0hT/ADovaoF/JJZj1aJP00tfJ8u4bpZ0fsQMaGWC6QoH+U29GKiM8ziNBrjLO6/WJqFUtQsfEHYHk4LehgunnlaQiU5BYgEEhxcFjUHBvtBJhQgcJmgkXsq5e+2GgKNcsK4CL2uAHDNe7/KK9QVVhe4KbJmPxlDlnJsf+J+sNztGoJYzHDAsCd+RBZ+lzzgep0ExgZjMEggJOE4FmZtmEC00qSAqtSqh4QXAze6Um7bMcQUrC8Y+iLmWHDqudyMf3hiW6j6Q5PtbvTM4vxDidiSEuyhtcCElKS5ZiNnFJI8sesOmXLSgKSpNRD/3PinDNvC6hLv/AGCy5pukM6gxHFcehqA9fUxFSif9RkmqyhhhYsOTP1/IYnFAILCpJBDHB9mtyhgABKVKDggEpFhbhABG9sXO5hp4oymuTK7TlJCwA/EFEg082fhJAfLPDMiaqYEuCaUlKlhIDEmkjhSAwDtCnbdpwNNLoBDNuTyxZoZ+zjqROSCQoKe2WUkiz9Ux6utpx/4UZ9s+7OK5LUZZOmQkBSSXfwkpLl7cSbMWBPpHVomFJLJLkKUEgW5KWxfb/MOzpLUpCQM8QwBuMm7ve0Kz5rKCUkmpIDAAkckkh38gd48pyxg7dP6+oqjSJqBVxbOXpHQBrhthj0eKapaBTSon8QdvmLkdAwhyYmliokpU4SQHSFAtxAFy2GeFdcqWZh7oOLBmcvv5RD7HSnb/AGgMkSrgn0AN+bkDPpeBzkoKyEkhJNqiL9WG/kRDer166SgygHZ3Ci1mtY5gOm0stWaUjyUTjPEW9IOSk6yys/RIQkq7wEuzJZz6iokeZjsuVMPhCQxbLsf7iGvFRo1EslyncgpGOjQeTKmpPA98g1l/Vm+UFZsLdck1WqUHRMIS5cgMHI5gMX8jA5FBLUta3Cc+ZDj0eGJUuaol1OTdqXNr2e7RbU9nqs6iXAIdYZjfBIcQZ5ZDcUq+wrrJN6UrYc1G+/K5heVKQn4lHyFIt559BDsnRkHEsNyXn0vaNB0UlktdxhxbAsH88xNUgcqMaVrqF/w5ZpDVMKr7EHpzeFu1Vd4QykXHESHI9MH3EaMmTWaVG21Si3VuEHZsmKdraaXI7sAFBmDI4ik8rXV6GJwuWQ0rVIw06FCUKCSQHBmLU3ELsBuLtjreHOxNMudSJYAQl6V3ZxkVPfOANok9YlmZWgrCEEssGlS1FkKpBFIbdQhzs3tuXMlgTBLllD2HAkO7Uhjdh0zGGrO09qNqlJXIaXKlm6jqKt6VJAcWsGESFFfapKDSJOOSkN81CJHMlqVgqp9jM7MWzqAaoB+Vv3jqYKtTswOxHIsGZ/3vaAolAAJLgg3Yi7k4+Q9OsdE9KkhgA4xyIcN5C9oq82UhrRq/iA1GkAEs+NvoI216wTjYAORfdTCz2jBkIXYg7XFhl7D9ORg6dQKpZVZ0DfcvSepBcHyMarUbeBvw8Z3TNVJDGwPonI9M/u0XTKASVKSjIFwMnAsofWM7VrCQSLEqJcuGsTd2bz6RRHaUyW97KfkXaziOhakWrRxPR1oPzO19TRXSmxQgNkXHO3jims1CT4UIAszqDWDFqWJc8zCY7ZR4lgE02JDte5Y+cdlamTVUkKPQ3G2LdI0UmjBy25kmvky6ZZLf6ObMZn/6+kHnzJSUMFF6b0lZFXqcN6+UT75JJIpJDu5ADDkKdh1ih1Ep+FYQxwkAkjzZwWhqRb1V3FpQKyACo8uFZHvXjMHm6IySFKSkkKa7gPn4lXtuLQWYmWpbd6q5tSo4b4338ukT7nc4JALAtUWwA6qQ+0G9Gtt4XH79wMzVmcbIl5w73Nsjwi2I7P0ypZBXSGJsLM2Wc3HVrwynTJBFRWU3BKdiM+EeW99oomTKcUkJ2UWKSf6SeLNmJ3g3R7iuiuo16luoGxv4SATjJs9oMhQTSoFi3E4LCoGos3LDG8GlSwCQADs5YEb1EkucNZ8+sTS6cqWpLgDxqZrVA2H4SRVjaKuLdGclN8Iye3ZwK0N+B7PupXPy+cV+z+rpngf+QN0cXD+jj1hTtbUpVPXQ1CeFLYYbjzLl93hOYouCCxBBB5EXBj6eGgn4VaL7ffJxzT3s9pqdWHUkkMTSobswIOWN+V/eENZSFOgKpYXwCWyH2fd4vInJmI7wAEFu8B+FTM53IflyhmWGS1YppIsEuB4g3N+cfLyj8J7Jco64KV2Zi9QpZSFqWEcyklh0LX5O59YLPXSB3KgslLKS4Oci/ixDZkpSriIPNmSSeRAPq+IGqfKqSHSweo4Jy1g/QXIfMTuj0NHNLEvbAovUzFLCpqZliAWSU2w2bWg8woUBSVA5JUVseTCs7dTFh2pJFmAJaySCzWITSAWO7mIe1UsEolqXYFRFaTVzSXKgLYc7wbkhx1FLMX9/wDk2eyFWyFKcHnd7+YhkaXvFF5CUnopQ+Vn/AMiFFdsTCoq7niN3YBtt8Rf7zNX4kgWeygWfne0S5P0E5S5UW/kMTezkppUEkEuWLhQY+ZbziDSS2JXkB2qq/O0UXpilNRXnYG+wwxO8E1XZykAFix+JY4buzDJObZhOcQWl4mTxGl65ZE9oS6VU1AtSElId+bwFeqQWClOrooE/KOBQFTfykPbkSwF3Y2xmKTNOCoEMlwzAsGL+cQpOzoXgpyrdKv4/Ipqu0impMtBCS9Wxxl3vZs5vyjOnaorCSVEgKSp1sAmnBADvjMaq0AcSbk3d2AbIuWJwbObxUrlzeJEud3l+7loSEgsXJKyCrmMfDaIll5O3R8Np6fCz65+4hK15AUotWp+I3dgGykWDMBzh2d2gVy3UhC3BSpRIsDclAf1hTXaMkIdBCy4LKKQC/W/MksBY9YuEqWQimUkg0s3L0v53PSMZaKbsv4UbtcihkVOVLWgknhSSw5MwbEcjVOik/HqSF4UEkMCLMPKJFbvVnPtXWxHV9i6gG8sgsWZIPuRv5/SBL7InC5Ck8IYZf8Tk8tr7xuGYpmqOXBcv+/SLKnrJJquQAfIOPzzHY/DrhFqS6nnZaZgN0qY3e4IZm84H36lgCl1AEAnn9NvnHqBPmfiB8wP0i6Jync36cDf/ABJ+cJ+HXIKVO6PMaozGAUzOLdYvxLQHYEpII8iHd8B2NusbyJZAIDEFzxAKN+rDG0d7lRCQ+OSRxY8XPET8B1gN/oYenPhqCgWp4izJSwYWBIx6Q/KpS5YmosOZFg9nLsHG1941FbcCHG4Tf1JJf/EdlGkOQCvmpOB0IIbkzQPQbwJyvFYMHUSFAkJTbJJsbgnBuOgMEm6Jx4CGpDZJVZ3tjDeYjbRrWU7JZmYJO/M1Pi2Wgx7YAP8Appu5djkhnz1ilo11M5Ri+hkHsnwpEsORUbqsOEl2ULh+vyhofZyoWd2c0nFt+IkRpo7cFuBLf3fK8XR23Ks8sNnJ9xaLWlXUh6UOxmyfs+BczVsDe42D8NnfA9YvM7HUGZay75Y4fD+0a2n7akUgFJ3uM+7gxca/TqGFDN/M+sChRL8PpP8A6r2MvT9lKJUCVFiNyBthhHnO1NX91l/dyWWVkqUXFaPgPUG/sRH0HSdwtRpUok7ejfhGGF4R7f7A0mroTNmEKQbMpKVXyC9+R9POK0/JNSXQ0+FDa0lV9T5dM1g5wNPaA5w79ofsVMlakSpB7xC6aFKIfitxMGsXuNoEr7EahOpRpyqXUoAlSSohIuS/CDYD6R6D/wDqysxXgVRE9qlDKScZD5G49Y9h2TolGWuaSsJUxlIKmpGz9VOPINHdB/8AzeUilS1qmLDFQJFD5NqXboSQd49HM7OmPYb2Di2cAlh6AZjk8VrPXkpNGujoQgqeTAnaRLgBRN3Oz5Hrfl+sU/8AT5beDPR3JDH6xt6js6bSyUsXtu1wTtvc5zCsvQTgCpaA56bfkP1jjcWax09NcJCMiRLCiQkB2AFmtdxcwcpswJYHo2G9TiCzNK1LhmAAcG+LkjfNzBUaRxwkHHPA+Y84lo1jSFpbbGlumX3znODuYsZaSGpDeWOl0ucw1K06n2vhuW+0NjSgs4JIPMfn+7RNIuzHlSwFbZOAGzsHy27CGe0VL1CkuRSlwEgqAc7liATy2GzO8NztMcpIpYuT+/20ck6ElN8+/wA+W8FDMk6WnYndr3PQEWv15wxMlqek0pvkhLjfcl/31i+p061AOkkBVg5Dt0Yvje0BUVpBAGb3FrcscgN4bT6DTT5FDKIUTOSVEHhNg/RRSD0GwvAtUUk/6ZRwkkIKMkkZLkJvjozWLlmyVGWBSx3qci2KQA42IBPO8BGjL1ErUx8NVPsQkF82vbfeFtZVpC9C0mXUShASApIYZckDnwG22IP2z2mhRCJSEgBIpdANrMFqUks2cvEC5psom9IBqxZiHUkgdTn1gC5IcMWZ3ZnLPyudhVbnB5hJq8lJ0talFThD/CkrYeXDEiiTKFjnrV+sSJKpGz3Md7gQUJjrR6RxAu5Ec7qDRx4BAxKiwR0izxyqCwOUiKkR0xUwhlVCAqAFyQ3WDERRaAbEP5iEBTuwQ4YvhrxzuR19ouRFfUwgOKlhm2gYS28XVA1CACKf0zfn+/rFSepjoMVWBCGPdn6cLRNJUAUJqD87/pCk7UsEEWXSXIOzsB8iYY7KF5qQLqlKHzB/L5wPtfTlK2IANKbJsBa7erxntW76/Qvc6BJ7Xm7TFD+4/rBR2/PHxlvN/rGcqV0iplxoQbKftRPGV+6U/pBf/dM/+X1H6Rgd08WGlgCj0SftZMwQj2PlzhgfasnKU/P9I8v906xX7uofFCoD1CftKkfAP93P+2LyftGg5SN8H/EeUpPn6x1D8oNoz2CO25R8SSH6uIYHaen5l/6VfpHiQ42iyZhg2ILPcDtGSfjbzCh9RFk6qT/5k/7gP0jxYmq/bxZMxW7ND2oR7VRlqt3ksj+ofrCs7savwrI+f5x5UK5/SOpV0HtC2Iab7noJn2ZX+MeqTA0/Z2aH40Fww8QbZ3YmMhM3qQOhMETrFDC1/wC8/rC+Gg3MdH2b1AwuS3W596bxIVTrpn/mmf7jEg+GitzDCOvF2aOpYx0GRQRGgwTE7qEIAoRWiGRKid1BQxUpioTDvdRzuoKCxEpiqkOG+jiNDuY792hUFmcENFSmNL7tFfu0Kgszu7jhlxonTRz7tBtCzMMoxVUmNQyI53MG0LKdjSKZgKyBUlSUgtcqDCxOL/SA64OzhJ4UgkLAKVgUqtcsWFiLfVj7uI79333N4WzNjsyBIjv3eNcaaBaqXSlwHMPaBmjT9IsNPGnp5NSQSGgw08OhGT93jv3WNb7uY53MG0LMsaURcaaNLuIhkwUgszTp4sZHSNDuondw6CzOGnjv3bpGjR0itMFDsz/ut44rTRpNHGgoRm9xFTKjRUkQJUuChifdRyGzLiQqQxlKoJVHIkMkuFCLhQjsSACwMQGJEhAWCYhTEiQh0QIiUxIkMR0JiUxIkAEoid3EiQAd7uOGXEiQhnO7EcMqORIAOiVEKIkSHYiNHWjkSAZ1ojRIkAjkRo5EgGcMRokSGI4RFFCJEgQFFCKNHYkMYMxQiJEgEVMSJEgGf//Z"/>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4099"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9929" y="160338"/>
            <a:ext cx="5255448" cy="349726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101" name="Picture 5" descr="http://www.peacockday.com/sitebuildercontent/sitebuilderpictures/peahen.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486400" y="3505200"/>
            <a:ext cx="3302573" cy="3056112"/>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p:cNvSpPr txBox="1"/>
          <p:nvPr/>
        </p:nvSpPr>
        <p:spPr>
          <a:xfrm>
            <a:off x="762000" y="4038600"/>
            <a:ext cx="3810000" cy="584775"/>
          </a:xfrm>
          <a:prstGeom prst="rect">
            <a:avLst/>
          </a:prstGeom>
          <a:noFill/>
        </p:spPr>
        <p:txBody>
          <a:bodyPr wrap="square" rtlCol="0">
            <a:spAutoFit/>
          </a:bodyPr>
          <a:lstStyle/>
          <a:p>
            <a:pPr algn="ctr"/>
            <a:r>
              <a:rPr lang="en-US" sz="3200" b="1" dirty="0" smtClean="0"/>
              <a:t>Male Peacock</a:t>
            </a:r>
            <a:endParaRPr lang="en-US" sz="3200" b="1" dirty="0"/>
          </a:p>
        </p:txBody>
      </p:sp>
      <p:sp>
        <p:nvSpPr>
          <p:cNvPr id="7" name="Rectangle 6"/>
          <p:cNvSpPr/>
          <p:nvPr/>
        </p:nvSpPr>
        <p:spPr>
          <a:xfrm>
            <a:off x="5692515" y="2875002"/>
            <a:ext cx="2890343" cy="584775"/>
          </a:xfrm>
          <a:prstGeom prst="rect">
            <a:avLst/>
          </a:prstGeom>
        </p:spPr>
        <p:txBody>
          <a:bodyPr wrap="none">
            <a:spAutoFit/>
          </a:bodyPr>
          <a:lstStyle/>
          <a:p>
            <a:pPr algn="ctr"/>
            <a:r>
              <a:rPr lang="en-US" sz="3200" b="1" dirty="0" smtClean="0"/>
              <a:t>Female Peacock</a:t>
            </a:r>
            <a:endParaRPr lang="en-US" sz="3200" b="1" dirty="0"/>
          </a:p>
        </p:txBody>
      </p:sp>
    </p:spTree>
    <p:extLst>
      <p:ext uri="{BB962C8B-B14F-4D97-AF65-F5344CB8AC3E}">
        <p14:creationId xmlns:p14="http://schemas.microsoft.com/office/powerpoint/2010/main" val="6497846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099"/>
                                        </p:tgtEl>
                                        <p:attrNameLst>
                                          <p:attrName>style.visibility</p:attrName>
                                        </p:attrNameLst>
                                      </p:cBhvr>
                                      <p:to>
                                        <p:strVal val="visible"/>
                                      </p:to>
                                    </p:set>
                                    <p:animEffect transition="in" filter="fade">
                                      <p:cBhvr>
                                        <p:cTn id="7" dur="500"/>
                                        <p:tgtEl>
                                          <p:spTgt spid="4099"/>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4101"/>
                                        </p:tgtEl>
                                        <p:attrNameLst>
                                          <p:attrName>style.visibility</p:attrName>
                                        </p:attrNameLst>
                                      </p:cBhvr>
                                      <p:to>
                                        <p:strVal val="visible"/>
                                      </p:to>
                                    </p:set>
                                    <p:animEffect transition="in" filter="fade">
                                      <p:cBhvr>
                                        <p:cTn id="12" dur="1000"/>
                                        <p:tgtEl>
                                          <p:spTgt spid="4101"/>
                                        </p:tgtEl>
                                      </p:cBhvr>
                                    </p:animEffect>
                                    <p:anim calcmode="lin" valueType="num">
                                      <p:cBhvr>
                                        <p:cTn id="13" dur="1000" fill="hold"/>
                                        <p:tgtEl>
                                          <p:spTgt spid="4101"/>
                                        </p:tgtEl>
                                        <p:attrNameLst>
                                          <p:attrName>ppt_x</p:attrName>
                                        </p:attrNameLst>
                                      </p:cBhvr>
                                      <p:tavLst>
                                        <p:tav tm="0">
                                          <p:val>
                                            <p:strVal val="#ppt_x"/>
                                          </p:val>
                                        </p:tav>
                                        <p:tav tm="100000">
                                          <p:val>
                                            <p:strVal val="#ppt_x"/>
                                          </p:val>
                                        </p:tav>
                                      </p:tavLst>
                                    </p:anim>
                                    <p:anim calcmode="lin" valueType="num">
                                      <p:cBhvr>
                                        <p:cTn id="14" dur="1000" fill="hold"/>
                                        <p:tgtEl>
                                          <p:spTgt spid="4101"/>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anim calcmode="lin" valueType="num">
                                      <p:cBhvr additive="base">
                                        <p:cTn id="19" dur="500" fill="hold"/>
                                        <p:tgtEl>
                                          <p:spTgt spid="6"/>
                                        </p:tgtEl>
                                        <p:attrNameLst>
                                          <p:attrName>ppt_x</p:attrName>
                                        </p:attrNameLst>
                                      </p:cBhvr>
                                      <p:tavLst>
                                        <p:tav tm="0">
                                          <p:val>
                                            <p:strVal val="#ppt_x"/>
                                          </p:val>
                                        </p:tav>
                                        <p:tav tm="100000">
                                          <p:val>
                                            <p:strVal val="#ppt_x"/>
                                          </p:val>
                                        </p:tav>
                                      </p:tavLst>
                                    </p:anim>
                                    <p:anim calcmode="lin" valueType="num">
                                      <p:cBhvr additive="base">
                                        <p:cTn id="20"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7"/>
                                        </p:tgtEl>
                                        <p:attrNameLst>
                                          <p:attrName>style.visibility</p:attrName>
                                        </p:attrNameLst>
                                      </p:cBhvr>
                                      <p:to>
                                        <p:strVal val="visible"/>
                                      </p:to>
                                    </p:set>
                                    <p:anim calcmode="lin" valueType="num">
                                      <p:cBhvr additive="base">
                                        <p:cTn id="25" dur="500" fill="hold"/>
                                        <p:tgtEl>
                                          <p:spTgt spid="7"/>
                                        </p:tgtEl>
                                        <p:attrNameLst>
                                          <p:attrName>ppt_x</p:attrName>
                                        </p:attrNameLst>
                                      </p:cBhvr>
                                      <p:tavLst>
                                        <p:tav tm="0">
                                          <p:val>
                                            <p:strVal val="#ppt_x"/>
                                          </p:val>
                                        </p:tav>
                                        <p:tav tm="100000">
                                          <p:val>
                                            <p:strVal val="#ppt_x"/>
                                          </p:val>
                                        </p:tav>
                                      </p:tavLst>
                                    </p:anim>
                                    <p:anim calcmode="lin" valueType="num">
                                      <p:cBhvr additive="base">
                                        <p:cTn id="26"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descr="http://www.lawhalewatching.com/es/images/spermwhale.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5575" y="228600"/>
            <a:ext cx="4731774" cy="3352800"/>
          </a:xfrm>
          <a:prstGeom prst="rect">
            <a:avLst/>
          </a:prstGeom>
          <a:noFill/>
          <a:extLst>
            <a:ext uri="{909E8E84-426E-40DD-AFC4-6F175D3DCCD1}">
              <a14:hiddenFill xmlns:a14="http://schemas.microsoft.com/office/drawing/2010/main">
                <a:solidFill>
                  <a:srgbClr val="FFFFFF"/>
                </a:solidFill>
              </a14:hiddenFill>
            </a:ext>
          </a:extLst>
        </p:spPr>
      </p:pic>
      <p:pic>
        <p:nvPicPr>
          <p:cNvPr id="6148" name="Picture 4" descr="http://www.tonywublog.com/wp-content/uploads/2011/09/female-humpback-whale-calf-tolunima-playing-at-ocean-surface-tonga.jpg"/>
          <p:cNvPicPr>
            <a:picLocks noChangeAspect="1" noChangeArrowheads="1"/>
          </p:cNvPicPr>
          <p:nvPr/>
        </p:nvPicPr>
        <p:blipFill rotWithShape="1">
          <a:blip r:embed="rId3">
            <a:extLst>
              <a:ext uri="{28A0092B-C50C-407E-A947-70E740481C1C}">
                <a14:useLocalDpi xmlns:a14="http://schemas.microsoft.com/office/drawing/2010/main" val="0"/>
              </a:ext>
            </a:extLst>
          </a:blip>
          <a:srcRect b="9121"/>
          <a:stretch/>
        </p:blipFill>
        <p:spPr bwMode="auto">
          <a:xfrm>
            <a:off x="4267200" y="3757950"/>
            <a:ext cx="4848497" cy="2934587"/>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921262" y="3930134"/>
            <a:ext cx="3200400" cy="369332"/>
          </a:xfrm>
          <a:prstGeom prst="rect">
            <a:avLst/>
          </a:prstGeom>
          <a:noFill/>
        </p:spPr>
        <p:txBody>
          <a:bodyPr wrap="square" rtlCol="0">
            <a:spAutoFit/>
          </a:bodyPr>
          <a:lstStyle/>
          <a:p>
            <a:pPr algn="ctr"/>
            <a:r>
              <a:rPr lang="en-US" dirty="0" smtClean="0"/>
              <a:t>Male Sperm Whale</a:t>
            </a:r>
            <a:endParaRPr lang="en-US" dirty="0"/>
          </a:p>
        </p:txBody>
      </p:sp>
      <p:sp>
        <p:nvSpPr>
          <p:cNvPr id="8" name="TextBox 7"/>
          <p:cNvSpPr txBox="1"/>
          <p:nvPr/>
        </p:nvSpPr>
        <p:spPr>
          <a:xfrm>
            <a:off x="5091248" y="2971800"/>
            <a:ext cx="3200400" cy="369332"/>
          </a:xfrm>
          <a:prstGeom prst="rect">
            <a:avLst/>
          </a:prstGeom>
          <a:noFill/>
        </p:spPr>
        <p:txBody>
          <a:bodyPr wrap="square" rtlCol="0">
            <a:spAutoFit/>
          </a:bodyPr>
          <a:lstStyle/>
          <a:p>
            <a:pPr algn="ctr"/>
            <a:r>
              <a:rPr lang="en-US" dirty="0" smtClean="0"/>
              <a:t>Female Sperm Whale</a:t>
            </a:r>
            <a:endParaRPr lang="en-US" dirty="0"/>
          </a:p>
        </p:txBody>
      </p:sp>
    </p:spTree>
    <p:extLst>
      <p:ext uri="{BB962C8B-B14F-4D97-AF65-F5344CB8AC3E}">
        <p14:creationId xmlns:p14="http://schemas.microsoft.com/office/powerpoint/2010/main" val="17177628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6146"/>
                                        </p:tgtEl>
                                        <p:attrNameLst>
                                          <p:attrName>style.visibility</p:attrName>
                                        </p:attrNameLst>
                                      </p:cBhvr>
                                      <p:to>
                                        <p:strVal val="visible"/>
                                      </p:to>
                                    </p:set>
                                    <p:anim calcmode="lin" valueType="num">
                                      <p:cBhvr additive="base">
                                        <p:cTn id="7" dur="500" fill="hold"/>
                                        <p:tgtEl>
                                          <p:spTgt spid="6146"/>
                                        </p:tgtEl>
                                        <p:attrNameLst>
                                          <p:attrName>ppt_x</p:attrName>
                                        </p:attrNameLst>
                                      </p:cBhvr>
                                      <p:tavLst>
                                        <p:tav tm="0">
                                          <p:val>
                                            <p:strVal val="#ppt_x"/>
                                          </p:val>
                                        </p:tav>
                                        <p:tav tm="100000">
                                          <p:val>
                                            <p:strVal val="#ppt_x"/>
                                          </p:val>
                                        </p:tav>
                                      </p:tavLst>
                                    </p:anim>
                                    <p:anim calcmode="lin" valueType="num">
                                      <p:cBhvr additive="base">
                                        <p:cTn id="8" dur="500" fill="hold"/>
                                        <p:tgtEl>
                                          <p:spTgt spid="614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6148"/>
                                        </p:tgtEl>
                                        <p:attrNameLst>
                                          <p:attrName>style.visibility</p:attrName>
                                        </p:attrNameLst>
                                      </p:cBhvr>
                                      <p:to>
                                        <p:strVal val="visible"/>
                                      </p:to>
                                    </p:set>
                                    <p:anim calcmode="lin" valueType="num">
                                      <p:cBhvr additive="base">
                                        <p:cTn id="13" dur="500" fill="hold"/>
                                        <p:tgtEl>
                                          <p:spTgt spid="6148"/>
                                        </p:tgtEl>
                                        <p:attrNameLst>
                                          <p:attrName>ppt_x</p:attrName>
                                        </p:attrNameLst>
                                      </p:cBhvr>
                                      <p:tavLst>
                                        <p:tav tm="0">
                                          <p:val>
                                            <p:strVal val="#ppt_x"/>
                                          </p:val>
                                        </p:tav>
                                        <p:tav tm="100000">
                                          <p:val>
                                            <p:strVal val="#ppt_x"/>
                                          </p:val>
                                        </p:tav>
                                      </p:tavLst>
                                    </p:anim>
                                    <p:anim calcmode="lin" valueType="num">
                                      <p:cBhvr additive="base">
                                        <p:cTn id="14" dur="500" fill="hold"/>
                                        <p:tgtEl>
                                          <p:spTgt spid="6148"/>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500" fill="hold"/>
                                        <p:tgtEl>
                                          <p:spTgt spid="5"/>
                                        </p:tgtEl>
                                        <p:attrNameLst>
                                          <p:attrName>ppt_x</p:attrName>
                                        </p:attrNameLst>
                                      </p:cBhvr>
                                      <p:tavLst>
                                        <p:tav tm="0">
                                          <p:val>
                                            <p:strVal val="#ppt_x"/>
                                          </p:val>
                                        </p:tav>
                                        <p:tav tm="100000">
                                          <p:val>
                                            <p:strVal val="#ppt_x"/>
                                          </p:val>
                                        </p:tav>
                                      </p:tavLst>
                                    </p:anim>
                                    <p:anim calcmode="lin" valueType="num">
                                      <p:cBhvr additive="base">
                                        <p:cTn id="20"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42" presetClass="entr" presetSubtype="0" fill="hold" grpId="0" nodeType="clickEffect">
                                  <p:stCondLst>
                                    <p:cond delay="0"/>
                                  </p:stCondLst>
                                  <p:childTnLst>
                                    <p:set>
                                      <p:cBhvr>
                                        <p:cTn id="24" dur="1" fill="hold">
                                          <p:stCondLst>
                                            <p:cond delay="0"/>
                                          </p:stCondLst>
                                        </p:cTn>
                                        <p:tgtEl>
                                          <p:spTgt spid="8"/>
                                        </p:tgtEl>
                                        <p:attrNameLst>
                                          <p:attrName>style.visibility</p:attrName>
                                        </p:attrNameLst>
                                      </p:cBhvr>
                                      <p:to>
                                        <p:strVal val="visible"/>
                                      </p:to>
                                    </p:set>
                                    <p:animEffect transition="in" filter="fade">
                                      <p:cBhvr>
                                        <p:cTn id="25" dur="1000"/>
                                        <p:tgtEl>
                                          <p:spTgt spid="8"/>
                                        </p:tgtEl>
                                      </p:cBhvr>
                                    </p:animEffect>
                                    <p:anim calcmode="lin" valueType="num">
                                      <p:cBhvr>
                                        <p:cTn id="26" dur="1000" fill="hold"/>
                                        <p:tgtEl>
                                          <p:spTgt spid="8"/>
                                        </p:tgtEl>
                                        <p:attrNameLst>
                                          <p:attrName>ppt_x</p:attrName>
                                        </p:attrNameLst>
                                      </p:cBhvr>
                                      <p:tavLst>
                                        <p:tav tm="0">
                                          <p:val>
                                            <p:strVal val="#ppt_x"/>
                                          </p:val>
                                        </p:tav>
                                        <p:tav tm="100000">
                                          <p:val>
                                            <p:strVal val="#ppt_x"/>
                                          </p:val>
                                        </p:tav>
                                      </p:tavLst>
                                    </p:anim>
                                    <p:anim calcmode="lin" valueType="num">
                                      <p:cBhvr>
                                        <p:cTn id="27" dur="10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8" grpId="0"/>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4182" t="11333" r="42208" b="9698"/>
          <a:stretch/>
        </p:blipFill>
        <p:spPr bwMode="auto">
          <a:xfrm>
            <a:off x="228600" y="0"/>
            <a:ext cx="4493623" cy="441524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124" name="Picture 4" descr="http://cdn.c.photoshelter.com/img-get/I0000nJuv6T8EYXM/s/880/880/AH-Wasp-Spiders-8342.jpg"/>
          <p:cNvPicPr>
            <a:picLocks noChangeAspect="1" noChangeArrowheads="1"/>
          </p:cNvPicPr>
          <p:nvPr/>
        </p:nvPicPr>
        <p:blipFill rotWithShape="1">
          <a:blip r:embed="rId3">
            <a:extLst>
              <a:ext uri="{28A0092B-C50C-407E-A947-70E740481C1C}">
                <a14:useLocalDpi xmlns:a14="http://schemas.microsoft.com/office/drawing/2010/main" val="0"/>
              </a:ext>
            </a:extLst>
          </a:blip>
          <a:srcRect l="65740" t="29672" r="13377" b="23836"/>
          <a:stretch/>
        </p:blipFill>
        <p:spPr bwMode="auto">
          <a:xfrm>
            <a:off x="6080759" y="3809999"/>
            <a:ext cx="1750423" cy="2599509"/>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265611" y="4572000"/>
            <a:ext cx="4419600" cy="584775"/>
          </a:xfrm>
          <a:prstGeom prst="rect">
            <a:avLst/>
          </a:prstGeom>
          <a:noFill/>
        </p:spPr>
        <p:txBody>
          <a:bodyPr wrap="square" rtlCol="0">
            <a:spAutoFit/>
          </a:bodyPr>
          <a:lstStyle/>
          <a:p>
            <a:pPr algn="ctr"/>
            <a:r>
              <a:rPr lang="en-US" sz="3200" b="1" dirty="0" smtClean="0"/>
              <a:t>Female Wasp Spider</a:t>
            </a:r>
            <a:endParaRPr lang="en-US" sz="3200" b="1" dirty="0"/>
          </a:p>
        </p:txBody>
      </p:sp>
      <p:sp>
        <p:nvSpPr>
          <p:cNvPr id="8" name="TextBox 7"/>
          <p:cNvSpPr txBox="1"/>
          <p:nvPr/>
        </p:nvSpPr>
        <p:spPr>
          <a:xfrm>
            <a:off x="4746170" y="2801106"/>
            <a:ext cx="4419600" cy="584775"/>
          </a:xfrm>
          <a:prstGeom prst="rect">
            <a:avLst/>
          </a:prstGeom>
          <a:noFill/>
        </p:spPr>
        <p:txBody>
          <a:bodyPr wrap="square" rtlCol="0">
            <a:spAutoFit/>
          </a:bodyPr>
          <a:lstStyle/>
          <a:p>
            <a:pPr algn="ctr"/>
            <a:r>
              <a:rPr lang="en-US" sz="3200" b="1" dirty="0" smtClean="0"/>
              <a:t>Male Wasp Spider</a:t>
            </a:r>
            <a:endParaRPr lang="en-US" sz="3200" b="1" dirty="0"/>
          </a:p>
        </p:txBody>
      </p:sp>
    </p:spTree>
    <p:extLst>
      <p:ext uri="{BB962C8B-B14F-4D97-AF65-F5344CB8AC3E}">
        <p14:creationId xmlns:p14="http://schemas.microsoft.com/office/powerpoint/2010/main" val="30531475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122"/>
                                        </p:tgtEl>
                                        <p:attrNameLst>
                                          <p:attrName>style.visibility</p:attrName>
                                        </p:attrNameLst>
                                      </p:cBhvr>
                                      <p:to>
                                        <p:strVal val="visible"/>
                                      </p:to>
                                    </p:set>
                                    <p:anim calcmode="lin" valueType="num">
                                      <p:cBhvr additive="base">
                                        <p:cTn id="7" dur="500" fill="hold"/>
                                        <p:tgtEl>
                                          <p:spTgt spid="5122"/>
                                        </p:tgtEl>
                                        <p:attrNameLst>
                                          <p:attrName>ppt_x</p:attrName>
                                        </p:attrNameLst>
                                      </p:cBhvr>
                                      <p:tavLst>
                                        <p:tav tm="0">
                                          <p:val>
                                            <p:strVal val="#ppt_x"/>
                                          </p:val>
                                        </p:tav>
                                        <p:tav tm="100000">
                                          <p:val>
                                            <p:strVal val="#ppt_x"/>
                                          </p:val>
                                        </p:tav>
                                      </p:tavLst>
                                    </p:anim>
                                    <p:anim calcmode="lin" valueType="num">
                                      <p:cBhvr additive="base">
                                        <p:cTn id="8" dur="500" fill="hold"/>
                                        <p:tgtEl>
                                          <p:spTgt spid="512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2" presetClass="entr" presetSubtype="0" fill="hold" nodeType="clickEffect">
                                  <p:stCondLst>
                                    <p:cond delay="0"/>
                                  </p:stCondLst>
                                  <p:childTnLst>
                                    <p:set>
                                      <p:cBhvr>
                                        <p:cTn id="12" dur="1" fill="hold">
                                          <p:stCondLst>
                                            <p:cond delay="0"/>
                                          </p:stCondLst>
                                        </p:cTn>
                                        <p:tgtEl>
                                          <p:spTgt spid="5124"/>
                                        </p:tgtEl>
                                        <p:attrNameLst>
                                          <p:attrName>style.visibility</p:attrName>
                                        </p:attrNameLst>
                                      </p:cBhvr>
                                      <p:to>
                                        <p:strVal val="visible"/>
                                      </p:to>
                                    </p:set>
                                    <p:animEffect transition="in" filter="fade">
                                      <p:cBhvr>
                                        <p:cTn id="13" dur="1000"/>
                                        <p:tgtEl>
                                          <p:spTgt spid="5124"/>
                                        </p:tgtEl>
                                      </p:cBhvr>
                                    </p:animEffect>
                                    <p:anim calcmode="lin" valueType="num">
                                      <p:cBhvr>
                                        <p:cTn id="14" dur="1000" fill="hold"/>
                                        <p:tgtEl>
                                          <p:spTgt spid="5124"/>
                                        </p:tgtEl>
                                        <p:attrNameLst>
                                          <p:attrName>ppt_x</p:attrName>
                                        </p:attrNameLst>
                                      </p:cBhvr>
                                      <p:tavLst>
                                        <p:tav tm="0">
                                          <p:val>
                                            <p:strVal val="#ppt_x"/>
                                          </p:val>
                                        </p:tav>
                                        <p:tav tm="100000">
                                          <p:val>
                                            <p:strVal val="#ppt_x"/>
                                          </p:val>
                                        </p:tav>
                                      </p:tavLst>
                                    </p:anim>
                                    <p:anim calcmode="lin" valueType="num">
                                      <p:cBhvr>
                                        <p:cTn id="15" dur="1000" fill="hold"/>
                                        <p:tgtEl>
                                          <p:spTgt spid="5124"/>
                                        </p:tgtEl>
                                        <p:attrNameLst>
                                          <p:attrName>ppt_y</p:attrName>
                                        </p:attrNameLst>
                                      </p:cBhvr>
                                      <p:tavLst>
                                        <p:tav tm="0">
                                          <p:val>
                                            <p:strVal val="#ppt_y+.1"/>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16" presetClass="entr" presetSubtype="21" fill="hold" grpId="0" nodeType="clickEffect">
                                  <p:stCondLst>
                                    <p:cond delay="0"/>
                                  </p:stCondLst>
                                  <p:childTnLst>
                                    <p:set>
                                      <p:cBhvr>
                                        <p:cTn id="19" dur="1" fill="hold">
                                          <p:stCondLst>
                                            <p:cond delay="0"/>
                                          </p:stCondLst>
                                        </p:cTn>
                                        <p:tgtEl>
                                          <p:spTgt spid="8"/>
                                        </p:tgtEl>
                                        <p:attrNameLst>
                                          <p:attrName>style.visibility</p:attrName>
                                        </p:attrNameLst>
                                      </p:cBhvr>
                                      <p:to>
                                        <p:strVal val="visible"/>
                                      </p:to>
                                    </p:set>
                                    <p:animEffect transition="in" filter="barn(inVertical)">
                                      <p:cBhvr>
                                        <p:cTn id="20" dur="500"/>
                                        <p:tgtEl>
                                          <p:spTgt spid="8"/>
                                        </p:tgtEl>
                                      </p:cBhvr>
                                    </p:animEffect>
                                  </p:childTnLst>
                                </p:cTn>
                              </p:par>
                            </p:childTnLst>
                          </p:cTn>
                        </p:par>
                      </p:childTnLst>
                    </p:cTn>
                  </p:par>
                  <p:par>
                    <p:cTn id="21" fill="hold">
                      <p:stCondLst>
                        <p:cond delay="indefinite"/>
                      </p:stCondLst>
                      <p:childTnLst>
                        <p:par>
                          <p:cTn id="22" fill="hold">
                            <p:stCondLst>
                              <p:cond delay="0"/>
                            </p:stCondLst>
                            <p:childTnLst>
                              <p:par>
                                <p:cTn id="23" presetID="42" presetClass="entr" presetSubtype="0" fill="hold" grpId="0" nodeType="clickEffect">
                                  <p:stCondLst>
                                    <p:cond delay="0"/>
                                  </p:stCondLst>
                                  <p:childTnLst>
                                    <p:set>
                                      <p:cBhvr>
                                        <p:cTn id="24" dur="1" fill="hold">
                                          <p:stCondLst>
                                            <p:cond delay="0"/>
                                          </p:stCondLst>
                                        </p:cTn>
                                        <p:tgtEl>
                                          <p:spTgt spid="5"/>
                                        </p:tgtEl>
                                        <p:attrNameLst>
                                          <p:attrName>style.visibility</p:attrName>
                                        </p:attrNameLst>
                                      </p:cBhvr>
                                      <p:to>
                                        <p:strVal val="visible"/>
                                      </p:to>
                                    </p:set>
                                    <p:animEffect transition="in" filter="fade">
                                      <p:cBhvr>
                                        <p:cTn id="25" dur="1000"/>
                                        <p:tgtEl>
                                          <p:spTgt spid="5"/>
                                        </p:tgtEl>
                                      </p:cBhvr>
                                    </p:animEffect>
                                    <p:anim calcmode="lin" valueType="num">
                                      <p:cBhvr>
                                        <p:cTn id="26" dur="1000" fill="hold"/>
                                        <p:tgtEl>
                                          <p:spTgt spid="5"/>
                                        </p:tgtEl>
                                        <p:attrNameLst>
                                          <p:attrName>ppt_x</p:attrName>
                                        </p:attrNameLst>
                                      </p:cBhvr>
                                      <p:tavLst>
                                        <p:tav tm="0">
                                          <p:val>
                                            <p:strVal val="#ppt_x"/>
                                          </p:val>
                                        </p:tav>
                                        <p:tav tm="100000">
                                          <p:val>
                                            <p:strVal val="#ppt_x"/>
                                          </p:val>
                                        </p:tav>
                                      </p:tavLst>
                                    </p:anim>
                                    <p:anim calcmode="lin" valueType="num">
                                      <p:cBhvr>
                                        <p:cTn id="27"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8" grpId="0"/>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Sexual Selection</a:t>
            </a:r>
            <a:endParaRPr lang="en-US" dirty="0"/>
          </a:p>
        </p:txBody>
      </p:sp>
      <p:sp>
        <p:nvSpPr>
          <p:cNvPr id="3" name="Content Placeholder 2"/>
          <p:cNvSpPr>
            <a:spLocks noGrp="1"/>
          </p:cNvSpPr>
          <p:nvPr>
            <p:ph sz="half" idx="1"/>
          </p:nvPr>
        </p:nvSpPr>
        <p:spPr/>
        <p:txBody>
          <a:bodyPr/>
          <a:lstStyle/>
          <a:p>
            <a:r>
              <a:rPr lang="en-US" dirty="0" smtClean="0"/>
              <a:t>Darwin proposed that males and females within a population could exhibit different traits due to the fact that they are in competition for mates</a:t>
            </a:r>
          </a:p>
          <a:p>
            <a:r>
              <a:rPr lang="en-US" dirty="0" smtClean="0"/>
              <a:t>He proposed this idea as </a:t>
            </a:r>
            <a:r>
              <a:rPr lang="en-US" b="1" dirty="0" smtClean="0"/>
              <a:t>sexual selection</a:t>
            </a:r>
          </a:p>
          <a:p>
            <a:endParaRPr lang="en-US" dirty="0"/>
          </a:p>
        </p:txBody>
      </p:sp>
      <p:pic>
        <p:nvPicPr>
          <p:cNvPr id="3074" name="Picture 2" descr="http://www.southernfriedscience.com/wp-content/uploads/2011/09/uca_dimorphism.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029200" y="1184465"/>
            <a:ext cx="3657600" cy="544139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381005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nodeType="clickEffect">
                                  <p:stCondLst>
                                    <p:cond delay="0"/>
                                  </p:stCondLst>
                                  <p:childTnLst>
                                    <p:set>
                                      <p:cBhvr>
                                        <p:cTn id="20" dur="1" fill="hold">
                                          <p:stCondLst>
                                            <p:cond delay="0"/>
                                          </p:stCondLst>
                                        </p:cTn>
                                        <p:tgtEl>
                                          <p:spTgt spid="3074"/>
                                        </p:tgtEl>
                                        <p:attrNameLst>
                                          <p:attrName>style.visibility</p:attrName>
                                        </p:attrNameLst>
                                      </p:cBhvr>
                                      <p:to>
                                        <p:strVal val="visible"/>
                                      </p:to>
                                    </p:set>
                                    <p:anim calcmode="lin" valueType="num">
                                      <p:cBhvr additive="base">
                                        <p:cTn id="21" dur="500" fill="hold"/>
                                        <p:tgtEl>
                                          <p:spTgt spid="3074"/>
                                        </p:tgtEl>
                                        <p:attrNameLst>
                                          <p:attrName>ppt_x</p:attrName>
                                        </p:attrNameLst>
                                      </p:cBhvr>
                                      <p:tavLst>
                                        <p:tav tm="0">
                                          <p:val>
                                            <p:strVal val="#ppt_x"/>
                                          </p:val>
                                        </p:tav>
                                        <p:tav tm="100000">
                                          <p:val>
                                            <p:strVal val="#ppt_x"/>
                                          </p:val>
                                        </p:tav>
                                      </p:tavLst>
                                    </p:anim>
                                    <p:anim calcmode="lin" valueType="num">
                                      <p:cBhvr additive="base">
                                        <p:cTn id="22" dur="500" fill="hold"/>
                                        <p:tgtEl>
                                          <p:spTgt spid="307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Sexual Selection</a:t>
            </a:r>
            <a:endParaRPr lang="en-US" dirty="0"/>
          </a:p>
        </p:txBody>
      </p:sp>
      <p:sp>
        <p:nvSpPr>
          <p:cNvPr id="4" name="Content Placeholder 3"/>
          <p:cNvSpPr>
            <a:spLocks noGrp="1"/>
          </p:cNvSpPr>
          <p:nvPr>
            <p:ph sz="half" idx="2"/>
          </p:nvPr>
        </p:nvSpPr>
        <p:spPr>
          <a:xfrm>
            <a:off x="4648200" y="1371600"/>
            <a:ext cx="4038600" cy="5257800"/>
          </a:xfrm>
        </p:spPr>
        <p:txBody>
          <a:bodyPr>
            <a:normAutofit fontScale="85000" lnSpcReduction="10000"/>
          </a:bodyPr>
          <a:lstStyle/>
          <a:p>
            <a:r>
              <a:rPr lang="en-US" dirty="0" smtClean="0"/>
              <a:t>Darwin stated that males and females of the same species are looking for different things in a mate</a:t>
            </a:r>
          </a:p>
          <a:p>
            <a:r>
              <a:rPr lang="en-US" dirty="0" smtClean="0"/>
              <a:t>Most males are looking to spread their genes with little investment in the raising of the offspring (depending on the species)</a:t>
            </a:r>
          </a:p>
          <a:p>
            <a:r>
              <a:rPr lang="en-US" dirty="0" smtClean="0"/>
              <a:t>Most females are looking for a mate that has good genes because they are putting a large investment into offspring (most species)</a:t>
            </a:r>
          </a:p>
        </p:txBody>
      </p:sp>
      <p:pic>
        <p:nvPicPr>
          <p:cNvPr id="5" name="Picture 2" descr="http://www.nationalswitchgear.com/images/homepage/what-are-you-looking-for.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4800" y="1752600"/>
            <a:ext cx="4330749" cy="35052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431625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1000"/>
                                        <p:tgtEl>
                                          <p:spTgt spid="4">
                                            <p:txEl>
                                              <p:pRg st="0" end="0"/>
                                            </p:txEl>
                                          </p:spTgt>
                                        </p:tgtEl>
                                      </p:cBhvr>
                                    </p:animEffect>
                                    <p:anim calcmode="lin" valueType="num">
                                      <p:cBhvr>
                                        <p:cTn id="8" dur="10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4">
                                            <p:txEl>
                                              <p:pRg st="1" end="1"/>
                                            </p:txEl>
                                          </p:spTgt>
                                        </p:tgtEl>
                                        <p:attrNameLst>
                                          <p:attrName>style.visibility</p:attrName>
                                        </p:attrNameLst>
                                      </p:cBhvr>
                                      <p:to>
                                        <p:strVal val="visible"/>
                                      </p:to>
                                    </p:set>
                                    <p:animEffect transition="in" filter="fade">
                                      <p:cBhvr>
                                        <p:cTn id="14" dur="1000"/>
                                        <p:tgtEl>
                                          <p:spTgt spid="4">
                                            <p:txEl>
                                              <p:pRg st="1" end="1"/>
                                            </p:txEl>
                                          </p:spTgt>
                                        </p:tgtEl>
                                      </p:cBhvr>
                                    </p:animEffect>
                                    <p:anim calcmode="lin" valueType="num">
                                      <p:cBhvr>
                                        <p:cTn id="15" dur="1000" fill="hold"/>
                                        <p:tgtEl>
                                          <p:spTgt spid="4">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4">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4">
                                            <p:txEl>
                                              <p:pRg st="2" end="2"/>
                                            </p:txEl>
                                          </p:spTgt>
                                        </p:tgtEl>
                                        <p:attrNameLst>
                                          <p:attrName>style.visibility</p:attrName>
                                        </p:attrNameLst>
                                      </p:cBhvr>
                                      <p:to>
                                        <p:strVal val="visible"/>
                                      </p:to>
                                    </p:set>
                                    <p:animEffect transition="in" filter="fade">
                                      <p:cBhvr>
                                        <p:cTn id="21" dur="1000"/>
                                        <p:tgtEl>
                                          <p:spTgt spid="4">
                                            <p:txEl>
                                              <p:pRg st="2" end="2"/>
                                            </p:txEl>
                                          </p:spTgt>
                                        </p:tgtEl>
                                      </p:cBhvr>
                                    </p:animEffect>
                                    <p:anim calcmode="lin" valueType="num">
                                      <p:cBhvr>
                                        <p:cTn id="22" dur="1000" fill="hold"/>
                                        <p:tgtEl>
                                          <p:spTgt spid="4">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4">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5"/>
                                        </p:tgtEl>
                                        <p:attrNameLst>
                                          <p:attrName>style.visibility</p:attrName>
                                        </p:attrNameLst>
                                      </p:cBhvr>
                                      <p:to>
                                        <p:strVal val="visible"/>
                                      </p:to>
                                    </p:set>
                                    <p:animEffect transition="in" filter="fade">
                                      <p:cBhvr>
                                        <p:cTn id="28" dur="1000"/>
                                        <p:tgtEl>
                                          <p:spTgt spid="5"/>
                                        </p:tgtEl>
                                      </p:cBhvr>
                                    </p:animEffect>
                                    <p:anim calcmode="lin" valueType="num">
                                      <p:cBhvr>
                                        <p:cTn id="29" dur="1000" fill="hold"/>
                                        <p:tgtEl>
                                          <p:spTgt spid="5"/>
                                        </p:tgtEl>
                                        <p:attrNameLst>
                                          <p:attrName>ppt_x</p:attrName>
                                        </p:attrNameLst>
                                      </p:cBhvr>
                                      <p:tavLst>
                                        <p:tav tm="0">
                                          <p:val>
                                            <p:strVal val="#ppt_x"/>
                                          </p:val>
                                        </p:tav>
                                        <p:tav tm="100000">
                                          <p:val>
                                            <p:strVal val="#ppt_x"/>
                                          </p:val>
                                        </p:tav>
                                      </p:tavLst>
                                    </p:anim>
                                    <p:anim calcmode="lin" valueType="num">
                                      <p:cBhvr>
                                        <p:cTn id="30"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Life Video</a:t>
            </a:r>
            <a:endParaRPr lang="en-US" dirty="0"/>
          </a:p>
        </p:txBody>
      </p:sp>
      <p:sp>
        <p:nvSpPr>
          <p:cNvPr id="3" name="Content Placeholder 2"/>
          <p:cNvSpPr>
            <a:spLocks noGrp="1"/>
          </p:cNvSpPr>
          <p:nvPr>
            <p:ph sz="half" idx="1"/>
          </p:nvPr>
        </p:nvSpPr>
        <p:spPr/>
        <p:txBody>
          <a:bodyPr/>
          <a:lstStyle/>
          <a:p>
            <a:r>
              <a:rPr lang="en-US" dirty="0" smtClean="0"/>
              <a:t>Mammals – Humpback Whales</a:t>
            </a:r>
            <a:endParaRPr lang="en-US" dirty="0"/>
          </a:p>
        </p:txBody>
      </p:sp>
      <p:sp>
        <p:nvSpPr>
          <p:cNvPr id="4" name="Content Placeholder 3"/>
          <p:cNvSpPr>
            <a:spLocks noGrp="1"/>
          </p:cNvSpPr>
          <p:nvPr>
            <p:ph sz="half" idx="2"/>
          </p:nvPr>
        </p:nvSpPr>
        <p:spPr/>
        <p:txBody>
          <a:bodyPr/>
          <a:lstStyle/>
          <a:p>
            <a:endParaRPr lang="en-US" dirty="0"/>
          </a:p>
        </p:txBody>
      </p:sp>
    </p:spTree>
    <p:extLst>
      <p:ext uri="{BB962C8B-B14F-4D97-AF65-F5344CB8AC3E}">
        <p14:creationId xmlns:p14="http://schemas.microsoft.com/office/powerpoint/2010/main" val="1210773280"/>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Sexual Selection</a:t>
            </a:r>
            <a:endParaRPr lang="en-US" dirty="0"/>
          </a:p>
        </p:txBody>
      </p:sp>
      <p:sp>
        <p:nvSpPr>
          <p:cNvPr id="3" name="Content Placeholder 2"/>
          <p:cNvSpPr>
            <a:spLocks noGrp="1"/>
          </p:cNvSpPr>
          <p:nvPr>
            <p:ph sz="half" idx="1"/>
          </p:nvPr>
        </p:nvSpPr>
        <p:spPr/>
        <p:txBody>
          <a:bodyPr/>
          <a:lstStyle/>
          <a:p>
            <a:r>
              <a:rPr lang="en-US" dirty="0" smtClean="0"/>
              <a:t>Since males and females are looking for different things, males and females in populations will start to look different</a:t>
            </a:r>
          </a:p>
          <a:p>
            <a:r>
              <a:rPr lang="en-US" dirty="0" smtClean="0"/>
              <a:t>This is an example of selection within a population</a:t>
            </a:r>
          </a:p>
          <a:p>
            <a:endParaRPr lang="en-US" dirty="0" smtClean="0"/>
          </a:p>
          <a:p>
            <a:endParaRPr lang="en-US" dirty="0"/>
          </a:p>
        </p:txBody>
      </p:sp>
      <p:pic>
        <p:nvPicPr>
          <p:cNvPr id="2050" name="Picture 2" descr="http://necsi.edu/projects/evolution/evolution/sexual%20selection/deer.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800600" y="1371600"/>
            <a:ext cx="3771899" cy="50292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903935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2050"/>
                                        </p:tgtEl>
                                        <p:attrNameLst>
                                          <p:attrName>style.visibility</p:attrName>
                                        </p:attrNameLst>
                                      </p:cBhvr>
                                      <p:to>
                                        <p:strVal val="visible"/>
                                      </p:to>
                                    </p:set>
                                    <p:animEffect transition="in" filter="fade">
                                      <p:cBhvr>
                                        <p:cTn id="21" dur="1000"/>
                                        <p:tgtEl>
                                          <p:spTgt spid="2050"/>
                                        </p:tgtEl>
                                      </p:cBhvr>
                                    </p:animEffect>
                                    <p:anim calcmode="lin" valueType="num">
                                      <p:cBhvr>
                                        <p:cTn id="22" dur="1000" fill="hold"/>
                                        <p:tgtEl>
                                          <p:spTgt spid="2050"/>
                                        </p:tgtEl>
                                        <p:attrNameLst>
                                          <p:attrName>ppt_x</p:attrName>
                                        </p:attrNameLst>
                                      </p:cBhvr>
                                      <p:tavLst>
                                        <p:tav tm="0">
                                          <p:val>
                                            <p:strVal val="#ppt_x"/>
                                          </p:val>
                                        </p:tav>
                                        <p:tav tm="100000">
                                          <p:val>
                                            <p:strVal val="#ppt_x"/>
                                          </p:val>
                                        </p:tav>
                                      </p:tavLst>
                                    </p:anim>
                                    <p:anim calcmode="lin" valueType="num">
                                      <p:cBhvr>
                                        <p:cTn id="23" dur="1000" fill="hold"/>
                                        <p:tgtEl>
                                          <p:spTgt spid="205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Sexual Selection</a:t>
            </a:r>
            <a:endParaRPr lang="en-US" dirty="0"/>
          </a:p>
        </p:txBody>
      </p:sp>
      <p:sp>
        <p:nvSpPr>
          <p:cNvPr id="4" name="Content Placeholder 3"/>
          <p:cNvSpPr>
            <a:spLocks noGrp="1"/>
          </p:cNvSpPr>
          <p:nvPr>
            <p:ph sz="half" idx="2"/>
          </p:nvPr>
        </p:nvSpPr>
        <p:spPr/>
        <p:txBody>
          <a:bodyPr>
            <a:normAutofit lnSpcReduction="10000"/>
          </a:bodyPr>
          <a:lstStyle/>
          <a:p>
            <a:r>
              <a:rPr lang="en-US" b="1" dirty="0" smtClean="0"/>
              <a:t>Sexual dimorphism </a:t>
            </a:r>
            <a:r>
              <a:rPr lang="en-US" dirty="0" smtClean="0"/>
              <a:t>is a distinction in appearance between male and female organisms</a:t>
            </a:r>
          </a:p>
          <a:p>
            <a:r>
              <a:rPr lang="en-US" dirty="0" smtClean="0"/>
              <a:t>Often times it is a direct hindrance to a male</a:t>
            </a:r>
          </a:p>
          <a:p>
            <a:r>
              <a:rPr lang="en-US" dirty="0" smtClean="0"/>
              <a:t>However if it causes females to select them over other males, they will be more fit</a:t>
            </a:r>
            <a:endParaRPr lang="en-US" dirty="0"/>
          </a:p>
        </p:txBody>
      </p:sp>
      <p:pic>
        <p:nvPicPr>
          <p:cNvPr id="5122" name="Picture 2" descr="http://upload.wikimedia.org/wikipedia/commons/7/79/Male_and_female_pheasant.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2400" y="2209800"/>
            <a:ext cx="4495800" cy="33718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540120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1000"/>
                                        <p:tgtEl>
                                          <p:spTgt spid="4">
                                            <p:txEl>
                                              <p:pRg st="0" end="0"/>
                                            </p:txEl>
                                          </p:spTgt>
                                        </p:tgtEl>
                                      </p:cBhvr>
                                    </p:animEffect>
                                    <p:anim calcmode="lin" valueType="num">
                                      <p:cBhvr>
                                        <p:cTn id="8" dur="10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4">
                                            <p:txEl>
                                              <p:pRg st="1" end="1"/>
                                            </p:txEl>
                                          </p:spTgt>
                                        </p:tgtEl>
                                        <p:attrNameLst>
                                          <p:attrName>style.visibility</p:attrName>
                                        </p:attrNameLst>
                                      </p:cBhvr>
                                      <p:to>
                                        <p:strVal val="visible"/>
                                      </p:to>
                                    </p:set>
                                    <p:animEffect transition="in" filter="fade">
                                      <p:cBhvr>
                                        <p:cTn id="14" dur="1000"/>
                                        <p:tgtEl>
                                          <p:spTgt spid="4">
                                            <p:txEl>
                                              <p:pRg st="1" end="1"/>
                                            </p:txEl>
                                          </p:spTgt>
                                        </p:tgtEl>
                                      </p:cBhvr>
                                    </p:animEffect>
                                    <p:anim calcmode="lin" valueType="num">
                                      <p:cBhvr>
                                        <p:cTn id="15" dur="1000" fill="hold"/>
                                        <p:tgtEl>
                                          <p:spTgt spid="4">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4">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4">
                                            <p:txEl>
                                              <p:pRg st="2" end="2"/>
                                            </p:txEl>
                                          </p:spTgt>
                                        </p:tgtEl>
                                        <p:attrNameLst>
                                          <p:attrName>style.visibility</p:attrName>
                                        </p:attrNameLst>
                                      </p:cBhvr>
                                      <p:to>
                                        <p:strVal val="visible"/>
                                      </p:to>
                                    </p:set>
                                    <p:animEffect transition="in" filter="fade">
                                      <p:cBhvr>
                                        <p:cTn id="21" dur="1000"/>
                                        <p:tgtEl>
                                          <p:spTgt spid="4">
                                            <p:txEl>
                                              <p:pRg st="2" end="2"/>
                                            </p:txEl>
                                          </p:spTgt>
                                        </p:tgtEl>
                                      </p:cBhvr>
                                    </p:animEffect>
                                    <p:anim calcmode="lin" valueType="num">
                                      <p:cBhvr>
                                        <p:cTn id="22" dur="1000" fill="hold"/>
                                        <p:tgtEl>
                                          <p:spTgt spid="4">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4">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2" presetClass="entr" presetSubtype="4" fill="hold" nodeType="clickEffect">
                                  <p:stCondLst>
                                    <p:cond delay="0"/>
                                  </p:stCondLst>
                                  <p:childTnLst>
                                    <p:set>
                                      <p:cBhvr>
                                        <p:cTn id="27" dur="1" fill="hold">
                                          <p:stCondLst>
                                            <p:cond delay="0"/>
                                          </p:stCondLst>
                                        </p:cTn>
                                        <p:tgtEl>
                                          <p:spTgt spid="5122"/>
                                        </p:tgtEl>
                                        <p:attrNameLst>
                                          <p:attrName>style.visibility</p:attrName>
                                        </p:attrNameLst>
                                      </p:cBhvr>
                                      <p:to>
                                        <p:strVal val="visible"/>
                                      </p:to>
                                    </p:set>
                                    <p:anim calcmode="lin" valueType="num">
                                      <p:cBhvr additive="base">
                                        <p:cTn id="28" dur="500" fill="hold"/>
                                        <p:tgtEl>
                                          <p:spTgt spid="5122"/>
                                        </p:tgtEl>
                                        <p:attrNameLst>
                                          <p:attrName>ppt_x</p:attrName>
                                        </p:attrNameLst>
                                      </p:cBhvr>
                                      <p:tavLst>
                                        <p:tav tm="0">
                                          <p:val>
                                            <p:strVal val="#ppt_x"/>
                                          </p:val>
                                        </p:tav>
                                        <p:tav tm="100000">
                                          <p:val>
                                            <p:strVal val="#ppt_x"/>
                                          </p:val>
                                        </p:tav>
                                      </p:tavLst>
                                    </p:anim>
                                    <p:anim calcmode="lin" valueType="num">
                                      <p:cBhvr additive="base">
                                        <p:cTn id="29" dur="500" fill="hold"/>
                                        <p:tgtEl>
                                          <p:spTgt spid="512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Video</a:t>
            </a:r>
            <a:endParaRPr lang="en-US" dirty="0"/>
          </a:p>
        </p:txBody>
      </p:sp>
      <p:sp>
        <p:nvSpPr>
          <p:cNvPr id="3" name="Content Placeholder 2"/>
          <p:cNvSpPr>
            <a:spLocks noGrp="1"/>
          </p:cNvSpPr>
          <p:nvPr>
            <p:ph sz="half" idx="1"/>
          </p:nvPr>
        </p:nvSpPr>
        <p:spPr/>
        <p:txBody>
          <a:bodyPr/>
          <a:lstStyle/>
          <a:p>
            <a:r>
              <a:rPr lang="en-US" dirty="0">
                <a:hlinkClick r:id="rId2"/>
              </a:rPr>
              <a:t>http://</a:t>
            </a:r>
            <a:r>
              <a:rPr lang="en-US" dirty="0" smtClean="0">
                <a:hlinkClick r:id="rId2"/>
              </a:rPr>
              <a:t>www.dailymotion.com/video/x2nujsd</a:t>
            </a:r>
            <a:r>
              <a:rPr lang="en-US" dirty="0" smtClean="0"/>
              <a:t> </a:t>
            </a:r>
            <a:endParaRPr lang="en-US" dirty="0"/>
          </a:p>
        </p:txBody>
      </p:sp>
      <p:sp>
        <p:nvSpPr>
          <p:cNvPr id="4" name="Content Placeholder 3"/>
          <p:cNvSpPr>
            <a:spLocks noGrp="1"/>
          </p:cNvSpPr>
          <p:nvPr>
            <p:ph sz="half" idx="2"/>
          </p:nvPr>
        </p:nvSpPr>
        <p:spPr/>
        <p:txBody>
          <a:bodyPr/>
          <a:lstStyle/>
          <a:p>
            <a:r>
              <a:rPr lang="en-US" dirty="0">
                <a:hlinkClick r:id="rId3"/>
              </a:rPr>
              <a:t>http://</a:t>
            </a:r>
            <a:r>
              <a:rPr lang="en-US" dirty="0" smtClean="0">
                <a:hlinkClick r:id="rId3"/>
              </a:rPr>
              <a:t>www.youtube.com/watch?v=A-05Z-GsGfI</a:t>
            </a:r>
            <a:r>
              <a:rPr lang="en-US" dirty="0" smtClean="0"/>
              <a:t> </a:t>
            </a:r>
            <a:endParaRPr lang="en-US" dirty="0"/>
          </a:p>
        </p:txBody>
      </p:sp>
    </p:spTree>
    <p:extLst>
      <p:ext uri="{BB962C8B-B14F-4D97-AF65-F5344CB8AC3E}">
        <p14:creationId xmlns:p14="http://schemas.microsoft.com/office/powerpoint/2010/main" val="211246459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Populations</a:t>
            </a:r>
            <a:endParaRPr lang="en-US" dirty="0"/>
          </a:p>
        </p:txBody>
      </p:sp>
      <p:sp>
        <p:nvSpPr>
          <p:cNvPr id="4" name="Content Placeholder 3"/>
          <p:cNvSpPr>
            <a:spLocks noGrp="1"/>
          </p:cNvSpPr>
          <p:nvPr>
            <p:ph sz="half" idx="2"/>
          </p:nvPr>
        </p:nvSpPr>
        <p:spPr/>
        <p:txBody>
          <a:bodyPr/>
          <a:lstStyle/>
          <a:p>
            <a:r>
              <a:rPr lang="en-US" dirty="0" smtClean="0"/>
              <a:t>When looking at a population it is important to look at the total gene pool</a:t>
            </a:r>
          </a:p>
          <a:p>
            <a:r>
              <a:rPr lang="en-US" dirty="0" smtClean="0"/>
              <a:t>The </a:t>
            </a:r>
            <a:r>
              <a:rPr lang="en-US" b="1" dirty="0" smtClean="0"/>
              <a:t>gene pool </a:t>
            </a:r>
            <a:r>
              <a:rPr lang="en-US" dirty="0" smtClean="0"/>
              <a:t>is the total of the genes in a population at any given time</a:t>
            </a:r>
            <a:endParaRPr lang="en-US" dirty="0"/>
          </a:p>
        </p:txBody>
      </p:sp>
      <p:pic>
        <p:nvPicPr>
          <p:cNvPr id="11266" name="Picture 2" descr="http://www.brooklyn.cuny.edu/bc/ahp/LAD/C21/graphics/C21_GenePool_2.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8600" y="1600200"/>
            <a:ext cx="4191000" cy="4191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275876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 calcmode="lin" valueType="num">
                                      <p:cBhvr additive="base">
                                        <p:cTn id="7"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xEl>
                                              <p:pRg st="1" end="1"/>
                                            </p:txEl>
                                          </p:spTgt>
                                        </p:tgtEl>
                                        <p:attrNameLst>
                                          <p:attrName>style.visibility</p:attrName>
                                        </p:attrNameLst>
                                      </p:cBhvr>
                                      <p:to>
                                        <p:strVal val="visible"/>
                                      </p:to>
                                    </p:set>
                                    <p:anim calcmode="lin" valueType="num">
                                      <p:cBhvr additive="base">
                                        <p:cTn id="13"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11266"/>
                                        </p:tgtEl>
                                        <p:attrNameLst>
                                          <p:attrName>style.visibility</p:attrName>
                                        </p:attrNameLst>
                                      </p:cBhvr>
                                      <p:to>
                                        <p:strVal val="visible"/>
                                      </p:to>
                                    </p:set>
                                    <p:anim calcmode="lin" valueType="num">
                                      <p:cBhvr additive="base">
                                        <p:cTn id="19" dur="500" fill="hold"/>
                                        <p:tgtEl>
                                          <p:spTgt spid="11266"/>
                                        </p:tgtEl>
                                        <p:attrNameLst>
                                          <p:attrName>ppt_x</p:attrName>
                                        </p:attrNameLst>
                                      </p:cBhvr>
                                      <p:tavLst>
                                        <p:tav tm="0">
                                          <p:val>
                                            <p:strVal val="#ppt_x"/>
                                          </p:val>
                                        </p:tav>
                                        <p:tav tm="100000">
                                          <p:val>
                                            <p:strVal val="#ppt_x"/>
                                          </p:val>
                                        </p:tav>
                                      </p:tavLst>
                                    </p:anim>
                                    <p:anim calcmode="lin" valueType="num">
                                      <p:cBhvr additive="base">
                                        <p:cTn id="20" dur="500" fill="hold"/>
                                        <p:tgtEl>
                                          <p:spTgt spid="1126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r>
              <a:rPr lang="en-US" dirty="0" smtClean="0"/>
              <a:t>Darwin Awards</a:t>
            </a:r>
            <a:endParaRPr lang="en-US" dirty="0"/>
          </a:p>
        </p:txBody>
      </p:sp>
      <p:sp>
        <p:nvSpPr>
          <p:cNvPr id="3" name="Content Placeholder 2"/>
          <p:cNvSpPr>
            <a:spLocks noGrp="1"/>
          </p:cNvSpPr>
          <p:nvPr>
            <p:ph sz="half" idx="1"/>
          </p:nvPr>
        </p:nvSpPr>
        <p:spPr>
          <a:xfrm>
            <a:off x="457200" y="955673"/>
            <a:ext cx="8229600" cy="4525963"/>
          </a:xfrm>
        </p:spPr>
        <p:txBody>
          <a:bodyPr/>
          <a:lstStyle/>
          <a:p>
            <a:r>
              <a:rPr lang="en-US" dirty="0" smtClean="0"/>
              <a:t>The following stories are tragic because they involve a human removing themselves from our population’s gene pool.</a:t>
            </a:r>
          </a:p>
          <a:p>
            <a:r>
              <a:rPr lang="en-US" dirty="0" smtClean="0"/>
              <a:t>Most times they are tragic losses of life. </a:t>
            </a:r>
          </a:p>
          <a:p>
            <a:r>
              <a:rPr lang="en-US" dirty="0" smtClean="0"/>
              <a:t>However other times they are good lessons in how to think about problems before approaching them</a:t>
            </a:r>
          </a:p>
        </p:txBody>
      </p:sp>
      <p:pic>
        <p:nvPicPr>
          <p:cNvPr id="12290" name="Picture 2" descr="http://foximaging.com/store/images/mensa/genepool.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76600" y="3886200"/>
            <a:ext cx="2400975" cy="279681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763896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12290"/>
                                        </p:tgtEl>
                                        <p:attrNameLst>
                                          <p:attrName>style.visibility</p:attrName>
                                        </p:attrNameLst>
                                      </p:cBhvr>
                                      <p:to>
                                        <p:strVal val="visible"/>
                                      </p:to>
                                    </p:set>
                                    <p:animEffect transition="in" filter="fade">
                                      <p:cBhvr>
                                        <p:cTn id="22" dur="500"/>
                                        <p:tgtEl>
                                          <p:spTgt spid="1229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Darwin Awards</a:t>
            </a:r>
            <a:endParaRPr lang="en-US" dirty="0"/>
          </a:p>
        </p:txBody>
      </p:sp>
      <p:sp>
        <p:nvSpPr>
          <p:cNvPr id="3" name="Content Placeholder 2"/>
          <p:cNvSpPr>
            <a:spLocks noGrp="1"/>
          </p:cNvSpPr>
          <p:nvPr>
            <p:ph sz="half" idx="1"/>
          </p:nvPr>
        </p:nvSpPr>
        <p:spPr>
          <a:xfrm>
            <a:off x="457200" y="1600200"/>
            <a:ext cx="8382000" cy="4953000"/>
          </a:xfrm>
        </p:spPr>
        <p:txBody>
          <a:bodyPr>
            <a:normAutofit fontScale="92500" lnSpcReduction="10000"/>
          </a:bodyPr>
          <a:lstStyle/>
          <a:p>
            <a:r>
              <a:rPr lang="en-US" dirty="0"/>
              <a:t>(1998, Buenos Aires) Did he win the argument? It happened in February 1998 in a working-class </a:t>
            </a:r>
            <a:r>
              <a:rPr lang="en-US" dirty="0" err="1"/>
              <a:t>Boedo</a:t>
            </a:r>
            <a:r>
              <a:rPr lang="en-US" dirty="0"/>
              <a:t> neighborhood. During a heated marital dispute, a 25-year-old man picked up his 20-year-old wife and threw her off their eighth-floor apartment balcony</a:t>
            </a:r>
            <a:r>
              <a:rPr lang="en-US" dirty="0" smtClean="0"/>
              <a:t>. To </a:t>
            </a:r>
            <a:r>
              <a:rPr lang="en-US" dirty="0"/>
              <a:t>his dismay, she became tangled in the power lines below. He immediately leapt from the balcony and fell towards his wife. We can only speculate as to his reasons. Was he angrily trying to finish the job, or was he remorsefully hoping to rescue her? He did not accomplish either goal. He missed the power lines completely, and plunged to his death.</a:t>
            </a:r>
          </a:p>
          <a:p>
            <a:r>
              <a:rPr lang="en-US" dirty="0"/>
              <a:t>The woman managed to swing over to a nearby balcony and was saved.</a:t>
            </a:r>
          </a:p>
          <a:p>
            <a:endParaRPr lang="en-US" dirty="0"/>
          </a:p>
        </p:txBody>
      </p:sp>
    </p:spTree>
    <p:extLst>
      <p:ext uri="{BB962C8B-B14F-4D97-AF65-F5344CB8AC3E}">
        <p14:creationId xmlns:p14="http://schemas.microsoft.com/office/powerpoint/2010/main" val="21897771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Darwin Awards</a:t>
            </a:r>
            <a:endParaRPr lang="en-US" dirty="0"/>
          </a:p>
        </p:txBody>
      </p:sp>
      <p:sp>
        <p:nvSpPr>
          <p:cNvPr id="3" name="Content Placeholder 2"/>
          <p:cNvSpPr>
            <a:spLocks noGrp="1"/>
          </p:cNvSpPr>
          <p:nvPr>
            <p:ph sz="half" idx="1"/>
          </p:nvPr>
        </p:nvSpPr>
        <p:spPr/>
        <p:txBody>
          <a:bodyPr/>
          <a:lstStyle/>
          <a:p>
            <a:endParaRPr lang="en-US"/>
          </a:p>
        </p:txBody>
      </p:sp>
      <p:sp>
        <p:nvSpPr>
          <p:cNvPr id="4" name="Content Placeholder 3"/>
          <p:cNvSpPr>
            <a:spLocks noGrp="1"/>
          </p:cNvSpPr>
          <p:nvPr>
            <p:ph sz="half" idx="2"/>
          </p:nvPr>
        </p:nvSpPr>
        <p:spPr/>
        <p:txBody>
          <a:bodyPr/>
          <a:lstStyle/>
          <a:p>
            <a:endParaRPr lang="en-US"/>
          </a:p>
        </p:txBody>
      </p:sp>
      <p:pic>
        <p:nvPicPr>
          <p:cNvPr id="2050"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12107" t="39706" r="38236" b="35200"/>
          <a:stretch/>
        </p:blipFill>
        <p:spPr bwMode="auto">
          <a:xfrm>
            <a:off x="152400" y="2357846"/>
            <a:ext cx="8926683" cy="28194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4158564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2050"/>
                                        </p:tgtEl>
                                        <p:attrNameLst>
                                          <p:attrName>style.visibility</p:attrName>
                                        </p:attrNameLst>
                                      </p:cBhvr>
                                      <p:to>
                                        <p:strVal val="visible"/>
                                      </p:to>
                                    </p:set>
                                    <p:animEffect transition="in" filter="fade">
                                      <p:cBhvr>
                                        <p:cTn id="7" dur="1000"/>
                                        <p:tgtEl>
                                          <p:spTgt spid="2050"/>
                                        </p:tgtEl>
                                      </p:cBhvr>
                                    </p:animEffect>
                                    <p:anim calcmode="lin" valueType="num">
                                      <p:cBhvr>
                                        <p:cTn id="8" dur="1000" fill="hold"/>
                                        <p:tgtEl>
                                          <p:spTgt spid="2050"/>
                                        </p:tgtEl>
                                        <p:attrNameLst>
                                          <p:attrName>ppt_x</p:attrName>
                                        </p:attrNameLst>
                                      </p:cBhvr>
                                      <p:tavLst>
                                        <p:tav tm="0">
                                          <p:val>
                                            <p:strVal val="#ppt_x"/>
                                          </p:val>
                                        </p:tav>
                                        <p:tav tm="100000">
                                          <p:val>
                                            <p:strVal val="#ppt_x"/>
                                          </p:val>
                                        </p:tav>
                                      </p:tavLst>
                                    </p:anim>
                                    <p:anim calcmode="lin" valueType="num">
                                      <p:cBhvr>
                                        <p:cTn id="9" dur="1000" fill="hold"/>
                                        <p:tgtEl>
                                          <p:spTgt spid="205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Darwin Awards</a:t>
            </a:r>
            <a:endParaRPr lang="en-US" dirty="0"/>
          </a:p>
        </p:txBody>
      </p:sp>
      <p:sp>
        <p:nvSpPr>
          <p:cNvPr id="3" name="Content Placeholder 2"/>
          <p:cNvSpPr>
            <a:spLocks noGrp="1"/>
          </p:cNvSpPr>
          <p:nvPr>
            <p:ph sz="half" idx="1"/>
          </p:nvPr>
        </p:nvSpPr>
        <p:spPr>
          <a:xfrm>
            <a:off x="457200" y="1600200"/>
            <a:ext cx="8382000" cy="4953000"/>
          </a:xfrm>
        </p:spPr>
        <p:txBody>
          <a:bodyPr>
            <a:normAutofit fontScale="92500" lnSpcReduction="10000"/>
          </a:bodyPr>
          <a:lstStyle/>
          <a:p>
            <a:r>
              <a:rPr lang="en-US" dirty="0"/>
              <a:t>Some men will got to extraordinary lengths to prove how macho they are. </a:t>
            </a:r>
            <a:r>
              <a:rPr lang="en-US" dirty="0" smtClean="0"/>
              <a:t>Polish </a:t>
            </a:r>
            <a:r>
              <a:rPr lang="en-US" dirty="0"/>
              <a:t>farmer </a:t>
            </a:r>
            <a:r>
              <a:rPr lang="en-US" dirty="0" err="1"/>
              <a:t>Krystof</a:t>
            </a:r>
            <a:r>
              <a:rPr lang="en-US" dirty="0"/>
              <a:t> </a:t>
            </a:r>
            <a:r>
              <a:rPr lang="en-US" dirty="0" err="1"/>
              <a:t>Azninski</a:t>
            </a:r>
            <a:r>
              <a:rPr lang="en-US" dirty="0"/>
              <a:t>, who staked a strong claim to being Europe's most macho </a:t>
            </a:r>
            <a:r>
              <a:rPr lang="en-US" dirty="0" smtClean="0"/>
              <a:t>man. </a:t>
            </a:r>
            <a:r>
              <a:rPr lang="en-US" dirty="0" err="1"/>
              <a:t>Azninski</a:t>
            </a:r>
            <a:r>
              <a:rPr lang="en-US" dirty="0"/>
              <a:t>, 30, had been drinking with friends when it was suggested they </a:t>
            </a:r>
            <a:r>
              <a:rPr lang="en-US" dirty="0" smtClean="0"/>
              <a:t>play “macho men </a:t>
            </a:r>
            <a:r>
              <a:rPr lang="en-US" dirty="0"/>
              <a:t>games". Initially they hit each other over the head with frozen turnips, but then one man upped the ante by seizing a chainsaw and cutting off the end of his foot. Not to be outdone, </a:t>
            </a:r>
            <a:r>
              <a:rPr lang="en-US" dirty="0" err="1"/>
              <a:t>Azninski</a:t>
            </a:r>
            <a:r>
              <a:rPr lang="en-US" dirty="0"/>
              <a:t> grabbed the saw and, shouting "Watch this then," he swung at his own head and chopped it off.</a:t>
            </a:r>
          </a:p>
          <a:p>
            <a:r>
              <a:rPr lang="en-US" dirty="0"/>
              <a:t>"It's funny," said one companion, "when he was young </a:t>
            </a:r>
            <a:r>
              <a:rPr lang="en-US" dirty="0" smtClean="0"/>
              <a:t>he would </a:t>
            </a:r>
            <a:r>
              <a:rPr lang="en-US" dirty="0"/>
              <a:t>put on his sister's underwear. But he died like a man."</a:t>
            </a:r>
          </a:p>
          <a:p>
            <a:endParaRPr lang="en-US" dirty="0"/>
          </a:p>
        </p:txBody>
      </p:sp>
    </p:spTree>
    <p:extLst>
      <p:ext uri="{BB962C8B-B14F-4D97-AF65-F5344CB8AC3E}">
        <p14:creationId xmlns:p14="http://schemas.microsoft.com/office/powerpoint/2010/main" val="13339833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1322</TotalTime>
  <Words>1903</Words>
  <Application>Microsoft Office PowerPoint</Application>
  <PresentationFormat>On-screen Show (4:3)</PresentationFormat>
  <Paragraphs>170</Paragraphs>
  <Slides>49</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49</vt:i4>
      </vt:variant>
    </vt:vector>
  </HeadingPairs>
  <TitlesOfParts>
    <vt:vector size="52" baseType="lpstr">
      <vt:lpstr>Arial</vt:lpstr>
      <vt:lpstr>Calibri</vt:lpstr>
      <vt:lpstr>Office Theme</vt:lpstr>
      <vt:lpstr>The Evolution of Populations</vt:lpstr>
      <vt:lpstr>Populations</vt:lpstr>
      <vt:lpstr>Populations</vt:lpstr>
      <vt:lpstr>Populations</vt:lpstr>
      <vt:lpstr>Populations</vt:lpstr>
      <vt:lpstr>Darwin Awards</vt:lpstr>
      <vt:lpstr>Darwin Awards</vt:lpstr>
      <vt:lpstr>Darwin Awards</vt:lpstr>
      <vt:lpstr>Darwin Awards</vt:lpstr>
      <vt:lpstr>Microevolution</vt:lpstr>
      <vt:lpstr>Microevolution</vt:lpstr>
      <vt:lpstr>Microevolution</vt:lpstr>
      <vt:lpstr>Microevolution</vt:lpstr>
      <vt:lpstr>Hardy-Weinberg</vt:lpstr>
      <vt:lpstr>Hardy-Weinberg</vt:lpstr>
      <vt:lpstr>Hardy-Weinberg</vt:lpstr>
      <vt:lpstr>Hardy-Weinberg</vt:lpstr>
      <vt:lpstr>Hardy-Weinberg (Cheat Sheet)</vt:lpstr>
      <vt:lpstr>Hardy-Weinberg</vt:lpstr>
      <vt:lpstr>Hardy-Weinberg</vt:lpstr>
      <vt:lpstr>Hardy-Weinberg</vt:lpstr>
      <vt:lpstr>Practice Problems</vt:lpstr>
      <vt:lpstr>Hardy-Weinberg</vt:lpstr>
      <vt:lpstr>Practice Problems</vt:lpstr>
      <vt:lpstr>Hardy-Weinberg</vt:lpstr>
      <vt:lpstr>Mechanisms of Microevolution</vt:lpstr>
      <vt:lpstr>Mechanisms of Microevolution</vt:lpstr>
      <vt:lpstr>Mechanisms of Microevolution</vt:lpstr>
      <vt:lpstr>Genetic Drift</vt:lpstr>
      <vt:lpstr>Genetic Drift</vt:lpstr>
      <vt:lpstr>Genetic Drift</vt:lpstr>
      <vt:lpstr>Genetic Drift</vt:lpstr>
      <vt:lpstr>Genetic Drift</vt:lpstr>
      <vt:lpstr>Genetic Drift</vt:lpstr>
      <vt:lpstr>Genetic Drift</vt:lpstr>
      <vt:lpstr>Types of Selection</vt:lpstr>
      <vt:lpstr>Types of Selection</vt:lpstr>
      <vt:lpstr>Types of Selection</vt:lpstr>
      <vt:lpstr>PowerPoint Presentation</vt:lpstr>
      <vt:lpstr>Sexual Selection</vt:lpstr>
      <vt:lpstr>PowerPoint Presentation</vt:lpstr>
      <vt:lpstr>PowerPoint Presentation</vt:lpstr>
      <vt:lpstr>PowerPoint Presentation</vt:lpstr>
      <vt:lpstr>Sexual Selection</vt:lpstr>
      <vt:lpstr>Sexual Selection</vt:lpstr>
      <vt:lpstr>Life Video</vt:lpstr>
      <vt:lpstr>Sexual Selection</vt:lpstr>
      <vt:lpstr>Sexual Selection</vt:lpstr>
      <vt:lpstr>Video</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Evolution of Populations</dc:title>
  <dc:creator>Administrator</dc:creator>
  <cp:lastModifiedBy>Owdij, Michael</cp:lastModifiedBy>
  <cp:revision>27</cp:revision>
  <dcterms:created xsi:type="dcterms:W3CDTF">2014-01-23T11:52:32Z</dcterms:created>
  <dcterms:modified xsi:type="dcterms:W3CDTF">2017-03-09T11:34:08Z</dcterms:modified>
</cp:coreProperties>
</file>