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74" r:id="rId15"/>
    <p:sldId id="268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2" autoAdjust="0"/>
    <p:restoredTop sz="94660"/>
  </p:normalViewPr>
  <p:slideViewPr>
    <p:cSldViewPr>
      <p:cViewPr varScale="1">
        <p:scale>
          <a:sx n="96" d="100"/>
          <a:sy n="96" d="100"/>
        </p:scale>
        <p:origin x="9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55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87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55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57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12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72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61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38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95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23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73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9FAD6-0506-4ACC-AF80-9C074BE075CC}" type="datetimeFigureOut">
              <a:rPr lang="en-US" smtClean="0"/>
              <a:pPr/>
              <a:t>8/31/2017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CBAC8-9875-4EC2-86FE-C1417C4FA5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149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Chemistry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42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8768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atomic mass </a:t>
            </a:r>
            <a:r>
              <a:rPr lang="en-US" dirty="0" smtClean="0"/>
              <a:t>of an atom is equal to the total number of protons and neutrons</a:t>
            </a:r>
          </a:p>
          <a:p>
            <a:r>
              <a:rPr lang="en-US" dirty="0" smtClean="0"/>
              <a:t>This is also in the periodic table</a:t>
            </a:r>
            <a:endParaRPr lang="en-US" dirty="0"/>
          </a:p>
        </p:txBody>
      </p:sp>
      <p:pic>
        <p:nvPicPr>
          <p:cNvPr id="6" name="Picture 2" descr="http://kaffee.netfirm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057400"/>
            <a:ext cx="4379310" cy="190500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>
            <a:off x="2743200" y="4038600"/>
            <a:ext cx="1752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62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cdc.gov/niosh/topics/lead/images/Lead%20periodic%20table%20formula_main%20imag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410200" cy="3596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3978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zebu.uoregon.edu/~imamura/122/images/periodic_tab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5527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pload.wikimedia.org/wikipedia/commons/thumb/a/a6/Cobalt.svg/424px-Cobalt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609600"/>
            <a:ext cx="3781425" cy="535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290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zebu.uoregon.edu/~imamura/122/images/periodic_tab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5527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Electrons</a:t>
            </a:r>
            <a:r>
              <a:rPr lang="en-US" dirty="0" smtClean="0"/>
              <a:t> are negatively charged particles that are outside the nucleus</a:t>
            </a:r>
          </a:p>
          <a:p>
            <a:r>
              <a:rPr lang="en-US" dirty="0" smtClean="0"/>
              <a:t>In an atom, the number of positively charged protons is balanced by electrons</a:t>
            </a:r>
          </a:p>
          <a:p>
            <a:pPr lvl="1"/>
            <a:r>
              <a:rPr lang="en-US" dirty="0" smtClean="0"/>
              <a:t>This means the net charge on an atom is 0</a:t>
            </a:r>
          </a:p>
        </p:txBody>
      </p:sp>
      <p:pic>
        <p:nvPicPr>
          <p:cNvPr id="4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689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Electrons are found in orbitals</a:t>
            </a:r>
          </a:p>
          <a:p>
            <a:r>
              <a:rPr lang="en-US" dirty="0" smtClean="0"/>
              <a:t>An orbital is a three dimensional region around a nucleus that indicate a probable electron location</a:t>
            </a:r>
          </a:p>
          <a:p>
            <a:r>
              <a:rPr lang="en-US" dirty="0" smtClean="0"/>
              <a:t>When all orbitals are looked at, it looks like a cloud of electrons</a:t>
            </a:r>
            <a:endParaRPr lang="en-US" dirty="0"/>
          </a:p>
        </p:txBody>
      </p:sp>
      <p:pic>
        <p:nvPicPr>
          <p:cNvPr id="5122" name="Picture 2" descr="http://ropewright.com/resources/Monkey+fist+door+stop+4+str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438400"/>
            <a:ext cx="3352800" cy="22195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0016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Orbitals correspond to different levels of energy</a:t>
            </a:r>
          </a:p>
          <a:p>
            <a:r>
              <a:rPr lang="en-US" dirty="0" smtClean="0"/>
              <a:t>Certain orbitals can only hold a set number of electrons</a:t>
            </a:r>
          </a:p>
          <a:p>
            <a:pPr lvl="1"/>
            <a:r>
              <a:rPr lang="en-US" dirty="0" smtClean="0"/>
              <a:t>The first orbital can only hold two electrons</a:t>
            </a:r>
          </a:p>
          <a:p>
            <a:pPr lvl="1"/>
            <a:r>
              <a:rPr lang="en-US" dirty="0" smtClean="0"/>
              <a:t>The second orbital can hold eight electrons</a:t>
            </a:r>
            <a:endParaRPr lang="en-US" dirty="0"/>
          </a:p>
        </p:txBody>
      </p:sp>
      <p:pic>
        <p:nvPicPr>
          <p:cNvPr id="4098" name="Picture 2" descr="http://course1.winona.edu/sberg/ILLUST/orbital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133600"/>
            <a:ext cx="3836575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999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atoms of an element have the same number of protons</a:t>
            </a:r>
          </a:p>
          <a:p>
            <a:r>
              <a:rPr lang="en-US" dirty="0" smtClean="0"/>
              <a:t>They don’t all have the same number of neutrons</a:t>
            </a:r>
          </a:p>
          <a:p>
            <a:r>
              <a:rPr lang="en-US" dirty="0" smtClean="0"/>
              <a:t>Elements with the same number of protons and different numbers of neutrons are called </a:t>
            </a:r>
            <a:r>
              <a:rPr lang="en-US" b="1" dirty="0" smtClean="0"/>
              <a:t>isotopes</a:t>
            </a:r>
            <a:endParaRPr lang="en-US" b="1" dirty="0"/>
          </a:p>
        </p:txBody>
      </p:sp>
      <p:pic>
        <p:nvPicPr>
          <p:cNvPr id="3076" name="Picture 4" descr="http://www.geog.ucsb.edu/~williams/hydrogen_isotope_mass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127720" cy="3641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7034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different numbers of neutrons change the mass of the element</a:t>
            </a:r>
          </a:p>
          <a:p>
            <a:r>
              <a:rPr lang="en-US" dirty="0" smtClean="0"/>
              <a:t>This means it still basically acts like an element, but it behaves a bit differently</a:t>
            </a:r>
          </a:p>
          <a:p>
            <a:r>
              <a:rPr lang="en-US" dirty="0" smtClean="0"/>
              <a:t>The average atomic mass factors in the amount of isotopes</a:t>
            </a:r>
            <a:endParaRPr lang="en-US" dirty="0"/>
          </a:p>
        </p:txBody>
      </p:sp>
      <p:pic>
        <p:nvPicPr>
          <p:cNvPr id="4" name="Picture 2" descr="http://faculty.weber.edu/bdattilo/images/tim_isot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81200"/>
            <a:ext cx="4381500" cy="3286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175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Everything in the universe is made of matter</a:t>
            </a:r>
          </a:p>
          <a:p>
            <a:r>
              <a:rPr lang="en-US" b="1" dirty="0" smtClean="0"/>
              <a:t>Matter</a:t>
            </a:r>
            <a:r>
              <a:rPr lang="en-US" dirty="0" smtClean="0"/>
              <a:t> is anything that occupies space and has mass</a:t>
            </a:r>
          </a:p>
          <a:p>
            <a:pPr lvl="1"/>
            <a:r>
              <a:rPr lang="en-US" dirty="0" smtClean="0"/>
              <a:t>Weight varies</a:t>
            </a:r>
          </a:p>
          <a:p>
            <a:pPr lvl="1"/>
            <a:r>
              <a:rPr lang="en-US" dirty="0" smtClean="0"/>
              <a:t>Your weight would be a different weight on the moon</a:t>
            </a:r>
          </a:p>
          <a:p>
            <a:pPr lvl="1"/>
            <a:r>
              <a:rPr lang="en-US" dirty="0" smtClean="0"/>
              <a:t>This is because the moon exerts less force than the earth</a:t>
            </a:r>
            <a:endParaRPr lang="en-US" dirty="0"/>
          </a:p>
        </p:txBody>
      </p:sp>
      <p:pic>
        <p:nvPicPr>
          <p:cNvPr id="17410" name="Picture 2" descr="http://www.daviddarling.info/images/ring_of_dark_ma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524000"/>
            <a:ext cx="4191000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1196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733800"/>
          </a:xfrm>
        </p:spPr>
        <p:txBody>
          <a:bodyPr/>
          <a:lstStyle/>
          <a:p>
            <a:r>
              <a:rPr lang="en-US" dirty="0" smtClean="0"/>
              <a:t>Chemical changes in matter are essential to all of life's processes</a:t>
            </a:r>
          </a:p>
          <a:p>
            <a:r>
              <a:rPr lang="en-US" dirty="0" smtClean="0"/>
              <a:t>By learning how changes occur, we can start to understand life</a:t>
            </a:r>
            <a:endParaRPr lang="en-US" dirty="0"/>
          </a:p>
        </p:txBody>
      </p:sp>
      <p:pic>
        <p:nvPicPr>
          <p:cNvPr id="16386" name="Picture 2" descr="http://boledo.tripod.com/images/fir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31242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6876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and Atoms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Elements</a:t>
            </a:r>
            <a:r>
              <a:rPr lang="en-US" dirty="0" smtClean="0"/>
              <a:t> are substances that cannot be broken into simpler kinds of matter</a:t>
            </a:r>
          </a:p>
          <a:p>
            <a:r>
              <a:rPr lang="en-US" dirty="0" smtClean="0"/>
              <a:t>Elements are commonly found in the periodic table of elements</a:t>
            </a:r>
          </a:p>
          <a:p>
            <a:pPr lvl="1"/>
            <a:r>
              <a:rPr lang="en-US" dirty="0" smtClean="0"/>
              <a:t>This chart organizes the over 100 elements into categories</a:t>
            </a:r>
            <a:endParaRPr lang="en-US" dirty="0"/>
          </a:p>
        </p:txBody>
      </p:sp>
      <p:pic>
        <p:nvPicPr>
          <p:cNvPr id="15362" name="Picture 2" descr="http://www.bpc.edu/mathscience/chemistry/images/periodic_table_of_elem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4114800" cy="24240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10991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and Atoms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periodic table gives every element a chemical symbol</a:t>
            </a:r>
          </a:p>
          <a:p>
            <a:pPr lvl="1"/>
            <a:r>
              <a:rPr lang="en-US" dirty="0" smtClean="0"/>
              <a:t>It consists of one, two or three letters</a:t>
            </a:r>
          </a:p>
          <a:p>
            <a:pPr lvl="1"/>
            <a:r>
              <a:rPr lang="en-US" dirty="0" smtClean="0"/>
              <a:t>The letters are related (normally) to the chemicals name in English or Latin</a:t>
            </a:r>
            <a:endParaRPr lang="en-US" dirty="0"/>
          </a:p>
        </p:txBody>
      </p:sp>
      <p:pic>
        <p:nvPicPr>
          <p:cNvPr id="14338" name="Picture 2" descr="http://kaffee.netfirm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4379310" cy="1905000"/>
          </a:xfrm>
          <a:prstGeom prst="rect">
            <a:avLst/>
          </a:prstGeom>
          <a:noFill/>
        </p:spPr>
      </p:pic>
      <p:cxnSp>
        <p:nvCxnSpPr>
          <p:cNvPr id="7" name="Straight Connector 6"/>
          <p:cNvCxnSpPr/>
          <p:nvPr/>
        </p:nvCxnSpPr>
        <p:spPr>
          <a:xfrm>
            <a:off x="3048000" y="3810000"/>
            <a:ext cx="12192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34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and Atoms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smallest or simplest  particle of an element that retains all properties of that element is an </a:t>
            </a:r>
            <a:r>
              <a:rPr lang="en-US" b="1" dirty="0" smtClean="0"/>
              <a:t>atom 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compisition</a:t>
            </a:r>
            <a:r>
              <a:rPr lang="en-US" dirty="0" smtClean="0"/>
              <a:t> of an atom give elements their properties</a:t>
            </a:r>
            <a:endParaRPr lang="en-US" dirty="0"/>
          </a:p>
        </p:txBody>
      </p:sp>
      <p:pic>
        <p:nvPicPr>
          <p:cNvPr id="13314" name="Picture 2" descr="http://www.open2.net/blogs/media/blogs/39197167_go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40005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94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Elements and Atoms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Atoms are so small there is no way for us to see them clearly</a:t>
            </a:r>
          </a:p>
          <a:p>
            <a:r>
              <a:rPr lang="en-US" dirty="0" smtClean="0"/>
              <a:t>However, we can test the properties of the atom to get a better idea of how they are built</a:t>
            </a:r>
            <a:endParaRPr lang="en-US" dirty="0"/>
          </a:p>
        </p:txBody>
      </p:sp>
      <p:pic>
        <p:nvPicPr>
          <p:cNvPr id="12290" name="Picture 2" descr="http://postapocalypse.de/wp-content/uploads/atomic-soldi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171795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898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center region of an atom is a </a:t>
            </a:r>
            <a:r>
              <a:rPr lang="en-US" b="1" dirty="0" smtClean="0"/>
              <a:t>nucleus</a:t>
            </a:r>
          </a:p>
          <a:p>
            <a:r>
              <a:rPr lang="en-US" dirty="0" smtClean="0"/>
              <a:t>It makes up the bulk of the mass of an atom</a:t>
            </a:r>
          </a:p>
          <a:p>
            <a:r>
              <a:rPr lang="en-US" dirty="0" smtClean="0"/>
              <a:t>Made of two parts…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proton</a:t>
            </a:r>
            <a:r>
              <a:rPr lang="en-US" dirty="0" smtClean="0"/>
              <a:t> is positively charged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neutron</a:t>
            </a:r>
            <a:r>
              <a:rPr lang="en-US" dirty="0" smtClean="0"/>
              <a:t> is neutrally charged</a:t>
            </a:r>
            <a:endParaRPr lang="en-US" dirty="0"/>
          </a:p>
        </p:txBody>
      </p:sp>
      <p:pic>
        <p:nvPicPr>
          <p:cNvPr id="11266" name="Picture 2" descr="http://reich-chemistry.wikispaces.com/space/showimage/AtomLabeledLarg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600200"/>
            <a:ext cx="370522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5129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Nucleus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number of protons in an atom is called its </a:t>
            </a:r>
            <a:r>
              <a:rPr lang="en-US" b="1" dirty="0" smtClean="0"/>
              <a:t>atomic number</a:t>
            </a:r>
          </a:p>
          <a:p>
            <a:pPr lvl="1"/>
            <a:r>
              <a:rPr lang="en-US" dirty="0" smtClean="0"/>
              <a:t>This can be found in the periodic table of elements</a:t>
            </a:r>
          </a:p>
          <a:p>
            <a:pPr lvl="1"/>
            <a:r>
              <a:rPr lang="en-US" dirty="0" smtClean="0"/>
              <a:t>The atomic number directly relates to the number of protons</a:t>
            </a:r>
            <a:endParaRPr lang="en-US" dirty="0"/>
          </a:p>
        </p:txBody>
      </p:sp>
      <p:pic>
        <p:nvPicPr>
          <p:cNvPr id="6" name="Picture 2" descr="http://kaffee.netfirms.com/Science/images/Reading.Periodic.Table.Example.M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14600"/>
            <a:ext cx="4379310" cy="1905000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>
            <a:off x="7010400" y="3276600"/>
            <a:ext cx="1371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610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480</Words>
  <Application>Microsoft Office PowerPoint</Application>
  <PresentationFormat>On-screen Show (4:3)</PresentationFormat>
  <Paragraphs>58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The Chemistry Of Life</vt:lpstr>
      <vt:lpstr>Matter</vt:lpstr>
      <vt:lpstr>Matter</vt:lpstr>
      <vt:lpstr>Elements and Atoms</vt:lpstr>
      <vt:lpstr>Elements and Atoms</vt:lpstr>
      <vt:lpstr>Elements and Atoms</vt:lpstr>
      <vt:lpstr>Elements and Atoms</vt:lpstr>
      <vt:lpstr>The Nucleus</vt:lpstr>
      <vt:lpstr>The Nucleus</vt:lpstr>
      <vt:lpstr>The Nucleus</vt:lpstr>
      <vt:lpstr>PowerPoint Presentation</vt:lpstr>
      <vt:lpstr>PowerPoint Presentation</vt:lpstr>
      <vt:lpstr>PowerPoint Presentation</vt:lpstr>
      <vt:lpstr>PowerPoint Presentation</vt:lpstr>
      <vt:lpstr>Electrons</vt:lpstr>
      <vt:lpstr>Electrons</vt:lpstr>
      <vt:lpstr>Electrons</vt:lpstr>
      <vt:lpstr>Isotopes</vt:lpstr>
      <vt:lpstr>Isotopes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Chemistry Of Life</dc:title>
  <dc:creator>Mike</dc:creator>
  <cp:lastModifiedBy>Administrator</cp:lastModifiedBy>
  <cp:revision>17</cp:revision>
  <dcterms:created xsi:type="dcterms:W3CDTF">2010-09-21T09:31:20Z</dcterms:created>
  <dcterms:modified xsi:type="dcterms:W3CDTF">2017-08-31T10:44:20Z</dcterms:modified>
</cp:coreProperties>
</file>