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6" r:id="rId11"/>
    <p:sldId id="265" r:id="rId12"/>
    <p:sldId id="267" r:id="rId13"/>
    <p:sldId id="269" r:id="rId14"/>
    <p:sldId id="268" r:id="rId15"/>
    <p:sldId id="270" r:id="rId16"/>
    <p:sldId id="272" r:id="rId17"/>
    <p:sldId id="271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92" r:id="rId32"/>
    <p:sldId id="286" r:id="rId33"/>
    <p:sldId id="287" r:id="rId34"/>
    <p:sldId id="288" r:id="rId35"/>
    <p:sldId id="289" r:id="rId36"/>
    <p:sldId id="290" r:id="rId37"/>
    <p:sldId id="291" r:id="rId38"/>
    <p:sldId id="294" r:id="rId39"/>
    <p:sldId id="293" r:id="rId40"/>
    <p:sldId id="295" r:id="rId41"/>
    <p:sldId id="296" r:id="rId42"/>
    <p:sldId id="297" r:id="rId43"/>
    <p:sldId id="298" r:id="rId44"/>
    <p:sldId id="299" r:id="rId45"/>
    <p:sldId id="300" r:id="rId46"/>
    <p:sldId id="301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61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96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3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34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56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75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78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98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10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162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929E7-5645-442F-9A98-578FDB4F7435}" type="datetimeFigureOut">
              <a:rPr lang="en-US" smtClean="0"/>
              <a:t>4/6/2017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ACB5B-6CB6-4144-92DE-393CC21190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819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IX5YTPtKCs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s://www.youtube.com/watch?v=dxqsBk7Wn-Y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pCONDfjm25s" TargetMode="External"/><Relationship Id="rId2" Type="http://schemas.openxmlformats.org/officeDocument/2006/relationships/hyperlink" Target="http://abcnews.go.com/Health/video/dr-oliver-sacks-real-life-awakenings-29088197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u76jBk59RFk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_0aNILW6ILk" TargetMode="Externa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KTdMV6cOZw" TargetMode="Externa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nagfilms.com/films/title/the_incredible_human_body1" TargetMode="External"/><Relationship Id="rId2" Type="http://schemas.openxmlformats.org/officeDocument/2006/relationships/hyperlink" Target="https://youtu.be/bymg_2GQQb0?t=11m" TargetMode="Externa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bc.net.au/btn/story/s4085947.htm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Cerebrum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3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https://www.youtube.com/watch?v=rIX5YTPtKCs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03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635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Lobes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parietal lobe</a:t>
            </a:r>
            <a:r>
              <a:rPr lang="en-US" dirty="0" smtClean="0"/>
              <a:t> is located dorsal the frontal lobe and it is still superior to the occipital lobe</a:t>
            </a:r>
          </a:p>
          <a:p>
            <a:r>
              <a:rPr lang="en-US" dirty="0" smtClean="0"/>
              <a:t>The parietal lobe is responsible for </a:t>
            </a:r>
            <a:r>
              <a:rPr lang="en-US" dirty="0"/>
              <a:t> sensation and </a:t>
            </a:r>
            <a:r>
              <a:rPr lang="en-US" dirty="0" smtClean="0"/>
              <a:t>perception and </a:t>
            </a:r>
            <a:r>
              <a:rPr lang="en-US" dirty="0"/>
              <a:t>the other is concerned with integrating sensory input, primarily with the visual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It is an important lobe with the </a:t>
            </a:r>
            <a:endParaRPr lang="en-US" dirty="0"/>
          </a:p>
        </p:txBody>
      </p:sp>
      <p:pic>
        <p:nvPicPr>
          <p:cNvPr id="5122" name="Picture 2" descr="http://static1.squarespace.com/static/52ec8c1ae4b047ccc14d6f29/t/53780d18e4b080047150a48b/1400376604127/parietallo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224" y="1444751"/>
            <a:ext cx="4608576" cy="460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573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Lobe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9424" y="1825625"/>
            <a:ext cx="5294376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temporal lobe </a:t>
            </a:r>
            <a:r>
              <a:rPr lang="en-US" dirty="0" smtClean="0"/>
              <a:t>is located inferior to the frontal and parietal lobe but ventral to the occipital lobe</a:t>
            </a:r>
          </a:p>
          <a:p>
            <a:r>
              <a:rPr lang="en-US" dirty="0" smtClean="0"/>
              <a:t>It is involved with auditory</a:t>
            </a:r>
            <a:r>
              <a:rPr lang="en-US" dirty="0"/>
              <a:t> perception, such as </a:t>
            </a:r>
            <a:r>
              <a:rPr lang="en-US" dirty="0" smtClean="0"/>
              <a:t>hearing </a:t>
            </a:r>
            <a:r>
              <a:rPr lang="en-US" dirty="0"/>
              <a:t>and holds the primary auditory cortex. The primary auditory cortex receives sensory information from the ears and secondary areas process the information into meaningful units such </a:t>
            </a:r>
            <a:r>
              <a:rPr lang="en-US" dirty="0" smtClean="0"/>
              <a:t>as speech</a:t>
            </a:r>
            <a:r>
              <a:rPr lang="en-US" dirty="0"/>
              <a:t> and </a:t>
            </a:r>
            <a:r>
              <a:rPr lang="en-US" dirty="0" smtClean="0"/>
              <a:t>words</a:t>
            </a:r>
          </a:p>
          <a:p>
            <a:r>
              <a:rPr lang="en-US" dirty="0" smtClean="0"/>
              <a:t>It also has a variety of other functions including</a:t>
            </a:r>
            <a:endParaRPr lang="en-US" dirty="0"/>
          </a:p>
        </p:txBody>
      </p:sp>
      <p:pic>
        <p:nvPicPr>
          <p:cNvPr id="4098" name="Picture 2" descr="http://www.neuroskills.com/images/templob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431" y="1573403"/>
            <a:ext cx="4245737" cy="4869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47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www.youtube.com/watch?v=dxqsBk7Wn-Y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Interesting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1656" y="1782762"/>
            <a:ext cx="5181600" cy="4351338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Region affected by face blindness</a:t>
            </a:r>
          </a:p>
          <a:p>
            <a:endParaRPr lang="en-US" dirty="0"/>
          </a:p>
        </p:txBody>
      </p:sp>
      <p:pic>
        <p:nvPicPr>
          <p:cNvPr id="6" name="Picture 2" descr="http://upload.wikimedia.org/wikipedia/commons/thumb/4/4e/Fusiform_gyrus_animation.gif/220px-Fusiform_gyrus_animation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803" y="1154240"/>
            <a:ext cx="4575998" cy="4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761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occipital lobe </a:t>
            </a:r>
            <a:r>
              <a:rPr lang="en-US" dirty="0" smtClean="0"/>
              <a:t>is located dorsal and inferior to the other lobes of the brain</a:t>
            </a:r>
          </a:p>
          <a:p>
            <a:r>
              <a:rPr lang="en-US" dirty="0" smtClean="0"/>
              <a:t>The occipital lobe is the major visual processing area of the brain</a:t>
            </a:r>
          </a:p>
          <a:p>
            <a:r>
              <a:rPr lang="en-US" dirty="0" smtClean="0"/>
              <a:t>It is tasked with finding visual patterns and similarities in the brain</a:t>
            </a:r>
            <a:endParaRPr lang="en-US" dirty="0"/>
          </a:p>
        </p:txBody>
      </p:sp>
      <p:pic>
        <p:nvPicPr>
          <p:cNvPr id="3074" name="Picture 2" descr="http://www.neuroskills.com/images/occlob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030" y="1690687"/>
            <a:ext cx="5038217" cy="4727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79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pic>
        <p:nvPicPr>
          <p:cNvPr id="1026" name="Picture 2" descr="http://www.wetcanvas.com/Community/images/09-May-2014/133314-Picasso_Piece_of_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9184" y="1352104"/>
            <a:ext cx="6705197" cy="528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71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White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218554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Lets play a game show!</a:t>
            </a:r>
          </a:p>
          <a:p>
            <a:r>
              <a:rPr lang="en-US" dirty="0" smtClean="0"/>
              <a:t>First trivia question…</a:t>
            </a:r>
          </a:p>
          <a:p>
            <a:r>
              <a:rPr lang="en-US" dirty="0" smtClean="0"/>
              <a:t>What is the major structural difference between grey and white matter?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205143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Answer…</a:t>
            </a:r>
          </a:p>
          <a:p>
            <a:r>
              <a:rPr lang="en-US" dirty="0" smtClean="0"/>
              <a:t>White matter has myelin insulating its axons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4011168"/>
            <a:ext cx="5181600" cy="21855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Ok… too easy!</a:t>
            </a:r>
          </a:p>
          <a:p>
            <a:r>
              <a:rPr lang="en-US" dirty="0" smtClean="0"/>
              <a:t>Second trivia question…</a:t>
            </a:r>
          </a:p>
          <a:p>
            <a:r>
              <a:rPr lang="en-US" dirty="0" smtClean="0"/>
              <a:t>What is the major functionality difference between grey and white matter?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172200" y="4145280"/>
            <a:ext cx="5181600" cy="20514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Answer…</a:t>
            </a:r>
          </a:p>
          <a:p>
            <a:r>
              <a:rPr lang="en-US" dirty="0" smtClean="0"/>
              <a:t>Grey matter for information processing and white matter for information transport and signal propagation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822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White Matter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interior of the cerebrum consists mostly of white matter</a:t>
            </a:r>
          </a:p>
          <a:p>
            <a:r>
              <a:rPr lang="en-US" dirty="0" smtClean="0"/>
              <a:t>These axons can be classified in one of three ways</a:t>
            </a:r>
          </a:p>
          <a:p>
            <a:r>
              <a:rPr lang="en-US" b="1" dirty="0" smtClean="0"/>
              <a:t>Association fibers </a:t>
            </a:r>
            <a:r>
              <a:rPr lang="en-US" dirty="0" smtClean="0"/>
              <a:t>interconnect areas of cerebral cortex </a:t>
            </a:r>
            <a:r>
              <a:rPr lang="en-US" smtClean="0"/>
              <a:t>within their </a:t>
            </a:r>
            <a:r>
              <a:rPr lang="en-US" dirty="0" smtClean="0"/>
              <a:t>hemisphere</a:t>
            </a:r>
          </a:p>
          <a:p>
            <a:r>
              <a:rPr lang="en-US" b="1" dirty="0" smtClean="0"/>
              <a:t>Commissural fibers </a:t>
            </a:r>
            <a:r>
              <a:rPr lang="en-US" dirty="0" smtClean="0"/>
              <a:t>allow information transfer between hemispheres (corpus callosum)</a:t>
            </a:r>
          </a:p>
          <a:p>
            <a:r>
              <a:rPr lang="en-US" b="1" dirty="0" smtClean="0"/>
              <a:t>Projection fibers </a:t>
            </a:r>
            <a:r>
              <a:rPr lang="en-US" dirty="0" smtClean="0"/>
              <a:t>link the cerebral cortex to the diencephalon, brain stem, cerebellum and spinal cord</a:t>
            </a:r>
            <a:endParaRPr lang="en-US" dirty="0"/>
          </a:p>
        </p:txBody>
      </p:sp>
      <p:sp>
        <p:nvSpPr>
          <p:cNvPr id="3" name="AutoShape 2" descr="Image result for white matt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19" y="2227136"/>
            <a:ext cx="5260130" cy="332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5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Basal Nuclei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Your cerebrum has two modes that run stimulatingly </a:t>
            </a:r>
          </a:p>
          <a:p>
            <a:r>
              <a:rPr lang="en-US" dirty="0" smtClean="0"/>
              <a:t>It is very similar to how your computer operates</a:t>
            </a:r>
          </a:p>
          <a:p>
            <a:r>
              <a:rPr lang="en-US" dirty="0" smtClean="0"/>
              <a:t>Your cerebrum can run conscious and unconscious functions at the same time </a:t>
            </a:r>
          </a:p>
          <a:p>
            <a:r>
              <a:rPr lang="en-US" dirty="0" smtClean="0"/>
              <a:t>In a similar way your computer will run a visual program (google chrome) and background programs (antivirus programs, music, blue tooth, firewalls,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050" name="Picture 2" descr="http://chromespot.com/wp-content/uploads/2013/09/chrome-updat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37188"/>
            <a:ext cx="5886450" cy="330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97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Basal Nuclei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sections of the cerebrum that handle unconscious processing are the </a:t>
            </a:r>
            <a:r>
              <a:rPr lang="en-US" b="1" dirty="0" smtClean="0"/>
              <a:t>basal nuclei</a:t>
            </a:r>
            <a:endParaRPr lang="en-US" dirty="0" smtClean="0"/>
          </a:p>
          <a:p>
            <a:r>
              <a:rPr lang="en-US" dirty="0" smtClean="0"/>
              <a:t>The basal nuclei are grey matter neurons of the cerebrum that are located within the floor of the lateral ventricle</a:t>
            </a:r>
          </a:p>
          <a:p>
            <a:r>
              <a:rPr lang="en-US" dirty="0" smtClean="0"/>
              <a:t>The have been associated with the midbrain and the diencephalon to handle larger subconscious processing 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thumb/1/1b/Basal_Ganglia_and_Related_Structures.svg/2000px-Basal_Ganglia_and_Related_Structures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136" y="1944564"/>
            <a:ext cx="5349362" cy="360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95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you think of the brain, you think of the cerebrum</a:t>
            </a:r>
          </a:p>
          <a:p>
            <a:r>
              <a:rPr lang="en-US" dirty="0" smtClean="0"/>
              <a:t>This is the highly visible structure that resides on the outside of the brain</a:t>
            </a:r>
          </a:p>
          <a:p>
            <a:r>
              <a:rPr lang="en-US" dirty="0" smtClean="0"/>
              <a:t>Its specialization makes humans different than every other species on the planet</a:t>
            </a:r>
            <a:endParaRPr lang="en-US" dirty="0"/>
          </a:p>
        </p:txBody>
      </p:sp>
      <p:pic>
        <p:nvPicPr>
          <p:cNvPr id="7170" name="Picture 2" descr="http://www.wired.com/wp-content/uploads/2014/07/brai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068" y="1615935"/>
            <a:ext cx="5701284" cy="456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184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Basal Nuclei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basal nuclei are in control of many unconscious functions</a:t>
            </a:r>
          </a:p>
          <a:p>
            <a:r>
              <a:rPr lang="en-US" dirty="0" smtClean="0"/>
              <a:t>These include…</a:t>
            </a:r>
          </a:p>
          <a:p>
            <a:r>
              <a:rPr lang="en-US" dirty="0" smtClean="0"/>
              <a:t>Skeletal muscle tone</a:t>
            </a:r>
          </a:p>
          <a:p>
            <a:r>
              <a:rPr lang="en-US" dirty="0" smtClean="0"/>
              <a:t>Coordination of learned movements</a:t>
            </a:r>
          </a:p>
          <a:p>
            <a:r>
              <a:rPr lang="en-US" dirty="0" smtClean="0"/>
              <a:t>Patterns and rhythms of movement </a:t>
            </a:r>
            <a:endParaRPr lang="en-US" dirty="0"/>
          </a:p>
        </p:txBody>
      </p:sp>
      <p:pic>
        <p:nvPicPr>
          <p:cNvPr id="4100" name="Picture 4" descr="http://www.kohnmusicstore.com/tromb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699" y="2580824"/>
            <a:ext cx="6261101" cy="302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102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Basal Nuclei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Activity of the basal nuclei is inhibited by structures in the midbrain</a:t>
            </a:r>
          </a:p>
          <a:p>
            <a:r>
              <a:rPr lang="en-US" dirty="0" smtClean="0"/>
              <a:t>These sections of the midbrain release </a:t>
            </a:r>
            <a:r>
              <a:rPr lang="en-US" b="1" dirty="0" smtClean="0"/>
              <a:t>dopamine,</a:t>
            </a:r>
            <a:r>
              <a:rPr lang="en-US" dirty="0" smtClean="0"/>
              <a:t>  which inhibit the functions of the basal nuclei</a:t>
            </a:r>
          </a:p>
          <a:p>
            <a:r>
              <a:rPr lang="en-US" dirty="0" smtClean="0"/>
              <a:t>When the cells in the midbrain are damaged, they release less dopamine and they have less control over the basal nuclei</a:t>
            </a:r>
          </a:p>
          <a:p>
            <a:r>
              <a:rPr lang="en-US" dirty="0" smtClean="0"/>
              <a:t>This scenario give the basic symptoms of Parkinson’s disease</a:t>
            </a:r>
          </a:p>
          <a:p>
            <a:endParaRPr lang="en-US" dirty="0"/>
          </a:p>
        </p:txBody>
      </p:sp>
      <p:pic>
        <p:nvPicPr>
          <p:cNvPr id="5122" name="Picture 2" descr="http://matznerd.com/wp-content/uploads/2012/12/dopami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0" y="1690688"/>
            <a:ext cx="4216400" cy="437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09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http://</a:t>
            </a:r>
            <a:r>
              <a:rPr lang="en-US" smtClean="0">
                <a:hlinkClick r:id="rId2"/>
              </a:rPr>
              <a:t>abcnews.go.com/Health/video/dr-oliver-sacks-real-life-awakenings-29088197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Amazing real life differences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www.youtube.com/watch?v=pCONDfjm25s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6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Motor and Sensory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several major motor and sensory areas within the cerebral cortex</a:t>
            </a:r>
          </a:p>
          <a:p>
            <a:r>
              <a:rPr lang="en-US" dirty="0" smtClean="0"/>
              <a:t>These are areas of the cerebral cortex that are specifically designed to handle sensory information coming in and what information should be going out</a:t>
            </a:r>
            <a:endParaRPr lang="en-US" dirty="0"/>
          </a:p>
        </p:txBody>
      </p:sp>
      <p:pic>
        <p:nvPicPr>
          <p:cNvPr id="2050" name="Picture 2" descr="http://thebrain.mcgill.ca/flash/a/a_06/a_06_cr/a_06_cr_mou/a_06_cr_mou_1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222" y="1825625"/>
            <a:ext cx="4648073" cy="392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11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Motor and Sensory Areas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primary motor cortex </a:t>
            </a:r>
            <a:r>
              <a:rPr lang="en-US" dirty="0" smtClean="0"/>
              <a:t>is located within the boarders of the frontal lobe</a:t>
            </a:r>
          </a:p>
          <a:p>
            <a:r>
              <a:rPr lang="en-US" dirty="0" smtClean="0"/>
              <a:t>This is the primary site of voluntary movement of skeletal muscles from the feet to the face</a:t>
            </a:r>
          </a:p>
          <a:p>
            <a:r>
              <a:rPr lang="en-US" dirty="0" smtClean="0"/>
              <a:t>This creates a thin band that is responsible for a wide variety of motor control</a:t>
            </a:r>
            <a:endParaRPr lang="en-US" dirty="0"/>
          </a:p>
        </p:txBody>
      </p:sp>
      <p:pic>
        <p:nvPicPr>
          <p:cNvPr id="3074" name="Picture 2" descr="http://static1.squarespace.com/static/52ec8c1ae4b047ccc14d6f29/t/53b571f7e4b0d4fbd4f5c5a4/1404400120206/primary-motor-corte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136" y="1511808"/>
            <a:ext cx="4483608" cy="448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34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Motor and Sensory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primary sensory cortex </a:t>
            </a:r>
            <a:r>
              <a:rPr lang="en-US" dirty="0" smtClean="0"/>
              <a:t>is located within the parietal lobe </a:t>
            </a:r>
          </a:p>
          <a:p>
            <a:r>
              <a:rPr lang="en-US" dirty="0" smtClean="0"/>
              <a:t>This structure coordinates all of the conscious perceptions of touch, pressure, pain, vibration, taste and temperature</a:t>
            </a:r>
          </a:p>
          <a:p>
            <a:r>
              <a:rPr lang="en-US" dirty="0" smtClean="0"/>
              <a:t>Most of the things that you feel are a combination of those sensations mixing in this area</a:t>
            </a:r>
            <a:endParaRPr lang="en-US" dirty="0"/>
          </a:p>
        </p:txBody>
      </p:sp>
      <p:pic>
        <p:nvPicPr>
          <p:cNvPr id="4098" name="Picture 2" descr="http://mva.me/edu/brain_areas/somato_and_mo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8"/>
          <a:stretch/>
        </p:blipFill>
        <p:spPr bwMode="auto">
          <a:xfrm>
            <a:off x="6397879" y="1825625"/>
            <a:ext cx="5437533" cy="3706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56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Motor and Sensory Areas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occipital lobe is home to the visual cortex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visual cortex </a:t>
            </a:r>
            <a:r>
              <a:rPr lang="en-US" dirty="0" smtClean="0"/>
              <a:t>is responsible for all conscious visual interpretation and coordination of stimuli </a:t>
            </a:r>
          </a:p>
          <a:p>
            <a:r>
              <a:rPr lang="en-US" dirty="0" smtClean="0"/>
              <a:t>This section of the brain is a comparatively large percentage of the brain</a:t>
            </a:r>
            <a:endParaRPr lang="en-US" dirty="0"/>
          </a:p>
        </p:txBody>
      </p:sp>
      <p:pic>
        <p:nvPicPr>
          <p:cNvPr id="1026" name="Picture 2" descr="https://mihirgore.files.wordpress.com/2013/07/ur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207" y="1825625"/>
            <a:ext cx="4941250" cy="3673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15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Motor and Sensory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auditory cortex and the olfactory cortex areas are found in the temporal lobe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auditory cortex </a:t>
            </a:r>
            <a:r>
              <a:rPr lang="en-US" dirty="0" smtClean="0"/>
              <a:t>is used to interpret and coordinate sounds in the brain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olfactory cortex </a:t>
            </a:r>
            <a:r>
              <a:rPr lang="en-US" dirty="0" smtClean="0"/>
              <a:t>is used to recognize, store and coordinate smells </a:t>
            </a:r>
            <a:endParaRPr lang="en-US" dirty="0"/>
          </a:p>
        </p:txBody>
      </p:sp>
      <p:pic>
        <p:nvPicPr>
          <p:cNvPr id="5122" name="Picture 2" descr="http://thebrainlabs.com/Images/primary_auditory_complex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806" y="2114201"/>
            <a:ext cx="5250409" cy="351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96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Motor and Sensory Areas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Association areas </a:t>
            </a:r>
            <a:r>
              <a:rPr lang="en-US" dirty="0" smtClean="0"/>
              <a:t>are found throughout the brain in the cerebral cortex</a:t>
            </a:r>
          </a:p>
          <a:p>
            <a:r>
              <a:rPr lang="en-US" dirty="0" smtClean="0"/>
              <a:t>They are connected to the motor and sensory areas of the cerebral cortex and help with taking the gathered information and creating a neural response</a:t>
            </a:r>
          </a:p>
          <a:p>
            <a:r>
              <a:rPr lang="en-US" dirty="0" smtClean="0"/>
              <a:t>Many times the response will be a motor response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532" y="1690688"/>
            <a:ext cx="4123563" cy="492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37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Prefrontal Cortex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areas in the brain that communicate with multiple association areas </a:t>
            </a:r>
          </a:p>
          <a:p>
            <a:r>
              <a:rPr lang="en-US" dirty="0" smtClean="0"/>
              <a:t>These areas of the brain are designed to direct extremely complex motor activities that are tied into sensory functions</a:t>
            </a:r>
          </a:p>
          <a:p>
            <a:r>
              <a:rPr lang="en-US" dirty="0" smtClean="0"/>
              <a:t>These areas are called </a:t>
            </a:r>
            <a:r>
              <a:rPr lang="en-US" b="1" dirty="0" smtClean="0"/>
              <a:t>integrative centers</a:t>
            </a:r>
            <a:endParaRPr lang="en-US" b="1" dirty="0"/>
          </a:p>
        </p:txBody>
      </p:sp>
      <p:pic>
        <p:nvPicPr>
          <p:cNvPr id="1026" name="Picture 2" descr="http://blogs.scientificamerican.com/beautiful-minds/files/2013/03/Integrative-Architecture-for-General-Intelligence-and-Executive-Func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61"/>
          <a:stretch/>
        </p:blipFill>
        <p:spPr bwMode="auto">
          <a:xfrm>
            <a:off x="6515306" y="1495235"/>
            <a:ext cx="4838494" cy="468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92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Cerebrum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cerebrum</a:t>
            </a:r>
            <a:r>
              <a:rPr lang="en-US" dirty="0" smtClean="0"/>
              <a:t> is the largest part of the brain </a:t>
            </a:r>
          </a:p>
          <a:p>
            <a:r>
              <a:rPr lang="en-US" dirty="0" smtClean="0"/>
              <a:t>It contains the areas that give you the ability to have conscious thought</a:t>
            </a:r>
          </a:p>
          <a:p>
            <a:r>
              <a:rPr lang="en-US" dirty="0" smtClean="0"/>
              <a:t>The surface of the brain is covered in cerebral cortex that is amongst the most advanced parts of the human body</a:t>
            </a:r>
          </a:p>
          <a:p>
            <a:endParaRPr lang="en-US" dirty="0"/>
          </a:p>
        </p:txBody>
      </p:sp>
      <p:pic>
        <p:nvPicPr>
          <p:cNvPr id="8194" name="Picture 2" descr="http://www.c3nl.com/wp-content/gallery/brains/Brain-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46" y="1825625"/>
            <a:ext cx="5524153" cy="368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689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Prefrontal Cortex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Integrative centers are located within each lobe of the brain and they will link association areas</a:t>
            </a:r>
          </a:p>
          <a:p>
            <a:r>
              <a:rPr lang="en-US" dirty="0" smtClean="0"/>
              <a:t>As an example the </a:t>
            </a:r>
            <a:r>
              <a:rPr lang="en-US" b="1" dirty="0" smtClean="0"/>
              <a:t>prefrontal cortex</a:t>
            </a:r>
            <a:r>
              <a:rPr lang="en-US" dirty="0" smtClean="0"/>
              <a:t> of the frontal lobe takes in sensory information relayed to the association areas</a:t>
            </a:r>
          </a:p>
          <a:p>
            <a:r>
              <a:rPr lang="en-US" dirty="0" smtClean="0"/>
              <a:t>The prefrontal cortex then makes judgements such as predicting the outcomes of possible motor functions</a:t>
            </a:r>
            <a:endParaRPr lang="en-US" dirty="0"/>
          </a:p>
        </p:txBody>
      </p:sp>
      <p:pic>
        <p:nvPicPr>
          <p:cNvPr id="2050" name="Picture 2" descr="http://www.whatayear.org/images/prefrontal_corte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8" r="9440"/>
          <a:stretch/>
        </p:blipFill>
        <p:spPr bwMode="auto">
          <a:xfrm>
            <a:off x="585216" y="1825625"/>
            <a:ext cx="5120640" cy="407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381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www.youtube.com/watch?v=u76jBk59RFk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When in doubt… relate things to the Big Bang Theory…</a:t>
            </a:r>
          </a:p>
          <a:p>
            <a:r>
              <a:rPr lang="en-US" dirty="0" smtClean="0"/>
              <a:t>“Questionable” themes are used to demonstrate a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87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Prefrontal Cortex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Since the prefrontal cortex is so important for the human experience, things can go wrong when it is not working properly</a:t>
            </a:r>
          </a:p>
          <a:p>
            <a:r>
              <a:rPr lang="en-US" dirty="0" smtClean="0"/>
              <a:t>Lack of experience to provide systems of analysis lead some people to make poor judgements</a:t>
            </a:r>
          </a:p>
          <a:p>
            <a:r>
              <a:rPr lang="en-US" dirty="0" smtClean="0"/>
              <a:t>Damage to the prefrontal cortex through injury generally leads to temporary or permanent inability to understanding time relationships and judgements in outcome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dumpaday.com/wp-content/uploads/2012/12/funny-quotes-good-judge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34369"/>
            <a:ext cx="590550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423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Prefrontal Cortex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72768"/>
            <a:ext cx="5181600" cy="50840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Since the prefrontal cortex is connected to so many other areas it has been linked to feelings of tension, anxiety and frustration when not working properly</a:t>
            </a:r>
          </a:p>
          <a:p>
            <a:r>
              <a:rPr lang="en-US" dirty="0" smtClean="0"/>
              <a:t>When this happens during a long term period, many people used to receive a </a:t>
            </a:r>
            <a:r>
              <a:rPr lang="en-US" b="1" dirty="0" smtClean="0"/>
              <a:t>prefrontal lobotomy</a:t>
            </a:r>
          </a:p>
          <a:p>
            <a:r>
              <a:rPr lang="en-US" dirty="0" smtClean="0"/>
              <a:t>This would damage the prefrontal cortex and change brain function</a:t>
            </a:r>
          </a:p>
          <a:p>
            <a:r>
              <a:rPr lang="en-US" dirty="0" smtClean="0"/>
              <a:t>While it was effective to change previous stressful feelings, it also changed other judgement based actions such as tact, taste and when/where to use the bathroom</a:t>
            </a:r>
            <a:endParaRPr lang="en-US" dirty="0"/>
          </a:p>
        </p:txBody>
      </p:sp>
      <p:pic>
        <p:nvPicPr>
          <p:cNvPr id="4098" name="Picture 2" descr="http://www.cerebromente.org.br/n02/historia/icepic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156" y="1572768"/>
            <a:ext cx="4514088" cy="451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313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https://www.youtube.com/watch?v=_</a:t>
            </a:r>
            <a:r>
              <a:rPr lang="en-US" dirty="0" smtClean="0">
                <a:hlinkClick r:id="rId2"/>
              </a:rPr>
              <a:t>0aNILW6ILk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Science does not always get it right…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86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Integration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many other integration areas in the brain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general interpretive area </a:t>
            </a:r>
            <a:r>
              <a:rPr lang="en-US" dirty="0" smtClean="0"/>
              <a:t>is called the </a:t>
            </a:r>
            <a:r>
              <a:rPr lang="en-US" b="1" dirty="0" smtClean="0"/>
              <a:t>Wernicke’s area</a:t>
            </a:r>
          </a:p>
          <a:p>
            <a:r>
              <a:rPr lang="en-US" dirty="0" smtClean="0"/>
              <a:t>This area receives information from all of the sensory information areas</a:t>
            </a:r>
          </a:p>
          <a:p>
            <a:r>
              <a:rPr lang="en-US" dirty="0" smtClean="0"/>
              <a:t>Damage to this area changes the ability to connect pieces of sensory information</a:t>
            </a:r>
          </a:p>
          <a:p>
            <a:r>
              <a:rPr lang="en-US" dirty="0" smtClean="0"/>
              <a:t>A patient might understand the words “sit” and “here” but would be unable to comprehend the phrase “sit here”</a:t>
            </a:r>
            <a:endParaRPr lang="en-US" dirty="0"/>
          </a:p>
        </p:txBody>
      </p:sp>
      <p:pic>
        <p:nvPicPr>
          <p:cNvPr id="5122" name="Picture 2" descr="http://www.stroke.org.uk/sites/default/files/images/Holly%20Robson%20Cortex%20paper%20June%202013_wenickes%20area_with%20lab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943" y="1825625"/>
            <a:ext cx="4886325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60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Other Integration Areas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Some of the nerves in the general interpretive area enervate the </a:t>
            </a:r>
            <a:r>
              <a:rPr lang="en-US" b="1" dirty="0" smtClean="0"/>
              <a:t>speech center </a:t>
            </a:r>
            <a:r>
              <a:rPr lang="en-US" dirty="0" smtClean="0"/>
              <a:t>called the </a:t>
            </a:r>
            <a:r>
              <a:rPr lang="en-US" b="1" dirty="0" smtClean="0"/>
              <a:t>Broca’s area</a:t>
            </a:r>
          </a:p>
          <a:p>
            <a:r>
              <a:rPr lang="en-US" dirty="0" smtClean="0"/>
              <a:t>This area regulates the patterns of breathing and vocalization needed to have a conversation</a:t>
            </a:r>
          </a:p>
          <a:p>
            <a:r>
              <a:rPr lang="en-US" dirty="0" smtClean="0"/>
              <a:t>Damage to this area results in aphasia, or the wide variety of disorders with an inability to correctly vocalize</a:t>
            </a:r>
          </a:p>
          <a:p>
            <a:r>
              <a:rPr lang="en-US" dirty="0" smtClean="0"/>
              <a:t>Since is </a:t>
            </a:r>
            <a:r>
              <a:rPr lang="en-US" dirty="0" err="1" smtClean="0"/>
              <a:t>is</a:t>
            </a:r>
            <a:r>
              <a:rPr lang="en-US" dirty="0" smtClean="0"/>
              <a:t> so closely related to the general interpretive area, it can affect speech, reading and writing</a:t>
            </a:r>
            <a:endParaRPr lang="en-US" dirty="0"/>
          </a:p>
        </p:txBody>
      </p:sp>
      <p:pic>
        <p:nvPicPr>
          <p:cNvPr id="6146" name="Picture 2" descr="http://media-3.web.britannica.com/eb-media/51/4351-004-718E6EE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1"/>
          <a:stretch/>
        </p:blipFill>
        <p:spPr bwMode="auto">
          <a:xfrm>
            <a:off x="667638" y="1668631"/>
            <a:ext cx="5147945" cy="432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50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www.youtube.com/watch?v=dKTdMV6cOZw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Can understand, cannot correctly communicate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7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Hemispheric </a:t>
            </a:r>
            <a:r>
              <a:rPr lang="en-US" dirty="0" smtClean="0"/>
              <a:t>Lateralization - Demo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I am going to need a volunteer…</a:t>
            </a:r>
          </a:p>
          <a:p>
            <a:r>
              <a:rPr lang="en-US" dirty="0" smtClean="0"/>
              <a:t>I am going to ask this volunteer to close their eyes and do a complex math problem</a:t>
            </a:r>
          </a:p>
          <a:p>
            <a:r>
              <a:rPr lang="en-US" dirty="0" smtClean="0"/>
              <a:t>(Don’t show the volunteer)</a:t>
            </a:r>
          </a:p>
          <a:p>
            <a:r>
              <a:rPr lang="en-US" dirty="0" smtClean="0"/>
              <a:t>I will then proceed to give them a small push</a:t>
            </a:r>
          </a:p>
          <a:p>
            <a:r>
              <a:rPr lang="en-US" dirty="0" smtClean="0"/>
              <a:t>This will show that they adjust and step with a specific foot</a:t>
            </a:r>
          </a:p>
          <a:p>
            <a:r>
              <a:rPr lang="en-US" dirty="0" smtClean="0"/>
              <a:t>Now I want everyone in here to repeat this</a:t>
            </a:r>
          </a:p>
          <a:p>
            <a:r>
              <a:rPr lang="en-US" dirty="0" smtClean="0"/>
              <a:t>Lets see who stepped with the left and who stepped with the right!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513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Hemispheric Lateralization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of the two cerebral hemispheres are responsible for a specific set of tasks that are not generally performed by the opposite hemisphere</a:t>
            </a:r>
          </a:p>
          <a:p>
            <a:r>
              <a:rPr lang="en-US" dirty="0" smtClean="0"/>
              <a:t>This allows specific parts of the brain to become specialized for tasks</a:t>
            </a:r>
          </a:p>
          <a:p>
            <a:r>
              <a:rPr lang="en-US" dirty="0" smtClean="0"/>
              <a:t>This idea is called </a:t>
            </a:r>
            <a:r>
              <a:rPr lang="en-US" b="1" dirty="0" smtClean="0"/>
              <a:t>hemispheric lateralization </a:t>
            </a:r>
            <a:endParaRPr lang="en-US" b="1" dirty="0"/>
          </a:p>
        </p:txBody>
      </p:sp>
      <p:pic>
        <p:nvPicPr>
          <p:cNvPr id="7170" name="Picture 2" descr="http://www.4mylearn.org/img/BrainLat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7360" y="2387785"/>
            <a:ext cx="6534912" cy="322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15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surface of the cerebral cortex there are bends and folds</a:t>
            </a:r>
          </a:p>
          <a:p>
            <a:r>
              <a:rPr lang="en-US" dirty="0" smtClean="0"/>
              <a:t>These bends and folds are referred to as the </a:t>
            </a:r>
            <a:r>
              <a:rPr lang="en-US" b="1" dirty="0" smtClean="0"/>
              <a:t>gyrus </a:t>
            </a:r>
            <a:r>
              <a:rPr lang="en-US" dirty="0" smtClean="0"/>
              <a:t>of the brain</a:t>
            </a:r>
            <a:endParaRPr lang="en-US" b="1" dirty="0" smtClean="0"/>
          </a:p>
          <a:p>
            <a:r>
              <a:rPr lang="en-US" dirty="0" smtClean="0"/>
              <a:t>The many gyri have the function of increasing the surface area of the brain and allowing for more neurons</a:t>
            </a:r>
            <a:endParaRPr lang="en-US" dirty="0"/>
          </a:p>
        </p:txBody>
      </p:sp>
      <p:pic>
        <p:nvPicPr>
          <p:cNvPr id="9218" name="Picture 2" descr="http://upload.wikimedia.org/wikipedia/commons/thumb/3/35/Gray726.png/300px-Gray7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688" y="1975421"/>
            <a:ext cx="5413248" cy="313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73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Hemispheric Lateralization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left side of the brain generally has motor functions that include the right side of the body</a:t>
            </a:r>
          </a:p>
          <a:p>
            <a:r>
              <a:rPr lang="en-US" dirty="0" smtClean="0"/>
              <a:t>The left side of the brain has sensory functions that include information from the right eye and the left sense organs</a:t>
            </a:r>
          </a:p>
          <a:p>
            <a:r>
              <a:rPr lang="en-US" dirty="0" smtClean="0"/>
              <a:t>It also has speech, writing, language and calculation as integrative functions</a:t>
            </a:r>
            <a:endParaRPr lang="en-US" dirty="0"/>
          </a:p>
        </p:txBody>
      </p:sp>
      <p:pic>
        <p:nvPicPr>
          <p:cNvPr id="5122" name="Picture 2" descr="http://www.rightleftrightwrong.com/images/bra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14"/>
          <a:stretch/>
        </p:blipFill>
        <p:spPr bwMode="auto">
          <a:xfrm>
            <a:off x="1569847" y="1690688"/>
            <a:ext cx="2416937" cy="455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88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Hemispheric Lateralization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</a:t>
            </a:r>
            <a:r>
              <a:rPr lang="en-US" dirty="0" smtClean="0"/>
              <a:t>right side </a:t>
            </a:r>
            <a:r>
              <a:rPr lang="en-US" dirty="0"/>
              <a:t>of the brain generally has motor functions that include running the </a:t>
            </a:r>
            <a:r>
              <a:rPr lang="en-US" dirty="0" smtClean="0"/>
              <a:t>left side </a:t>
            </a:r>
            <a:r>
              <a:rPr lang="en-US" dirty="0"/>
              <a:t>of the body</a:t>
            </a:r>
          </a:p>
          <a:p>
            <a:r>
              <a:rPr lang="en-US" dirty="0"/>
              <a:t>The </a:t>
            </a:r>
            <a:r>
              <a:rPr lang="en-US" dirty="0" smtClean="0"/>
              <a:t>right side </a:t>
            </a:r>
            <a:r>
              <a:rPr lang="en-US" dirty="0"/>
              <a:t>of the brain has sensory functions that include information from the </a:t>
            </a:r>
            <a:r>
              <a:rPr lang="en-US" dirty="0" smtClean="0"/>
              <a:t>left eye </a:t>
            </a:r>
            <a:r>
              <a:rPr lang="en-US" dirty="0"/>
              <a:t>and the </a:t>
            </a:r>
            <a:r>
              <a:rPr lang="en-US" dirty="0" smtClean="0"/>
              <a:t>right sense </a:t>
            </a:r>
            <a:r>
              <a:rPr lang="en-US" dirty="0"/>
              <a:t>organs</a:t>
            </a:r>
          </a:p>
          <a:p>
            <a:r>
              <a:rPr lang="en-US" dirty="0"/>
              <a:t>It also </a:t>
            </a:r>
            <a:r>
              <a:rPr lang="en-US" dirty="0" smtClean="0"/>
              <a:t>touch analysis, spatial orientation, depth visualization and spatial visualization as </a:t>
            </a:r>
            <a:r>
              <a:rPr lang="en-US" dirty="0"/>
              <a:t>integrative functions</a:t>
            </a:r>
          </a:p>
        </p:txBody>
      </p:sp>
      <p:pic>
        <p:nvPicPr>
          <p:cNvPr id="6146" name="Picture 2" descr="http://www.rightleftrightwrong.com/images/bra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68"/>
          <a:stretch/>
        </p:blipFill>
        <p:spPr bwMode="auto">
          <a:xfrm>
            <a:off x="7997952" y="1515491"/>
            <a:ext cx="2255520" cy="511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43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Hemispheric Lateralization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536192"/>
            <a:ext cx="5181600" cy="532180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This plays a key role in surgery because surgeons must be able to understand what they might be damaging when they are cutting the brain</a:t>
            </a:r>
          </a:p>
          <a:p>
            <a:r>
              <a:rPr lang="en-US" dirty="0" smtClean="0"/>
              <a:t>In many scenarios, patients are kept awake during surgery to be able to assess if they are damaging any sections of brain vital to normal function</a:t>
            </a:r>
          </a:p>
          <a:p>
            <a:r>
              <a:rPr lang="en-US" dirty="0" smtClean="0"/>
              <a:t>While awake the patient will be asked specific questions that relate to the part of the brain being operated on</a:t>
            </a:r>
          </a:p>
          <a:p>
            <a:r>
              <a:rPr lang="en-US" dirty="0" smtClean="0"/>
              <a:t>If the patient cannot answer questions related to the topic, they may have damaged the brain</a:t>
            </a:r>
            <a:endParaRPr lang="en-US" dirty="0"/>
          </a:p>
        </p:txBody>
      </p:sp>
      <p:pic>
        <p:nvPicPr>
          <p:cNvPr id="4098" name="Picture 2" descr="http://www.adweek.com/files/imagecache/node-detail/news_article/kay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24" y="2667191"/>
            <a:ext cx="5710428" cy="321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33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youtu.be/bymg_2GQQb0?t=11m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Start at 19:19, jump to 33:28 and jump to 43:52</a:t>
            </a:r>
          </a:p>
          <a:p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www.snagfilms.com/films/title/the_incredible_human_body1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17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EEG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Electrical stimulation of the brain has been extensively mapped to understand what the brain is doing when it is thinking</a:t>
            </a:r>
          </a:p>
          <a:p>
            <a:r>
              <a:rPr lang="en-US" dirty="0" smtClean="0"/>
              <a:t>These mappings are done by an </a:t>
            </a:r>
            <a:r>
              <a:rPr lang="en-US" b="1" dirty="0" smtClean="0"/>
              <a:t>EEG</a:t>
            </a:r>
            <a:r>
              <a:rPr lang="en-US" dirty="0" smtClean="0"/>
              <a:t> or </a:t>
            </a:r>
            <a:r>
              <a:rPr lang="en-US" b="1" dirty="0" smtClean="0"/>
              <a:t>electroencephalogram</a:t>
            </a:r>
            <a:endParaRPr lang="en-US" dirty="0" smtClean="0"/>
          </a:p>
          <a:p>
            <a:r>
              <a:rPr lang="en-US" dirty="0" smtClean="0"/>
              <a:t>The actual readings are called brain waves</a:t>
            </a:r>
          </a:p>
          <a:p>
            <a:endParaRPr lang="en-US" dirty="0"/>
          </a:p>
        </p:txBody>
      </p:sp>
      <p:pic>
        <p:nvPicPr>
          <p:cNvPr id="1026" name="Picture 2" descr="http://qeegsupport.com/media/eeg-auti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919" y="1690688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5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EEG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Brain waves in alert and awake adults are called </a:t>
            </a:r>
            <a:r>
              <a:rPr lang="en-US" b="1" dirty="0" smtClean="0"/>
              <a:t>alpha waves</a:t>
            </a:r>
            <a:endParaRPr lang="en-US" dirty="0" smtClean="0"/>
          </a:p>
          <a:p>
            <a:r>
              <a:rPr lang="en-US" dirty="0" smtClean="0"/>
              <a:t>Alpha waves disappear when a person goes to sleep or is concentrating on something</a:t>
            </a:r>
          </a:p>
          <a:p>
            <a:r>
              <a:rPr lang="en-US" dirty="0" smtClean="0"/>
              <a:t>During attention to stimuli or tasks, higher frequency waves called </a:t>
            </a:r>
            <a:r>
              <a:rPr lang="en-US" b="1" dirty="0" smtClean="0"/>
              <a:t>beta waves </a:t>
            </a:r>
            <a:r>
              <a:rPr lang="en-US" dirty="0" smtClean="0"/>
              <a:t>are seen</a:t>
            </a:r>
          </a:p>
          <a:p>
            <a:endParaRPr lang="en-US" dirty="0"/>
          </a:p>
        </p:txBody>
      </p:sp>
      <p:pic>
        <p:nvPicPr>
          <p:cNvPr id="2050" name="Picture 2" descr="http://altered-states.net/barry/newsletter665/brain-wav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28" b="49421"/>
          <a:stretch/>
        </p:blipFill>
        <p:spPr bwMode="auto">
          <a:xfrm>
            <a:off x="411414" y="2459609"/>
            <a:ext cx="5684586" cy="225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72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EEG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Theta waves </a:t>
            </a:r>
            <a:r>
              <a:rPr lang="en-US" dirty="0" smtClean="0"/>
              <a:t>are seen in during sleep in normal adults, in children and in frustrated adults</a:t>
            </a:r>
          </a:p>
          <a:p>
            <a:r>
              <a:rPr lang="en-US" dirty="0" smtClean="0"/>
              <a:t>Their pattern is less frequent and more varied</a:t>
            </a:r>
          </a:p>
          <a:p>
            <a:r>
              <a:rPr lang="en-US" b="1" dirty="0" smtClean="0"/>
              <a:t>Delta waves </a:t>
            </a:r>
            <a:r>
              <a:rPr lang="en-US" dirty="0" smtClean="0"/>
              <a:t>are infrequent and large amplitude</a:t>
            </a:r>
          </a:p>
          <a:p>
            <a:r>
              <a:rPr lang="en-US" dirty="0" smtClean="0"/>
              <a:t>They are seen during sleep segments from all ages</a:t>
            </a:r>
            <a:endParaRPr lang="en-US" dirty="0"/>
          </a:p>
        </p:txBody>
      </p:sp>
      <p:pic>
        <p:nvPicPr>
          <p:cNvPr id="3074" name="Picture 2" descr="http://altered-states.net/barry/newsletter665/brain-wav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" t="50372"/>
          <a:stretch/>
        </p:blipFill>
        <p:spPr bwMode="auto">
          <a:xfrm>
            <a:off x="6019800" y="2523744"/>
            <a:ext cx="6044604" cy="23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94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Cerebrum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cerebrum continues to grow and develop along with you until the age of 20 – 25</a:t>
            </a:r>
          </a:p>
          <a:p>
            <a:r>
              <a:rPr lang="en-US" dirty="0" smtClean="0"/>
              <a:t>During this time, there are important growth benchmarks, developmental landmarks and neural connections</a:t>
            </a:r>
            <a:r>
              <a:rPr lang="en-US" dirty="0"/>
              <a:t> </a:t>
            </a:r>
            <a:r>
              <a:rPr lang="en-US" dirty="0" smtClean="0"/>
              <a:t>that are made</a:t>
            </a:r>
          </a:p>
          <a:p>
            <a:r>
              <a:rPr lang="en-US" dirty="0" smtClean="0"/>
              <a:t>Damage to the brain before it fully develops can lead to disastrous results</a:t>
            </a:r>
          </a:p>
        </p:txBody>
      </p:sp>
      <p:pic>
        <p:nvPicPr>
          <p:cNvPr id="10242" name="Picture 2" descr="http://www.mcgill.ca/lldrl/files/lldrl/images/team_development_right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22" y="2052828"/>
            <a:ext cx="4965065" cy="395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66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http://www.abc.net.au/btn/story/s4085947.htm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Ever wonder why the drinking age is 21?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32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cerebrum can be divided up in several different ways</a:t>
            </a:r>
          </a:p>
          <a:p>
            <a:r>
              <a:rPr lang="en-US" dirty="0" smtClean="0"/>
              <a:t>One way to divide it up is in the “lobes” or sections of the brain</a:t>
            </a:r>
          </a:p>
          <a:p>
            <a:r>
              <a:rPr lang="en-US" dirty="0" smtClean="0"/>
              <a:t>These lobes each have a different functions and are responsible for different parts of the body</a:t>
            </a:r>
            <a:endParaRPr lang="en-US" dirty="0"/>
          </a:p>
        </p:txBody>
      </p:sp>
      <p:sp>
        <p:nvSpPr>
          <p:cNvPr id="5" name="AutoShape 2" descr="http://upload.wikimedia.org/wikipedia/commons/0/0e/Lobes_of_the_brain_NL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600" y="1825625"/>
            <a:ext cx="4866640" cy="347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Lobes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four lobes to the brain</a:t>
            </a:r>
          </a:p>
          <a:p>
            <a:r>
              <a:rPr lang="en-US" dirty="0" smtClean="0"/>
              <a:t>They relate to the bones on the skull (if you remember them…)</a:t>
            </a:r>
          </a:p>
          <a:p>
            <a:r>
              <a:rPr lang="en-US" dirty="0" smtClean="0"/>
              <a:t>The frontal lobe</a:t>
            </a:r>
          </a:p>
          <a:p>
            <a:r>
              <a:rPr lang="en-US" dirty="0" smtClean="0"/>
              <a:t>The parietal lobe</a:t>
            </a:r>
          </a:p>
          <a:p>
            <a:r>
              <a:rPr lang="en-US" dirty="0" smtClean="0"/>
              <a:t>The temporal lobe</a:t>
            </a:r>
          </a:p>
          <a:p>
            <a:r>
              <a:rPr lang="en-US" dirty="0" smtClean="0"/>
              <a:t>The occipital lobe</a:t>
            </a:r>
            <a:endParaRPr lang="en-US" dirty="0"/>
          </a:p>
        </p:txBody>
      </p:sp>
      <p:pic>
        <p:nvPicPr>
          <p:cNvPr id="12290" name="Picture 2" descr="http://commonsenseatheism.com/wp-content/uploads/2011/12/brain-lob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91" y="1825625"/>
            <a:ext cx="5419609" cy="418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755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Lobes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frontal lobe </a:t>
            </a:r>
            <a:r>
              <a:rPr lang="en-US" dirty="0" smtClean="0"/>
              <a:t>is located in the ventral part of the brain</a:t>
            </a:r>
          </a:p>
          <a:p>
            <a:r>
              <a:rPr lang="en-US" dirty="0"/>
              <a:t>The frontal lobes are involved in motor function, problem solving, spontaneity</a:t>
            </a:r>
            <a:r>
              <a:rPr lang="en-US" dirty="0" smtClean="0"/>
              <a:t>, memory</a:t>
            </a:r>
            <a:r>
              <a:rPr lang="en-US" dirty="0"/>
              <a:t>, language, initiation, judgement, impulse control, and social and sexual </a:t>
            </a:r>
            <a:r>
              <a:rPr lang="en-US" dirty="0" smtClean="0"/>
              <a:t>behavior</a:t>
            </a:r>
          </a:p>
          <a:p>
            <a:r>
              <a:rPr lang="en-US" dirty="0" smtClean="0"/>
              <a:t>It is the thing that makes you… you</a:t>
            </a:r>
            <a:endParaRPr lang="en-US" dirty="0"/>
          </a:p>
        </p:txBody>
      </p:sp>
      <p:pic>
        <p:nvPicPr>
          <p:cNvPr id="6146" name="Picture 2" descr="http://fab-efl.com/onlinelearning/page1/page6/page7/files/stacks_imag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36922"/>
            <a:ext cx="4953000" cy="495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01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1915</Words>
  <Application>Microsoft Office PowerPoint</Application>
  <PresentationFormat>Widescreen</PresentationFormat>
  <Paragraphs>214</Paragraphs>
  <Slides>46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Arial</vt:lpstr>
      <vt:lpstr>Calibri</vt:lpstr>
      <vt:lpstr>Calibri Light</vt:lpstr>
      <vt:lpstr>Office Theme</vt:lpstr>
      <vt:lpstr>The Cerebrum</vt:lpstr>
      <vt:lpstr>The Cerebrum</vt:lpstr>
      <vt:lpstr>The Cerebrum</vt:lpstr>
      <vt:lpstr>The Cerebrum</vt:lpstr>
      <vt:lpstr>The Cerebrum</vt:lpstr>
      <vt:lpstr>Video</vt:lpstr>
      <vt:lpstr>Lobes</vt:lpstr>
      <vt:lpstr>Lobes</vt:lpstr>
      <vt:lpstr>Lobes</vt:lpstr>
      <vt:lpstr>Lobes</vt:lpstr>
      <vt:lpstr>Lobes</vt:lpstr>
      <vt:lpstr>Lobe</vt:lpstr>
      <vt:lpstr>Video</vt:lpstr>
      <vt:lpstr>Lobe</vt:lpstr>
      <vt:lpstr>Demo</vt:lpstr>
      <vt:lpstr>White Matter</vt:lpstr>
      <vt:lpstr>White Matter</vt:lpstr>
      <vt:lpstr>Basal Nuclei</vt:lpstr>
      <vt:lpstr>Basal Nuclei</vt:lpstr>
      <vt:lpstr>Basal Nuclei</vt:lpstr>
      <vt:lpstr>Basal Nuclei</vt:lpstr>
      <vt:lpstr>Video</vt:lpstr>
      <vt:lpstr>Motor and Sensory Areas</vt:lpstr>
      <vt:lpstr>Motor and Sensory Areas</vt:lpstr>
      <vt:lpstr>Motor and Sensory Areas</vt:lpstr>
      <vt:lpstr>Motor and Sensory Areas</vt:lpstr>
      <vt:lpstr>Motor and Sensory Areas</vt:lpstr>
      <vt:lpstr>Motor and Sensory Areas</vt:lpstr>
      <vt:lpstr>Prefrontal Cortex</vt:lpstr>
      <vt:lpstr>Prefrontal Cortex</vt:lpstr>
      <vt:lpstr>Video</vt:lpstr>
      <vt:lpstr>Prefrontal Cortex</vt:lpstr>
      <vt:lpstr>Prefrontal Cortex</vt:lpstr>
      <vt:lpstr>Video</vt:lpstr>
      <vt:lpstr>Other Integration Areas</vt:lpstr>
      <vt:lpstr>Other Integration Areas</vt:lpstr>
      <vt:lpstr>Video</vt:lpstr>
      <vt:lpstr>Hemispheric Lateralization - Demo</vt:lpstr>
      <vt:lpstr>Hemispheric Lateralization</vt:lpstr>
      <vt:lpstr>Hemispheric Lateralization</vt:lpstr>
      <vt:lpstr>Hemispheric Lateralization</vt:lpstr>
      <vt:lpstr>Hemispheric Lateralization</vt:lpstr>
      <vt:lpstr>Video</vt:lpstr>
      <vt:lpstr>EEG</vt:lpstr>
      <vt:lpstr>EEG</vt:lpstr>
      <vt:lpstr>EEG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Cerebrum</dc:title>
  <dc:creator>Owdij, Michael</dc:creator>
  <cp:lastModifiedBy>Owdij, Michael</cp:lastModifiedBy>
  <cp:revision>39</cp:revision>
  <dcterms:created xsi:type="dcterms:W3CDTF">2015-04-01T11:03:16Z</dcterms:created>
  <dcterms:modified xsi:type="dcterms:W3CDTF">2017-04-06T11:19:45Z</dcterms:modified>
</cp:coreProperties>
</file>