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70" r:id="rId8"/>
    <p:sldId id="271" r:id="rId9"/>
    <p:sldId id="272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185" autoAdjust="0"/>
  </p:normalViewPr>
  <p:slideViewPr>
    <p:cSldViewPr>
      <p:cViewPr varScale="1">
        <p:scale>
          <a:sx n="85" d="100"/>
          <a:sy n="85" d="100"/>
        </p:scale>
        <p:origin x="114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4F39-6E13-4C98-B140-CCDB700B270C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8D5A5-2BBE-4A04-9332-3CC6EAB931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095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3 – Release of 1 G3P: Five of the G3p molecules remain in the cycle, however one is ejected. This is the product of the Calvin cycle that can be recombined to create different sugars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4 – Regeneration of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: A series of reactions that use 3 ATP from the light reactions convert the 5 G3P into 3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. This restarts the cycle. 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8D5A5-2BBE-4A04-9332-3CC6EAB931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7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Step</a:t>
            </a:r>
            <a:r>
              <a:rPr lang="en-US" baseline="0" dirty="0" smtClean="0"/>
              <a:t> 1 – Carbon Fixation: An enzyme called Rubisco combines with CO</a:t>
            </a:r>
            <a:r>
              <a:rPr lang="en-US" baseline="-25000" dirty="0" smtClean="0"/>
              <a:t>2 </a:t>
            </a:r>
            <a:r>
              <a:rPr lang="en-US" baseline="0" dirty="0" smtClean="0"/>
              <a:t>and a 5 carbon sugar called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. The unstable 6 carbon complex quickly breaks into two different 3 carbon sugars called 3-PGA. For each 3 CO</a:t>
            </a:r>
            <a:r>
              <a:rPr lang="en-US" baseline="-25000" dirty="0" smtClean="0"/>
              <a:t>2</a:t>
            </a:r>
            <a:r>
              <a:rPr lang="en-US" baseline="0" dirty="0" smtClean="0"/>
              <a:t> that are added, 6 3-PGA result. 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2 – Reduction: Two different chemical reactions happen to the 6 3-PGA. 6 ATP are converted to 6 ADP + P and 6 NADPH are converted to 6NADP+. This creates a new high energy 3 carbon compound called G3P.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3 – Release of 1 G3P: Five of the G3p molecules remain in the cycle, however one is ejected. This is the product of the Calvin cycle that can be recombined to create different sugars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4 – Regeneration of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: A series of reactions that use 3 ATP from the light reactions convert the 5 G3P into 3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. This restarts the cycle. 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8D5A5-2BBE-4A04-9332-3CC6EAB931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400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8D5A5-2BBE-4A04-9332-3CC6EAB931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51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Step</a:t>
            </a:r>
            <a:r>
              <a:rPr lang="en-US" baseline="0" dirty="0" smtClean="0"/>
              <a:t> 1 – Carbon Fixation: An enzyme called Rubisco combines with CO</a:t>
            </a:r>
            <a:r>
              <a:rPr lang="en-US" baseline="-25000" dirty="0" smtClean="0"/>
              <a:t>2 </a:t>
            </a:r>
            <a:r>
              <a:rPr lang="en-US" baseline="0" dirty="0" smtClean="0"/>
              <a:t>and a 5 carbon sugar called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. The unstable 6 carbon complex quickly breaks into two different 3 carbon sugars called 3-PGA. For each 3 CO</a:t>
            </a:r>
            <a:r>
              <a:rPr lang="en-US" baseline="-25000" dirty="0" smtClean="0"/>
              <a:t>2</a:t>
            </a:r>
            <a:r>
              <a:rPr lang="en-US" baseline="0" dirty="0" smtClean="0"/>
              <a:t> that are added, 6 3-PGA result. 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2 – Reduction: Two different chemical reactions happen to the 6 3-PGA. 6 ATP are converted to 6 ADP + P and 6 NADPH are converted to 6NADP+. This creates a new high energy 3 carbon compound called G3P.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3 – Release of 1 G3P: Five of the G3p molecules remain in the cycle, however one is ejected. This is the product of the Calvin cycle that can be recombined to create different sugars</a:t>
            </a:r>
          </a:p>
          <a:p>
            <a:pPr marL="228600" indent="-228600">
              <a:buAutoNum type="arabicPeriod"/>
            </a:pP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smtClean="0"/>
              <a:t>Step 4 – Regeneration of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: A series of reactions that use 3 ATP from the light reactions convert the 5 G3P into 3 </a:t>
            </a:r>
            <a:r>
              <a:rPr lang="en-US" baseline="0" dirty="0" err="1" smtClean="0"/>
              <a:t>RuBP</a:t>
            </a:r>
            <a:r>
              <a:rPr lang="en-US" baseline="0" dirty="0" smtClean="0"/>
              <a:t>. This restarts the cycle. 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8D5A5-2BBE-4A04-9332-3CC6EAB931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52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3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38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3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10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38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544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89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44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0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34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5971D-8577-4C4F-BEDB-A31EC1123B1A}" type="datetimeFigureOut">
              <a:rPr lang="en-US" smtClean="0"/>
              <a:t>10/12/2015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FF956-2A85-423A-8080-2E828D6C4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8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youtube.com/watch?v=6cjx4gJFME0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9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Photosynthesis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Different factors can affect photosynthesis</a:t>
            </a:r>
          </a:p>
          <a:p>
            <a:r>
              <a:rPr lang="en-US" dirty="0" smtClean="0"/>
              <a:t>Light intensity is very important to photosynthesis</a:t>
            </a:r>
          </a:p>
          <a:p>
            <a:r>
              <a:rPr lang="en-US" dirty="0" smtClean="0"/>
              <a:t>With a lower intensity then there will be a lower rate of photosynthesis</a:t>
            </a:r>
          </a:p>
          <a:p>
            <a:r>
              <a:rPr lang="en-US" dirty="0" smtClean="0"/>
              <a:t>With a higher intensity of light there will be a higher rate of photosynthesis</a:t>
            </a:r>
          </a:p>
          <a:p>
            <a:pPr lvl="1"/>
            <a:r>
              <a:rPr lang="en-US" dirty="0" smtClean="0"/>
              <a:t>Eventually it will level off</a:t>
            </a:r>
          </a:p>
        </p:txBody>
      </p:sp>
      <p:pic>
        <p:nvPicPr>
          <p:cNvPr id="8194" name="Picture 2" descr="http://www.skoool.ie/skoool/uploadedImages/contentimages/graph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55"/>
          <a:stretch/>
        </p:blipFill>
        <p:spPr bwMode="auto">
          <a:xfrm>
            <a:off x="4800600" y="2057400"/>
            <a:ext cx="4114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953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Photosynthesis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Carbon dioxide levels are a factor in photosynthesis</a:t>
            </a:r>
          </a:p>
          <a:p>
            <a:r>
              <a:rPr lang="en-US" dirty="0" smtClean="0"/>
              <a:t>More carbon dioxide means more available for photosynthesis</a:t>
            </a:r>
          </a:p>
          <a:p>
            <a:r>
              <a:rPr lang="en-US" dirty="0" smtClean="0"/>
              <a:t>At a point however, the graph would level out</a:t>
            </a:r>
            <a:endParaRPr lang="en-US" dirty="0"/>
          </a:p>
        </p:txBody>
      </p:sp>
      <p:pic>
        <p:nvPicPr>
          <p:cNvPr id="9218" name="Picture 2" descr="http://www.bbc.co.uk/schools/gcsebitesize/science/images/photosyn_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428306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27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Photosynthesis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Temperature affects photosynthesis</a:t>
            </a:r>
          </a:p>
          <a:p>
            <a:r>
              <a:rPr lang="en-US" dirty="0" smtClean="0"/>
              <a:t>Photosynthesis happens best at a set temperature</a:t>
            </a:r>
          </a:p>
          <a:p>
            <a:r>
              <a:rPr lang="en-US" dirty="0" smtClean="0"/>
              <a:t>It will be slower if it is a lower or higher temperature </a:t>
            </a:r>
            <a:endParaRPr lang="en-US" dirty="0"/>
          </a:p>
        </p:txBody>
      </p:sp>
      <p:pic>
        <p:nvPicPr>
          <p:cNvPr id="10242" name="Picture 2" descr="http://www.bbc.co.uk/schools/gcsebitesize/science/images/photosyn_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4100284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06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green house is a structure that allows sunlight in, but does a great job of storing heat</a:t>
            </a:r>
          </a:p>
          <a:p>
            <a:r>
              <a:rPr lang="en-US" dirty="0" smtClean="0"/>
              <a:t>The same thing is happening to the earth</a:t>
            </a:r>
          </a:p>
          <a:p>
            <a:r>
              <a:rPr lang="en-US" dirty="0" smtClean="0"/>
              <a:t>Some molecules are allowing solar radiation to the Earth’s surface but are blocking heat from leaving</a:t>
            </a:r>
            <a:endParaRPr lang="en-US" dirty="0"/>
          </a:p>
        </p:txBody>
      </p:sp>
      <p:pic>
        <p:nvPicPr>
          <p:cNvPr id="2050" name="Picture 2" descr="http://www.resilientcommunities.com/wp-content/uploads/greenhouse01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8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Change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Greenhouse Effect </a:t>
            </a:r>
            <a:r>
              <a:rPr lang="en-US" dirty="0" smtClean="0"/>
              <a:t>is the trapping of heat against the earth surface by gasses in the atmosphere</a:t>
            </a:r>
          </a:p>
          <a:p>
            <a:r>
              <a:rPr lang="en-US" dirty="0" smtClean="0"/>
              <a:t>One of the main greenhouse gasses is carbon dioxide (CO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057399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http://www.youtube.com/watch?v=6cjx4gJFME0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4101111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7322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Hopefully soon photosynthesis can start to offset the release of CO</a:t>
            </a:r>
            <a:r>
              <a:rPr lang="en-US" baseline="-25000" dirty="0" smtClean="0"/>
              <a:t>2</a:t>
            </a:r>
            <a:r>
              <a:rPr lang="en-US" dirty="0" smtClean="0"/>
              <a:t> gasses from humans</a:t>
            </a:r>
          </a:p>
          <a:p>
            <a:r>
              <a:rPr lang="en-US" dirty="0" smtClean="0"/>
              <a:t>However the recent trend in human culture is to cut down the organisms doing photosynthesis</a:t>
            </a:r>
            <a:endParaRPr lang="en-US" dirty="0"/>
          </a:p>
        </p:txBody>
      </p:sp>
      <p:pic>
        <p:nvPicPr>
          <p:cNvPr id="3074" name="Picture 2" descr="http://nimbuseco.com/wp-content/uploads/2013/01/Deforestation-Amaz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0"/>
            <a:ext cx="4327779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96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Photosynthesis has two different stages</a:t>
            </a:r>
          </a:p>
          <a:p>
            <a:pPr lvl="1"/>
            <a:r>
              <a:rPr lang="en-US" dirty="0" smtClean="0"/>
              <a:t>Light Reactions</a:t>
            </a:r>
          </a:p>
          <a:p>
            <a:pPr lvl="1"/>
            <a:r>
              <a:rPr lang="en-US" dirty="0" smtClean="0"/>
              <a:t>The Calvin Cycle</a:t>
            </a:r>
          </a:p>
          <a:p>
            <a:r>
              <a:rPr lang="en-US" dirty="0" smtClean="0"/>
              <a:t>Chlorophyll absorbs photons to have the ability to create ATP and NADPH</a:t>
            </a:r>
          </a:p>
          <a:p>
            <a:r>
              <a:rPr lang="en-US" dirty="0" smtClean="0"/>
              <a:t>Photosynthesis has a set and defined equation</a:t>
            </a:r>
          </a:p>
        </p:txBody>
      </p:sp>
      <p:pic>
        <p:nvPicPr>
          <p:cNvPr id="4098" name="Picture 2" descr="http://sciencewithme.com/wp-content/uploads/2010/11/photosynthesis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4267200" cy="341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66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Review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</a:t>
            </a:r>
            <a:r>
              <a:rPr lang="en-US" dirty="0" smtClean="0"/>
              <a:t>eight steps </a:t>
            </a:r>
            <a:r>
              <a:rPr lang="en-US" dirty="0" smtClean="0"/>
              <a:t>to the light reactions </a:t>
            </a:r>
          </a:p>
          <a:p>
            <a:r>
              <a:rPr lang="en-US" dirty="0" smtClean="0"/>
              <a:t>The light reactions cannot work without the input of light</a:t>
            </a:r>
          </a:p>
          <a:p>
            <a:r>
              <a:rPr lang="en-US" dirty="0" smtClean="0"/>
              <a:t>The photosystems that are in the light reactions are designed to harvest the energy from light</a:t>
            </a:r>
          </a:p>
        </p:txBody>
      </p:sp>
      <p:pic>
        <p:nvPicPr>
          <p:cNvPr id="5122" name="Picture 2" descr="http://upload.wikimedia.org/wikipedia/commons/1/18/Thylakoid_membra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057400"/>
            <a:ext cx="441029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19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Calvin Cycle is basically a large sugar factory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Calvin Cycle </a:t>
            </a:r>
            <a:r>
              <a:rPr lang="en-US" dirty="0" smtClean="0"/>
              <a:t>takes the products from the light reactions (ATP and NADPH) and the inputs from the environment (CO</a:t>
            </a:r>
            <a:r>
              <a:rPr lang="en-US" baseline="-25000" dirty="0" smtClean="0"/>
              <a:t>2</a:t>
            </a:r>
            <a:r>
              <a:rPr lang="en-US" dirty="0" smtClean="0"/>
              <a:t>) and uses energy to recombine them into useful sugar</a:t>
            </a:r>
          </a:p>
          <a:p>
            <a:endParaRPr lang="en-US" dirty="0"/>
          </a:p>
        </p:txBody>
      </p:sp>
      <p:pic>
        <p:nvPicPr>
          <p:cNvPr id="6146" name="Picture 2" descr="http://upload.wikimedia.org/wikipedia/commons/thumb/8/8e/Calvin-cycle4.svg/400px-Calvin-cycle4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76400"/>
            <a:ext cx="4391362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84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Calvin Cycle is called a cycle because… well it is a cycle</a:t>
            </a:r>
          </a:p>
          <a:p>
            <a:r>
              <a:rPr lang="en-US" dirty="0" smtClean="0"/>
              <a:t>The products that we start with will be used the next time the cycle will start</a:t>
            </a:r>
          </a:p>
          <a:p>
            <a:r>
              <a:rPr lang="en-US" dirty="0" smtClean="0"/>
              <a:t>Lets see how it begins</a:t>
            </a:r>
          </a:p>
          <a:p>
            <a:endParaRPr lang="en-US" dirty="0"/>
          </a:p>
        </p:txBody>
      </p:sp>
      <p:pic>
        <p:nvPicPr>
          <p:cNvPr id="7170" name="Picture 2" descr="http://www.starsandseas.com/SAS_Images/SAS_Cell_Images/SAS_organelles/calvin%20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3953621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13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0"/>
            <a:ext cx="8229600" cy="1143000"/>
          </a:xfrm>
        </p:spPr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981200"/>
            <a:ext cx="4953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Step 1 – Carbon Fixation: An enzyme called </a:t>
            </a:r>
            <a:r>
              <a:rPr lang="en-US" sz="2000" dirty="0" err="1"/>
              <a:t>Rubisco</a:t>
            </a:r>
            <a:r>
              <a:rPr lang="en-US" sz="2000" dirty="0"/>
              <a:t> combines with CO</a:t>
            </a:r>
            <a:r>
              <a:rPr lang="en-US" sz="2000" baseline="-25000" dirty="0"/>
              <a:t>2 </a:t>
            </a:r>
            <a:r>
              <a:rPr lang="en-US" sz="2000" dirty="0"/>
              <a:t>and a 5 carbon sugar called </a:t>
            </a:r>
            <a:r>
              <a:rPr lang="en-US" sz="2000" dirty="0" err="1"/>
              <a:t>RuBP</a:t>
            </a:r>
            <a:r>
              <a:rPr lang="en-US" sz="2000" dirty="0"/>
              <a:t>. The unstable 6 carbon complex quickly breaks into two different 3 carbon sugars called 3-PGA. For each 3 CO</a:t>
            </a:r>
            <a:r>
              <a:rPr lang="en-US" sz="2000" baseline="-25000" dirty="0"/>
              <a:t>2</a:t>
            </a:r>
            <a:r>
              <a:rPr lang="en-US" sz="2000" dirty="0"/>
              <a:t> that are added, 6 3-PGA result. </a:t>
            </a:r>
          </a:p>
          <a:p>
            <a:pPr marL="228600" indent="-228600">
              <a:buAutoNum type="arabicPeriod"/>
            </a:pPr>
            <a:endParaRPr lang="en-US" sz="2000" dirty="0"/>
          </a:p>
          <a:p>
            <a:r>
              <a:rPr lang="en-US" sz="2000" dirty="0"/>
              <a:t>Step 2 – Reduction: Two different chemical reactions happen to the 6 3-PGA. 6 ATP are converted to 6 ADP + P and 6 NADPH are converted to 6NADP+. This creates a new high energy 3 carbon compound called G3P.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8" t="12890" r="6580" b="12468"/>
          <a:stretch/>
        </p:blipFill>
        <p:spPr bwMode="auto">
          <a:xfrm rot="157042">
            <a:off x="5335426" y="1835935"/>
            <a:ext cx="3730188" cy="3518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0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0"/>
            <a:ext cx="8229600" cy="1143000"/>
          </a:xfrm>
        </p:spPr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8" t="12890" r="6580" b="12468"/>
          <a:stretch/>
        </p:blipFill>
        <p:spPr bwMode="auto">
          <a:xfrm rot="157042">
            <a:off x="1932575" y="1167582"/>
            <a:ext cx="5722398" cy="5397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43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0"/>
            <a:ext cx="8229600" cy="1143000"/>
          </a:xfrm>
        </p:spPr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23976" y="2133598"/>
            <a:ext cx="506242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endParaRPr lang="en-US" sz="2000" dirty="0"/>
          </a:p>
          <a:p>
            <a:r>
              <a:rPr lang="en-US" sz="2000" dirty="0"/>
              <a:t>Step 3 – Release of 1 G3P: Five of the G3p molecules remain in the cycle, however one is ejected. This is the product of the Calvin cycle that can be recombined to create different sugars</a:t>
            </a:r>
          </a:p>
          <a:p>
            <a:pPr marL="228600" indent="-228600">
              <a:buAutoNum type="arabicPeriod"/>
            </a:pPr>
            <a:endParaRPr lang="en-US" sz="2000" dirty="0"/>
          </a:p>
          <a:p>
            <a:r>
              <a:rPr lang="en-US" sz="2000" dirty="0"/>
              <a:t>Step 4 – Regeneration of </a:t>
            </a:r>
            <a:r>
              <a:rPr lang="en-US" sz="2000" dirty="0" err="1"/>
              <a:t>RuBP</a:t>
            </a:r>
            <a:r>
              <a:rPr lang="en-US" sz="2000" dirty="0"/>
              <a:t>: A series of reactions that use 3 ATP from the light reactions convert the 5 G3P into 3 </a:t>
            </a:r>
            <a:r>
              <a:rPr lang="en-US" sz="2000" dirty="0" err="1"/>
              <a:t>RuBP</a:t>
            </a:r>
            <a:r>
              <a:rPr lang="en-US" sz="2000" dirty="0"/>
              <a:t>. This restarts the cycle. </a:t>
            </a:r>
            <a:endParaRPr lang="en-US" sz="2000" baseline="-25000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8" t="12890" r="6580" b="12468"/>
          <a:stretch/>
        </p:blipFill>
        <p:spPr bwMode="auto">
          <a:xfrm rot="157042">
            <a:off x="5490869" y="2191968"/>
            <a:ext cx="3577946" cy="337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75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8" y="0"/>
            <a:ext cx="8229600" cy="1143000"/>
          </a:xfrm>
        </p:spPr>
        <p:txBody>
          <a:bodyPr/>
          <a:lstStyle/>
          <a:p>
            <a:r>
              <a:rPr lang="en-US" dirty="0" smtClean="0"/>
              <a:t>The Calvin Cycle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8" t="12890" r="6580" b="12468"/>
          <a:stretch/>
        </p:blipFill>
        <p:spPr bwMode="auto">
          <a:xfrm rot="157042">
            <a:off x="1932575" y="1167582"/>
            <a:ext cx="5722398" cy="5397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224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946</Words>
  <Application>Microsoft Office PowerPoint</Application>
  <PresentationFormat>On-screen Show (4:3)</PresentationFormat>
  <Paragraphs>76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The Calvin Cycle</vt:lpstr>
      <vt:lpstr>Let’s Review</vt:lpstr>
      <vt:lpstr>Let’s Review</vt:lpstr>
      <vt:lpstr>The Calvin Cycle</vt:lpstr>
      <vt:lpstr>The Calvin Cycle</vt:lpstr>
      <vt:lpstr>The Calvin Cycle</vt:lpstr>
      <vt:lpstr>The Calvin Cycle</vt:lpstr>
      <vt:lpstr>The Calvin Cycle</vt:lpstr>
      <vt:lpstr>The Calvin Cycle</vt:lpstr>
      <vt:lpstr>Factors That Affect Photosynthesis</vt:lpstr>
      <vt:lpstr>Factors That Affect Photosynthesis</vt:lpstr>
      <vt:lpstr>Factors That Affect Photosynthesis</vt:lpstr>
      <vt:lpstr>Global Change</vt:lpstr>
      <vt:lpstr>Global Change</vt:lpstr>
      <vt:lpstr>Global Change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Calvin Cycle</dc:title>
  <dc:creator>Administrator</dc:creator>
  <cp:lastModifiedBy>Owdij, Michael</cp:lastModifiedBy>
  <cp:revision>11</cp:revision>
  <dcterms:created xsi:type="dcterms:W3CDTF">2013-10-08T10:32:53Z</dcterms:created>
  <dcterms:modified xsi:type="dcterms:W3CDTF">2015-10-12T11:30:17Z</dcterms:modified>
</cp:coreProperties>
</file>