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0" r:id="rId15"/>
    <p:sldId id="258" r:id="rId16"/>
    <p:sldId id="259" r:id="rId17"/>
    <p:sldId id="260" r:id="rId18"/>
    <p:sldId id="261" r:id="rId19"/>
    <p:sldId id="262" r:id="rId20"/>
    <p:sldId id="263" r:id="rId21"/>
    <p:sldId id="286" r:id="rId22"/>
    <p:sldId id="264" r:id="rId23"/>
    <p:sldId id="265" r:id="rId24"/>
    <p:sldId id="266" r:id="rId25"/>
    <p:sldId id="267" r:id="rId26"/>
    <p:sldId id="271" r:id="rId27"/>
    <p:sldId id="268" r:id="rId28"/>
    <p:sldId id="269" r:id="rId29"/>
    <p:sldId id="27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94E5B-E878-4F74-808F-92BD932EEF70}" type="datetimeFigureOut">
              <a:rPr lang="en-US" smtClean="0"/>
              <a:pPr/>
              <a:t>5/21/2018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travlang.com/blog/wp-content/uploads/2010/04/yellowstone-national-park_ss.jpg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Lpc71YOtcE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62au7Avq1E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IxyUcb2wqI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Patterns In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However, within two weeks the burned area started to have light grasses sprouting through nutrient rich ashes</a:t>
            </a:r>
          </a:p>
          <a:p>
            <a:r>
              <a:rPr lang="en-US" dirty="0" smtClean="0"/>
              <a:t>Within a year small trees and bushes carpeted the landscape</a:t>
            </a:r>
            <a:endParaRPr lang="en-US" dirty="0"/>
          </a:p>
        </p:txBody>
      </p:sp>
      <p:pic>
        <p:nvPicPr>
          <p:cNvPr id="11268" name="Picture 4" descr="http://upload.wikimedia.org/wikipedia/commons/3/34/Grass_growing_after_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419600" cy="28982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447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Within 13 years the landscape was covered in lodgepole trees and pines</a:t>
            </a:r>
          </a:p>
          <a:p>
            <a:r>
              <a:rPr lang="en-US" dirty="0" smtClean="0"/>
              <a:t>Within 25 years it is estimated that the entire group of biodiversity will be restored</a:t>
            </a:r>
            <a:endParaRPr lang="en-US" dirty="0"/>
          </a:p>
        </p:txBody>
      </p:sp>
      <p:pic>
        <p:nvPicPr>
          <p:cNvPr id="10244" name="Picture 4" descr="http://a1608.g.akamai.net/7/1608/1365/308d45f696be63/away.com/images/travel_photo_gallery/yellowstone/gallery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229100" cy="3186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158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Species richness can be changed by the biotic and abiotic changes to the ecosystem as well</a:t>
            </a:r>
          </a:p>
          <a:p>
            <a:r>
              <a:rPr lang="en-US" dirty="0" smtClean="0"/>
              <a:t>A change in the number of organisms, resources or ability to get to resources is called a </a:t>
            </a:r>
            <a:r>
              <a:rPr lang="en-US" b="1" dirty="0" smtClean="0"/>
              <a:t>disturbance</a:t>
            </a:r>
          </a:p>
          <a:p>
            <a:endParaRPr lang="en-US" dirty="0"/>
          </a:p>
        </p:txBody>
      </p:sp>
      <p:pic>
        <p:nvPicPr>
          <p:cNvPr id="5" name="Picture 2" descr="http://www.treehugger.com/forest_fi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4267200" cy="2905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6120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Disturbances can be biotic or abiotic</a:t>
            </a:r>
          </a:p>
          <a:p>
            <a:r>
              <a:rPr lang="en-US" dirty="0" smtClean="0"/>
              <a:t>Abiotic disturbances might be storms, floods, fires, eruptions or drought</a:t>
            </a:r>
          </a:p>
          <a:p>
            <a:r>
              <a:rPr lang="en-US" dirty="0" smtClean="0"/>
              <a:t>Biotic disturbances could be a plague, famine, infestation of parasites  or new species introduced</a:t>
            </a:r>
            <a:endParaRPr lang="en-US" dirty="0"/>
          </a:p>
        </p:txBody>
      </p:sp>
      <p:pic>
        <p:nvPicPr>
          <p:cNvPr id="39938" name="Picture 2" descr="http://geo.arc.nasa.gov/sge/casa/images/slide2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191000" cy="31264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864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there are many times when a disturbance can increase species richness over time</a:t>
            </a:r>
          </a:p>
          <a:p>
            <a:r>
              <a:rPr lang="en-US" dirty="0" smtClean="0"/>
              <a:t>When the ecosystem starts to recover it has new habitats that can bring in new species</a:t>
            </a:r>
          </a:p>
          <a:p>
            <a:endParaRPr lang="en-US" dirty="0"/>
          </a:p>
        </p:txBody>
      </p:sp>
      <p:pic>
        <p:nvPicPr>
          <p:cNvPr id="37892" name="Picture 4" descr="http://4.bp.blogspot.com/_bSRoBK_rgEE/SiG-PSPn48I/AAAAAAAAAi4/Mf2kLIjVHpg/s400/100_5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8100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23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leave a grassy field to itself, what will happen over a period of time?</a:t>
            </a:r>
          </a:p>
          <a:p>
            <a:r>
              <a:rPr lang="en-US" dirty="0" smtClean="0"/>
              <a:t>The overall species in the field will change</a:t>
            </a:r>
          </a:p>
          <a:p>
            <a:r>
              <a:rPr lang="en-US" dirty="0" smtClean="0"/>
              <a:t>Grasses will give way to small bushes and small trees</a:t>
            </a:r>
          </a:p>
          <a:p>
            <a:r>
              <a:rPr lang="en-US" dirty="0" smtClean="0"/>
              <a:t>Small bushes and small trees give way to larger trees</a:t>
            </a:r>
            <a:endParaRPr lang="en-US" dirty="0"/>
          </a:p>
        </p:txBody>
      </p:sp>
      <p:pic>
        <p:nvPicPr>
          <p:cNvPr id="18434" name="Picture 2" descr="http://spectrum.troy.edu/~diamond/General%20Ecology/pics/succ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9800"/>
            <a:ext cx="40386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078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hysicalgeography.net/fundamentals/images/success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153400" cy="4931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progression of grasslands to forests is called </a:t>
            </a:r>
            <a:r>
              <a:rPr lang="en-US" b="1" dirty="0" smtClean="0"/>
              <a:t>Ecological Succession</a:t>
            </a:r>
          </a:p>
          <a:p>
            <a:pPr lvl="1"/>
            <a:r>
              <a:rPr lang="en-US" dirty="0" smtClean="0"/>
              <a:t>It can also be called natural succession</a:t>
            </a:r>
          </a:p>
          <a:p>
            <a:r>
              <a:rPr lang="en-US" dirty="0" smtClean="0"/>
              <a:t>Succession is made of two different types of species</a:t>
            </a:r>
          </a:p>
          <a:p>
            <a:endParaRPr lang="en-US" dirty="0"/>
          </a:p>
        </p:txBody>
      </p:sp>
      <p:pic>
        <p:nvPicPr>
          <p:cNvPr id="17412" name="Picture 4" descr="http://www.ccs.k12.in.us/chsteachers/BYost/Biology%20Notes/secondarysuccession.jpg"/>
          <p:cNvPicPr>
            <a:picLocks noChangeAspect="1" noChangeArrowheads="1"/>
          </p:cNvPicPr>
          <p:nvPr/>
        </p:nvPicPr>
        <p:blipFill>
          <a:blip r:embed="rId2" cstate="print"/>
          <a:srcRect l="6828" r="6115"/>
          <a:stretch>
            <a:fillRect/>
          </a:stretch>
        </p:blipFill>
        <p:spPr bwMode="auto">
          <a:xfrm>
            <a:off x="200297" y="2133600"/>
            <a:ext cx="455240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74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Pioneer Species </a:t>
            </a:r>
            <a:r>
              <a:rPr lang="en-US" dirty="0" smtClean="0"/>
              <a:t>– These are species that are fast to grow and often take over a new environment</a:t>
            </a:r>
          </a:p>
          <a:p>
            <a:r>
              <a:rPr lang="en-US" b="1" dirty="0" smtClean="0"/>
              <a:t>Colonizers</a:t>
            </a:r>
            <a:r>
              <a:rPr lang="en-US" dirty="0" smtClean="0"/>
              <a:t> – These are species that are longer lived and are general more advanced</a:t>
            </a:r>
            <a:endParaRPr lang="en-US" dirty="0"/>
          </a:p>
        </p:txBody>
      </p:sp>
      <p:pic>
        <p:nvPicPr>
          <p:cNvPr id="16386" name="Picture 2" descr="http://2.bp.blogspot.com/_tGHzOEp3UKA/SVZh1iZzLcI/AAAAAAAAAT0/V-yK7ElUec0/s400/Cerastium_uniflorum_Caryophyllace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981200"/>
            <a:ext cx="2336800" cy="1752600"/>
          </a:xfrm>
          <a:prstGeom prst="rect">
            <a:avLst/>
          </a:prstGeom>
          <a:noFill/>
        </p:spPr>
      </p:pic>
      <p:pic>
        <p:nvPicPr>
          <p:cNvPr id="16388" name="Picture 4" descr="http://www.cirrusimage.com/Trees/Sycamore_tre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2057400" cy="2637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184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 new environment opens pioneer species are the first to grow</a:t>
            </a:r>
          </a:p>
          <a:p>
            <a:r>
              <a:rPr lang="en-US" dirty="0" smtClean="0"/>
              <a:t>They can grow in almost any form of environment</a:t>
            </a:r>
          </a:p>
          <a:p>
            <a:r>
              <a:rPr lang="en-US" dirty="0" smtClean="0"/>
              <a:t>Being fast growing and producing lots of offspring that can be spread around allows for rapid expansion</a:t>
            </a:r>
            <a:endParaRPr lang="en-US" dirty="0"/>
          </a:p>
        </p:txBody>
      </p:sp>
      <p:pic>
        <p:nvPicPr>
          <p:cNvPr id="15362" name="Picture 2" descr="http://farm1.static.flickr.com/35/109921799_4b41609b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571875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355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Yellowstone National Park is one of the most prized ecosystems in the United States</a:t>
            </a:r>
          </a:p>
          <a:p>
            <a:r>
              <a:rPr lang="en-US" dirty="0" smtClean="0"/>
              <a:t>It is 3,400 square miles of forest that spans three states</a:t>
            </a:r>
          </a:p>
          <a:p>
            <a:r>
              <a:rPr lang="en-US" dirty="0" smtClean="0"/>
              <a:t>It is home to hundreds of species and is a protected wildlife habitat</a:t>
            </a:r>
          </a:p>
          <a:p>
            <a:endParaRPr lang="en-US" dirty="0"/>
          </a:p>
        </p:txBody>
      </p:sp>
      <p:pic>
        <p:nvPicPr>
          <p:cNvPr id="18434" name="Picture 2" descr="http://www.travlang.com/blog/wp-content/uploads/2010/04/yellowstone-national-park_s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981200"/>
            <a:ext cx="2895600" cy="40898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5570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Pioneer species create new and more fertile soil</a:t>
            </a:r>
          </a:p>
          <a:p>
            <a:r>
              <a:rPr lang="en-US" dirty="0" smtClean="0"/>
              <a:t>They can break apart rocks and hard surfaces</a:t>
            </a:r>
          </a:p>
          <a:p>
            <a:r>
              <a:rPr lang="en-US" dirty="0" smtClean="0"/>
              <a:t>After they die, they return vital nutrients to the soil that allow more complex organisms to grow</a:t>
            </a:r>
            <a:endParaRPr lang="en-US" dirty="0"/>
          </a:p>
        </p:txBody>
      </p:sp>
      <p:pic>
        <p:nvPicPr>
          <p:cNvPr id="5" name="Picture 2" descr="http://th.physik.uni-frankfurt.de/~hossi/Bilder/BR/cra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2009"/>
            <a:ext cx="3810000" cy="380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857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Succession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 of going from no or limited soil to rich soil is called </a:t>
            </a:r>
            <a:r>
              <a:rPr lang="en-US" b="1" dirty="0" smtClean="0"/>
              <a:t>primary succession</a:t>
            </a:r>
          </a:p>
          <a:p>
            <a:r>
              <a:rPr lang="en-US" dirty="0" smtClean="0"/>
              <a:t>This process can take a small amount of time or a large amount of time</a:t>
            </a:r>
          </a:p>
          <a:p>
            <a:r>
              <a:rPr lang="en-US" dirty="0" smtClean="0"/>
              <a:t>It all depends on what surface the pioneers start on</a:t>
            </a:r>
          </a:p>
          <a:p>
            <a:endParaRPr lang="en-US" b="1" dirty="0"/>
          </a:p>
        </p:txBody>
      </p:sp>
      <p:pic>
        <p:nvPicPr>
          <p:cNvPr id="1026" name="Picture 2" descr="http://farm1.static.flickr.com/51/164734458_77e0276c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3539537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13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www.youtube.com/watch?v=TLpc71YOtcE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the conditions in an area allow for more complex organisms, colonizers will start to grow</a:t>
            </a:r>
          </a:p>
          <a:p>
            <a:r>
              <a:rPr lang="en-US" dirty="0" smtClean="0"/>
              <a:t>These take many more years to start growing and take many more years to actually take hold</a:t>
            </a:r>
            <a:endParaRPr lang="en-US" dirty="0"/>
          </a:p>
        </p:txBody>
      </p:sp>
      <p:pic>
        <p:nvPicPr>
          <p:cNvPr id="13314" name="Picture 2" descr="http://howtraudoesit.files.wordpress.com/2010/01/jun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19100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2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trees that make up secondary succession will out compete the pioneer species</a:t>
            </a:r>
          </a:p>
          <a:p>
            <a:r>
              <a:rPr lang="en-US" dirty="0" smtClean="0"/>
              <a:t>This means that you will find many more colonizers in an established secondary </a:t>
            </a:r>
            <a:r>
              <a:rPr lang="en-US" smtClean="0"/>
              <a:t>succession forest</a:t>
            </a:r>
            <a:endParaRPr lang="en-US" dirty="0"/>
          </a:p>
        </p:txBody>
      </p:sp>
      <p:pic>
        <p:nvPicPr>
          <p:cNvPr id="12290" name="Picture 2" descr="http://www.countrysideinfo.co.uk/successn/images/w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277032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77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plants reach the point where they are as complex and diverse as the environment will allow them, they will stay the same</a:t>
            </a:r>
          </a:p>
          <a:p>
            <a:r>
              <a:rPr lang="en-US" dirty="0" smtClean="0"/>
              <a:t>Succession will no longer continue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climax community </a:t>
            </a:r>
            <a:r>
              <a:rPr lang="en-US" dirty="0" smtClean="0"/>
              <a:t>is when succession reaches a predictable and stable endpoint</a:t>
            </a:r>
            <a:endParaRPr lang="en-US" dirty="0"/>
          </a:p>
        </p:txBody>
      </p:sp>
      <p:pic>
        <p:nvPicPr>
          <p:cNvPr id="8194" name="Picture 2" descr="http://video.ecb.org/badger/download/vlc/images/VLC057_Climax_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http://www.youtube.com/watch?v=A62au7Avq1E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Succession can happen in aquatic environments</a:t>
            </a:r>
          </a:p>
          <a:p>
            <a:r>
              <a:rPr lang="en-US" dirty="0" smtClean="0"/>
              <a:t>Lakes or ponds are generally sloped on the sides and deep in the center</a:t>
            </a:r>
          </a:p>
          <a:p>
            <a:r>
              <a:rPr lang="en-US" dirty="0" smtClean="0"/>
              <a:t>Through erosion over time, soil will start to move into the pond</a:t>
            </a:r>
            <a:endParaRPr lang="en-US" dirty="0"/>
          </a:p>
        </p:txBody>
      </p:sp>
      <p:pic>
        <p:nvPicPr>
          <p:cNvPr id="11266" name="Picture 2" descr="http://ventraccompacttractors.files.wordpress.com/2009/12/pond-bank-3-28-degree-slop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4087581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205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will slowly start to fill the pond</a:t>
            </a:r>
          </a:p>
          <a:p>
            <a:r>
              <a:rPr lang="en-US" dirty="0" smtClean="0"/>
              <a:t>As the sides of the pond become more shallow, terrestrial plants can start to grow </a:t>
            </a:r>
          </a:p>
          <a:p>
            <a:r>
              <a:rPr lang="en-US" dirty="0" smtClean="0"/>
              <a:t>Eventually the lake will slowly fill</a:t>
            </a:r>
          </a:p>
          <a:p>
            <a:r>
              <a:rPr lang="en-US" dirty="0" smtClean="0"/>
              <a:t>The climax community would be a bog swamp</a:t>
            </a:r>
            <a:endParaRPr lang="en-US" dirty="0"/>
          </a:p>
        </p:txBody>
      </p:sp>
      <p:pic>
        <p:nvPicPr>
          <p:cNvPr id="10242" name="Picture 2" descr="http://dnr.state.il.us/wetlands/images/swamp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82521"/>
            <a:ext cx="4419600" cy="2994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078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geography.hunter.cuny.edu/~tbw/wc.notes/15.climates.veg/veg.images/lake.bog.meadow.succession.jpg"/>
          <p:cNvPicPr>
            <a:picLocks noChangeAspect="1" noChangeArrowheads="1"/>
          </p:cNvPicPr>
          <p:nvPr/>
        </p:nvPicPr>
        <p:blipFill>
          <a:blip r:embed="rId2" cstate="print"/>
          <a:srcRect l="6452" b="11170"/>
          <a:stretch>
            <a:fillRect/>
          </a:stretch>
        </p:blipFill>
        <p:spPr bwMode="auto">
          <a:xfrm>
            <a:off x="1752600" y="48610"/>
            <a:ext cx="5410200" cy="6809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1988 there was an extended drought</a:t>
            </a:r>
          </a:p>
          <a:p>
            <a:r>
              <a:rPr lang="en-US" dirty="0" smtClean="0"/>
              <a:t>During that drought there were several small fires that sprung up because of lightning</a:t>
            </a:r>
          </a:p>
          <a:p>
            <a:r>
              <a:rPr lang="en-US" dirty="0" smtClean="0"/>
              <a:t>Those small fires soon started a forest blaze that would be one of the most catastrophic in the history of the USA</a:t>
            </a:r>
          </a:p>
        </p:txBody>
      </p:sp>
      <p:pic>
        <p:nvPicPr>
          <p:cNvPr id="17410" name="Picture 2" descr="http://www.thefurtrapper.com/images/Deer%20B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3773425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933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Firefighters for the park used to not interfere due to a “Smokey the Bear” policy</a:t>
            </a:r>
          </a:p>
          <a:p>
            <a:r>
              <a:rPr lang="en-US" dirty="0" smtClean="0"/>
              <a:t>However the dry environment and high winds served to fuel the fire</a:t>
            </a:r>
          </a:p>
          <a:p>
            <a:r>
              <a:rPr lang="en-US" dirty="0" smtClean="0"/>
              <a:t>It soon grew so large that firefighters had to intervene</a:t>
            </a:r>
          </a:p>
        </p:txBody>
      </p:sp>
      <p:pic>
        <p:nvPicPr>
          <p:cNvPr id="16386" name="Picture 2" descr="http://upload.wikimedia.org/wikipedia/commons/5/5d/Military_firefighters_in_Yellowstone_1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199" y="2057400"/>
            <a:ext cx="4317639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807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However, by the time that the firefighters decided to intervene, the fire had grown too large</a:t>
            </a:r>
          </a:p>
          <a:p>
            <a:r>
              <a:rPr lang="en-US" dirty="0" smtClean="0"/>
              <a:t>Despite the largest firefighting effort in United States history, little could be done to control the fire</a:t>
            </a:r>
            <a:endParaRPr lang="en-US" dirty="0"/>
          </a:p>
        </p:txBody>
      </p:sp>
      <p:pic>
        <p:nvPicPr>
          <p:cNvPr id="15364" name="Picture 4" descr="http://warnercnr.colostate.edu/~dkash/YNP%20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266093" cy="3209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666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fires started in the beginning of July</a:t>
            </a:r>
          </a:p>
          <a:p>
            <a:r>
              <a:rPr lang="en-US" dirty="0" smtClean="0"/>
              <a:t>By July 15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an estimated 8,500 acres had burned</a:t>
            </a:r>
          </a:p>
          <a:p>
            <a:r>
              <a:rPr lang="en-US" dirty="0" smtClean="0"/>
              <a:t>By July 21</a:t>
            </a:r>
            <a:r>
              <a:rPr lang="en-US" baseline="30000" dirty="0" smtClean="0"/>
              <a:t>st</a:t>
            </a:r>
            <a:r>
              <a:rPr lang="en-US" dirty="0" smtClean="0"/>
              <a:t> 99,000 acres had burned</a:t>
            </a:r>
          </a:p>
          <a:p>
            <a:r>
              <a:rPr lang="en-US" dirty="0" smtClean="0"/>
              <a:t>By August 20</a:t>
            </a:r>
            <a:r>
              <a:rPr lang="en-US" baseline="30000" dirty="0" smtClean="0"/>
              <a:t>th</a:t>
            </a:r>
            <a:r>
              <a:rPr lang="en-US" dirty="0" smtClean="0"/>
              <a:t> more than 150,000 acres were burning</a:t>
            </a:r>
          </a:p>
        </p:txBody>
      </p:sp>
      <p:pic>
        <p:nvPicPr>
          <p:cNvPr id="14338" name="Picture 2" descr="http://www.crmw.org/newsletter/photos/FireInYellowstonePark19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38400"/>
            <a:ext cx="4287838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376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fires started to die in September when the first snowfalls came</a:t>
            </a:r>
          </a:p>
          <a:p>
            <a:r>
              <a:rPr lang="en-US" dirty="0" smtClean="0"/>
              <a:t>On September 11</a:t>
            </a:r>
            <a:r>
              <a:rPr lang="en-US" baseline="30000" dirty="0" smtClean="0"/>
              <a:t>th</a:t>
            </a:r>
            <a:r>
              <a:rPr lang="en-US" dirty="0" smtClean="0"/>
              <a:t> 1988, the first snowfall came and dampened the fires</a:t>
            </a:r>
          </a:p>
          <a:p>
            <a:r>
              <a:rPr lang="en-US" dirty="0" smtClean="0"/>
              <a:t>The fires still continued until November</a:t>
            </a:r>
            <a:endParaRPr lang="en-US" dirty="0"/>
          </a:p>
        </p:txBody>
      </p:sp>
      <p:pic>
        <p:nvPicPr>
          <p:cNvPr id="13314" name="Picture 2" descr="http://annemullen.com/yellowstone/images/dedtrees-yellowst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4419600" cy="2936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929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Yellowstone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total of 248 fires burned in 1988</a:t>
            </a:r>
          </a:p>
          <a:p>
            <a:r>
              <a:rPr lang="en-US" dirty="0" smtClean="0"/>
              <a:t>36% of the park was burned </a:t>
            </a:r>
          </a:p>
          <a:p>
            <a:pPr lvl="1"/>
            <a:r>
              <a:rPr lang="en-US" dirty="0" smtClean="0"/>
              <a:t>about 1200 square miles</a:t>
            </a:r>
          </a:p>
          <a:p>
            <a:r>
              <a:rPr lang="en-US" dirty="0" smtClean="0"/>
              <a:t>There were many people who thought Yellowstone would take generations to become its former glory</a:t>
            </a:r>
          </a:p>
          <a:p>
            <a:endParaRPr lang="en-US" dirty="0"/>
          </a:p>
        </p:txBody>
      </p:sp>
      <p:pic>
        <p:nvPicPr>
          <p:cNvPr id="12290" name="Picture 2" descr="http://www.yellowstone-bearman.com/jpgs/88bu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76400"/>
            <a:ext cx="3886200" cy="4654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889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57400" y="32004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http://www.youtube.com/watch?v=qIxyUcb2wqI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05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857</Words>
  <Application>Microsoft Office PowerPoint</Application>
  <PresentationFormat>On-screen Show (4:3)</PresentationFormat>
  <Paragraphs>94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Arial</vt:lpstr>
      <vt:lpstr>Calibri</vt:lpstr>
      <vt:lpstr>Office Theme</vt:lpstr>
      <vt:lpstr> Patterns In Communities</vt:lpstr>
      <vt:lpstr>Yellowstone </vt:lpstr>
      <vt:lpstr>Yellowstone</vt:lpstr>
      <vt:lpstr>Yellowstone</vt:lpstr>
      <vt:lpstr>Yellowstone</vt:lpstr>
      <vt:lpstr>Yellowstone</vt:lpstr>
      <vt:lpstr>Yellowstone</vt:lpstr>
      <vt:lpstr>Yellowstone</vt:lpstr>
      <vt:lpstr>Video</vt:lpstr>
      <vt:lpstr>Yellowstone</vt:lpstr>
      <vt:lpstr>Yellowstone</vt:lpstr>
      <vt:lpstr>Community Stability and Species Richness</vt:lpstr>
      <vt:lpstr>Community Stability and Species Richness</vt:lpstr>
      <vt:lpstr>Community Stability and Species Richness</vt:lpstr>
      <vt:lpstr>Ecological Succession</vt:lpstr>
      <vt:lpstr>PowerPoint Presentation</vt:lpstr>
      <vt:lpstr>Ecological Succession</vt:lpstr>
      <vt:lpstr>Ecological Succession</vt:lpstr>
      <vt:lpstr>Primary Succession</vt:lpstr>
      <vt:lpstr>Primary Succession</vt:lpstr>
      <vt:lpstr>Primary Succession</vt:lpstr>
      <vt:lpstr>PowerPoint Presentation</vt:lpstr>
      <vt:lpstr>Secondary Succession</vt:lpstr>
      <vt:lpstr>Secondary Succession</vt:lpstr>
      <vt:lpstr>Secondary Succession</vt:lpstr>
      <vt:lpstr>Video</vt:lpstr>
      <vt:lpstr>Aquatic Succession</vt:lpstr>
      <vt:lpstr>Aquatic Succession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20.2 Patterns In Communities</dc:title>
  <dc:creator>mowdij</dc:creator>
  <cp:lastModifiedBy>Administrator</cp:lastModifiedBy>
  <cp:revision>23</cp:revision>
  <dcterms:created xsi:type="dcterms:W3CDTF">2011-02-01T11:55:35Z</dcterms:created>
  <dcterms:modified xsi:type="dcterms:W3CDTF">2018-05-21T14:49:22Z</dcterms:modified>
</cp:coreProperties>
</file>