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4" r:id="rId6"/>
    <p:sldId id="261" r:id="rId7"/>
    <p:sldId id="265" r:id="rId8"/>
    <p:sldId id="262" r:id="rId9"/>
    <p:sldId id="269" r:id="rId10"/>
    <p:sldId id="266" r:id="rId11"/>
    <p:sldId id="267" r:id="rId12"/>
    <p:sldId id="263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9" autoAdjust="0"/>
    <p:restoredTop sz="94660"/>
  </p:normalViewPr>
  <p:slideViewPr>
    <p:cSldViewPr snapToGrid="0">
      <p:cViewPr varScale="1">
        <p:scale>
          <a:sx n="87" d="100"/>
          <a:sy n="87" d="100"/>
        </p:scale>
        <p:origin x="60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990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205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40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50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346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1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76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083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20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866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A1ADF-58C0-4429-A887-A5650B32E6FA}" type="datetimeFigureOut">
              <a:rPr lang="en-US" smtClean="0"/>
              <a:t>3/22/2017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E7F28-B548-4D53-89B8-DA6FF1F149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55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cu7A8LIzL1o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-rQ3tIabvM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m-TsqsgCHc" TargetMode="Externa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ailymotion.com/video/x55it68" TargetMode="External"/><Relationship Id="rId2" Type="http://schemas.openxmlformats.org/officeDocument/2006/relationships/hyperlink" Target="https://www.youtube.com/watch?v=zCCD52Pty4A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tjFxMKEkGjE&amp;index=21&amp;list=PLCv6T8QWRwjkkK_fbUcV8V6Qb2L4xpJSU" TargetMode="External"/><Relationship Id="rId2" Type="http://schemas.openxmlformats.org/officeDocument/2006/relationships/hyperlink" Target="https://www.youtube.com/watch?v=sxwn1w7MJvk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youtube.com/watch?v=rN7AN0GnwqI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i7fohBEPnM&amp;app=desktop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82tlVcq6E7A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XjANz9r5F0?t=1m48s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Structures of the Brain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596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Parts of the Brain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 spinal cord connects to the brain at the </a:t>
            </a:r>
            <a:r>
              <a:rPr lang="en-US" b="1" dirty="0" smtClean="0"/>
              <a:t>medulla oblongata</a:t>
            </a:r>
          </a:p>
          <a:p>
            <a:r>
              <a:rPr lang="en-US" dirty="0" smtClean="0"/>
              <a:t>The inferior portion of the medulla oblongata resembles the spinal cord</a:t>
            </a:r>
          </a:p>
          <a:p>
            <a:r>
              <a:rPr lang="en-US" dirty="0" smtClean="0"/>
              <a:t>This is the lowest part of the </a:t>
            </a:r>
            <a:r>
              <a:rPr lang="en-US" b="1" dirty="0" smtClean="0"/>
              <a:t>brain stem</a:t>
            </a:r>
          </a:p>
          <a:p>
            <a:r>
              <a:rPr lang="en-US" dirty="0" smtClean="0"/>
              <a:t>The medulla oblongata has two main functions</a:t>
            </a:r>
          </a:p>
          <a:p>
            <a:r>
              <a:rPr lang="en-US" dirty="0" smtClean="0"/>
              <a:t>It relays spinal information to the rest of the brain</a:t>
            </a:r>
          </a:p>
          <a:p>
            <a:r>
              <a:rPr lang="en-US" dirty="0" smtClean="0"/>
              <a:t>It is responsible for autonomic function such as heartbeat, blood pressure and digestion</a:t>
            </a:r>
          </a:p>
        </p:txBody>
      </p:sp>
      <p:pic>
        <p:nvPicPr>
          <p:cNvPr id="3074" name="Picture 2" descr="http://www.daviddarling.info/images/brainste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690688"/>
            <a:ext cx="5602816" cy="4202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98550" y="6211669"/>
            <a:ext cx="9994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*Alligators are not ornery because of their medulla </a:t>
            </a:r>
            <a:r>
              <a:rPr lang="en-US" dirty="0"/>
              <a:t>oblongata -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www.youtube.com/watch?v=cu7A8LIzL1o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9335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Parts of the Brain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pons</a:t>
            </a:r>
            <a:r>
              <a:rPr lang="en-US" dirty="0" smtClean="0"/>
              <a:t> connects the cerebellum to the inferior parts of the brain stem </a:t>
            </a:r>
          </a:p>
          <a:p>
            <a:r>
              <a:rPr lang="en-US" dirty="0" smtClean="0"/>
              <a:t>The pons helps divert certain sensory information to the cerebellum and thalamus</a:t>
            </a:r>
          </a:p>
          <a:p>
            <a:r>
              <a:rPr lang="en-US" dirty="0" smtClean="0"/>
              <a:t>The pons give you </a:t>
            </a:r>
            <a:r>
              <a:rPr lang="en-US" dirty="0" err="1" smtClean="0"/>
              <a:t>subconcous</a:t>
            </a:r>
            <a:r>
              <a:rPr lang="en-US" dirty="0" smtClean="0"/>
              <a:t> control over visceral and somatic motor centers</a:t>
            </a:r>
          </a:p>
          <a:p>
            <a:endParaRPr lang="en-US" dirty="0"/>
          </a:p>
        </p:txBody>
      </p:sp>
      <p:pic>
        <p:nvPicPr>
          <p:cNvPr id="4098" name="Picture 2" descr="http://www.redorbit.com/media/uploads/2013/07/Gray76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22" r="9509"/>
          <a:stretch/>
        </p:blipFill>
        <p:spPr bwMode="auto">
          <a:xfrm>
            <a:off x="203200" y="1690688"/>
            <a:ext cx="5499100" cy="4550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40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Parts of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midbrain</a:t>
            </a:r>
            <a:r>
              <a:rPr lang="en-US" dirty="0" smtClean="0"/>
              <a:t> (mesencephalon) is superior to the pons</a:t>
            </a:r>
          </a:p>
          <a:p>
            <a:r>
              <a:rPr lang="en-US" dirty="0" smtClean="0"/>
              <a:t>It serves many purposes</a:t>
            </a:r>
          </a:p>
          <a:p>
            <a:r>
              <a:rPr lang="en-US" dirty="0" smtClean="0"/>
              <a:t>It is a sight for processing some visual and auditory information</a:t>
            </a:r>
          </a:p>
          <a:p>
            <a:r>
              <a:rPr lang="en-US" dirty="0" smtClean="0"/>
              <a:t>It is responsible for most cranial reflex procession</a:t>
            </a:r>
          </a:p>
          <a:p>
            <a:r>
              <a:rPr lang="en-US" dirty="0" smtClean="0"/>
              <a:t>It is also important for maintaining consciousness</a:t>
            </a:r>
            <a:endParaRPr lang="en-US" dirty="0"/>
          </a:p>
        </p:txBody>
      </p:sp>
      <p:pic>
        <p:nvPicPr>
          <p:cNvPr id="5122" name="Picture 2" descr="http://wfpsychbrainwiki.wikispaces.com/file/view/Midbrain.jpg/260769900/Midbrai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 t="2738" r="2247" b="4683"/>
          <a:stretch/>
        </p:blipFill>
        <p:spPr bwMode="auto">
          <a:xfrm>
            <a:off x="6426200" y="1436688"/>
            <a:ext cx="4927600" cy="497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99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Parts of the Brain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diencephalon</a:t>
            </a:r>
            <a:r>
              <a:rPr lang="en-US" dirty="0" smtClean="0"/>
              <a:t> contains both the thalamus and the hypothalamus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thalamus</a:t>
            </a:r>
            <a:r>
              <a:rPr lang="en-US" dirty="0" smtClean="0"/>
              <a:t> is an important site for both incoming and outgoing processing of sensory information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hypothalamus</a:t>
            </a:r>
            <a:r>
              <a:rPr lang="en-US" dirty="0" smtClean="0"/>
              <a:t> is rooted in hormone production, emotion and autonomic functions</a:t>
            </a:r>
          </a:p>
          <a:p>
            <a:r>
              <a:rPr lang="en-US" dirty="0" smtClean="0"/>
              <a:t>The hypothalamus connects the </a:t>
            </a:r>
            <a:r>
              <a:rPr lang="en-US" b="1" dirty="0" smtClean="0"/>
              <a:t>pituitary gland</a:t>
            </a:r>
          </a:p>
          <a:p>
            <a:pPr lvl="1"/>
            <a:r>
              <a:rPr lang="en-US" dirty="0" smtClean="0"/>
              <a:t>This is where the nervous system and endocrine system link</a:t>
            </a:r>
            <a:endParaRPr lang="en-US" dirty="0"/>
          </a:p>
        </p:txBody>
      </p:sp>
      <p:pic>
        <p:nvPicPr>
          <p:cNvPr id="6146" name="Picture 2" descr="http://upload.wikimedia.org/wikipedia/commons/a/a0/1310_Diencephal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5" y="1825625"/>
            <a:ext cx="5283888" cy="4189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3772506" y="6176963"/>
            <a:ext cx="4957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www.youtube.com/watch?v=O-rQ3tIabvM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83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Parts of the Brain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limbic system </a:t>
            </a:r>
            <a:r>
              <a:rPr lang="en-US" dirty="0" smtClean="0"/>
              <a:t>is a series of structures that all form together to perform complex processes within the brain</a:t>
            </a:r>
          </a:p>
          <a:p>
            <a:r>
              <a:rPr lang="en-US" dirty="0" smtClean="0"/>
              <a:t>This included inducing emotional states, memory related tasks and linking visceral and somatic actions</a:t>
            </a:r>
          </a:p>
          <a:p>
            <a:r>
              <a:rPr lang="en-US" dirty="0" smtClean="0"/>
              <a:t>Since there are different functions and structures involved almost every book lists the structures in the limbic system differently</a:t>
            </a:r>
            <a:endParaRPr lang="en-US" dirty="0"/>
          </a:p>
        </p:txBody>
      </p:sp>
      <p:pic>
        <p:nvPicPr>
          <p:cNvPr id="3" name="Picture 2" descr="http://www.mhhe.com/biosci/genbio/enger/student/olc/art_quizzes/genbiomedia/066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3"/>
          <a:stretch/>
        </p:blipFill>
        <p:spPr bwMode="auto">
          <a:xfrm>
            <a:off x="1114946" y="2128603"/>
            <a:ext cx="4572000" cy="3334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130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Development of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To fully understand the internal organization of the adult brain we must consider its origins</a:t>
            </a:r>
          </a:p>
          <a:p>
            <a:r>
              <a:rPr lang="en-US" dirty="0" smtClean="0"/>
              <a:t>The nervous system begins as a hollow tube known as the </a:t>
            </a:r>
            <a:r>
              <a:rPr lang="en-US" b="1" dirty="0" smtClean="0"/>
              <a:t>neural tube</a:t>
            </a:r>
          </a:p>
          <a:p>
            <a:r>
              <a:rPr lang="en-US" dirty="0" smtClean="0"/>
              <a:t>The tube has a fluid filled internal cavity called the </a:t>
            </a:r>
            <a:r>
              <a:rPr lang="en-US" b="1" dirty="0" smtClean="0"/>
              <a:t>neurocoel</a:t>
            </a:r>
            <a:endParaRPr lang="en-US" b="1" dirty="0"/>
          </a:p>
        </p:txBody>
      </p:sp>
      <p:pic>
        <p:nvPicPr>
          <p:cNvPr id="1026" name="Picture 2" descr="http://www.bayi-anencephaly.info/dev_neural_tub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451101"/>
            <a:ext cx="5839572" cy="2489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888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Development of the Brain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During early development the neurocoel enlarges in three distinct areas </a:t>
            </a:r>
          </a:p>
          <a:p>
            <a:r>
              <a:rPr lang="en-US" dirty="0" smtClean="0"/>
              <a:t>These sections of the brain form around 3 weeks of age</a:t>
            </a:r>
          </a:p>
          <a:p>
            <a:r>
              <a:rPr lang="en-US" dirty="0" smtClean="0"/>
              <a:t>These create the </a:t>
            </a:r>
            <a:r>
              <a:rPr lang="en-US" b="1" dirty="0" smtClean="0"/>
              <a:t>primary brain vesicles</a:t>
            </a:r>
            <a:endParaRPr lang="en-US" dirty="0" smtClean="0"/>
          </a:p>
          <a:p>
            <a:r>
              <a:rPr lang="en-US" dirty="0" smtClean="0"/>
              <a:t>Each is named for the position that it takes relative to the others</a:t>
            </a:r>
            <a:endParaRPr lang="en-US" dirty="0"/>
          </a:p>
        </p:txBody>
      </p:sp>
      <p:pic>
        <p:nvPicPr>
          <p:cNvPr id="3074" name="Picture 2" descr="http://upload.wikimedia.org/wikipedia/commons/4/4c/4_week_embryo_br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4" y="1602747"/>
            <a:ext cx="4645025" cy="479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867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Development of the Brain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5878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prosencephalon</a:t>
            </a:r>
            <a:r>
              <a:rPr lang="en-US" dirty="0" smtClean="0"/>
              <a:t> is the most forward of the three</a:t>
            </a:r>
          </a:p>
          <a:p>
            <a:pPr lvl="1"/>
            <a:r>
              <a:rPr lang="en-US" dirty="0" smtClean="0"/>
              <a:t>Also called the forebrain</a:t>
            </a:r>
          </a:p>
          <a:p>
            <a:pPr lvl="1"/>
            <a:r>
              <a:rPr lang="en-US" dirty="0" err="1" smtClean="0"/>
              <a:t>Proso</a:t>
            </a:r>
            <a:r>
              <a:rPr lang="en-US" dirty="0" smtClean="0"/>
              <a:t> means forward</a:t>
            </a:r>
          </a:p>
          <a:p>
            <a:pPr lvl="1"/>
            <a:r>
              <a:rPr lang="en-US" dirty="0" err="1" smtClean="0"/>
              <a:t>Enkephalos</a:t>
            </a:r>
            <a:r>
              <a:rPr lang="en-US" dirty="0" smtClean="0"/>
              <a:t> means brain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mesencephalon</a:t>
            </a:r>
            <a:r>
              <a:rPr lang="en-US" dirty="0" smtClean="0"/>
              <a:t> is the middle segment</a:t>
            </a:r>
          </a:p>
          <a:p>
            <a:pPr lvl="1"/>
            <a:r>
              <a:rPr lang="en-US" dirty="0" smtClean="0"/>
              <a:t>Also called the midbrain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rhombencephalon</a:t>
            </a:r>
            <a:r>
              <a:rPr lang="en-US" dirty="0" smtClean="0"/>
              <a:t> is the is the most inferior (location) of the three</a:t>
            </a:r>
          </a:p>
          <a:p>
            <a:pPr lvl="1"/>
            <a:r>
              <a:rPr lang="en-US" dirty="0" smtClean="0"/>
              <a:t>Also known as the hindbrain</a:t>
            </a:r>
          </a:p>
          <a:p>
            <a:endParaRPr lang="en-US" dirty="0"/>
          </a:p>
        </p:txBody>
      </p:sp>
      <p:pic>
        <p:nvPicPr>
          <p:cNvPr id="4" name="Picture 2" descr="http://upload.wikimedia.org/wikipedia/commons/4/4c/4_week_embryo_bra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4" y="1825624"/>
            <a:ext cx="4645025" cy="4797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94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Further Developments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later stages of development the prosencephalon and rhombencephalon are subdivided further</a:t>
            </a:r>
          </a:p>
          <a:p>
            <a:r>
              <a:rPr lang="en-US" dirty="0" smtClean="0"/>
              <a:t>The new divisions are called </a:t>
            </a:r>
            <a:r>
              <a:rPr lang="en-US" b="1" dirty="0" smtClean="0"/>
              <a:t>secondary brain vesicles</a:t>
            </a:r>
          </a:p>
          <a:p>
            <a:r>
              <a:rPr lang="en-US" dirty="0" smtClean="0"/>
              <a:t>Each divides into two distinct sections</a:t>
            </a:r>
          </a:p>
          <a:p>
            <a:r>
              <a:rPr lang="en-US" dirty="0" smtClean="0"/>
              <a:t>This gives the brain five distinct divisions at 6 weeks</a:t>
            </a:r>
            <a:endParaRPr lang="en-US" dirty="0"/>
          </a:p>
        </p:txBody>
      </p:sp>
      <p:pic>
        <p:nvPicPr>
          <p:cNvPr id="5122" name="Picture 2" descr="http://droualb.faculty.mjc.edu/Lecture%20Notes/Unit%205/nervous_system_chapter_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00" y="1993900"/>
            <a:ext cx="5726593" cy="352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351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Further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prosencephalon forms the </a:t>
            </a:r>
            <a:r>
              <a:rPr lang="en-US" b="1" dirty="0" smtClean="0"/>
              <a:t>telencephalon</a:t>
            </a:r>
            <a:r>
              <a:rPr lang="en-US" dirty="0" smtClean="0"/>
              <a:t> (anterior) and the </a:t>
            </a:r>
            <a:r>
              <a:rPr lang="en-US" b="1" dirty="0" smtClean="0"/>
              <a:t>diencephalon </a:t>
            </a:r>
            <a:r>
              <a:rPr lang="en-US" dirty="0" smtClean="0"/>
              <a:t>(posterior)</a:t>
            </a:r>
          </a:p>
          <a:p>
            <a:r>
              <a:rPr lang="en-US" dirty="0" smtClean="0"/>
              <a:t>The telencephalon ultimately forms the cerebrum of the adult brain</a:t>
            </a:r>
          </a:p>
          <a:p>
            <a:r>
              <a:rPr lang="en-US" dirty="0" smtClean="0"/>
              <a:t>The diencephalon (as we already know) contains the thalamus, the hypothalamus and the pituitary gland</a:t>
            </a:r>
            <a:endParaRPr lang="en-US" dirty="0"/>
          </a:p>
        </p:txBody>
      </p:sp>
      <p:pic>
        <p:nvPicPr>
          <p:cNvPr id="4098" name="Picture 2" descr="http://upload.wikimedia.org/wikipedia/commons/thumb/3/33/6_week_human_embryo_nervous_system.svg/2000px-6_week_human_embryo_nervous_system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599" y="2245996"/>
            <a:ext cx="5723511" cy="3202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74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 To Your Brain!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Your brain is the central site of processing in the entire body</a:t>
            </a:r>
          </a:p>
          <a:p>
            <a:r>
              <a:rPr lang="en-US" dirty="0" smtClean="0"/>
              <a:t>It is responsible for the majority of thoughts and actions that happen in your body</a:t>
            </a:r>
          </a:p>
          <a:p>
            <a:r>
              <a:rPr lang="en-US" dirty="0" smtClean="0"/>
              <a:t>What makes you act and think like you, is the neurons in your brain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0" y="1690688"/>
            <a:ext cx="4346574" cy="4346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611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Further Developments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rhombencephalon adjacent to the mesencephalon forms the </a:t>
            </a:r>
            <a:r>
              <a:rPr lang="en-US" b="1" dirty="0" smtClean="0"/>
              <a:t>metencephalon</a:t>
            </a:r>
          </a:p>
          <a:p>
            <a:r>
              <a:rPr lang="en-US" dirty="0" smtClean="0"/>
              <a:t>The dorsal portion of the metencephalon will become the cerebellum and the ventral portion will develop into the pons</a:t>
            </a:r>
          </a:p>
          <a:p>
            <a:r>
              <a:rPr lang="en-US" dirty="0" smtClean="0"/>
              <a:t>The portion of the rhombencephalon closer to the spinal cord forms the </a:t>
            </a:r>
            <a:r>
              <a:rPr lang="en-US" b="1" dirty="0" smtClean="0"/>
              <a:t>myelencephalon</a:t>
            </a:r>
          </a:p>
          <a:p>
            <a:r>
              <a:rPr lang="en-US" dirty="0" smtClean="0"/>
              <a:t>This will become the medulla oblongata</a:t>
            </a:r>
            <a:endParaRPr lang="en-US" dirty="0"/>
          </a:p>
        </p:txBody>
      </p:sp>
      <p:pic>
        <p:nvPicPr>
          <p:cNvPr id="7170" name="Picture 2" descr="http://o.quizlet.com/i/QfS18M43IPRhaVP0LLHxcg_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15" y="1825625"/>
            <a:ext cx="6132685" cy="3449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7953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Diagram </a:t>
            </a:r>
            <a:endParaRPr lang="en-US" dirty="0"/>
          </a:p>
        </p:txBody>
      </p:sp>
      <p:pic>
        <p:nvPicPr>
          <p:cNvPr id="2052" name="Picture 4" descr="http://www.lsic.ucla.edu/classes/lifesci/central/ps107/lectures/images/nsd07-dev_brain_vesicl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3"/>
          <a:stretch/>
        </p:blipFill>
        <p:spPr bwMode="auto">
          <a:xfrm>
            <a:off x="1980704" y="1365754"/>
            <a:ext cx="8230592" cy="5314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27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Ventricles of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Neurocoel eventually expands in the growing and developing brain</a:t>
            </a:r>
          </a:p>
          <a:p>
            <a:r>
              <a:rPr lang="en-US" dirty="0" smtClean="0"/>
              <a:t>The neurocoel eventually expands to form enlarged chambers within the brain</a:t>
            </a:r>
          </a:p>
          <a:p>
            <a:r>
              <a:rPr lang="en-US" dirty="0" smtClean="0"/>
              <a:t>These chambers are called </a:t>
            </a:r>
            <a:r>
              <a:rPr lang="en-US" b="1" dirty="0" smtClean="0"/>
              <a:t>ventricles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2960"/>
          <a:stretch/>
        </p:blipFill>
        <p:spPr>
          <a:xfrm>
            <a:off x="6019800" y="2205037"/>
            <a:ext cx="5953124" cy="2888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729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Ventricles of the Brain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There are four major ventricles that are located within the brain</a:t>
            </a:r>
          </a:p>
          <a:p>
            <a:r>
              <a:rPr lang="en-US" dirty="0" smtClean="0"/>
              <a:t>Each hemisphere contains a large </a:t>
            </a:r>
            <a:r>
              <a:rPr lang="en-US" b="1" dirty="0" smtClean="0"/>
              <a:t>lateral ventricle</a:t>
            </a:r>
          </a:p>
          <a:p>
            <a:r>
              <a:rPr lang="en-US" dirty="0" smtClean="0"/>
              <a:t>This is formed by the telencephalon through development</a:t>
            </a:r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57167" t="8974" r="6000" b="8681"/>
          <a:stretch/>
        </p:blipFill>
        <p:spPr>
          <a:xfrm>
            <a:off x="1168400" y="1383839"/>
            <a:ext cx="4305300" cy="5474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06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Ventricles of the Brain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next ventricle that is seen is the </a:t>
            </a:r>
            <a:r>
              <a:rPr lang="en-US" b="1" dirty="0" smtClean="0"/>
              <a:t>third ventricle</a:t>
            </a:r>
          </a:p>
          <a:p>
            <a:pPr lvl="1"/>
            <a:r>
              <a:rPr lang="en-US" dirty="0" smtClean="0"/>
              <a:t>Remember that there are two lateral ventricles!</a:t>
            </a:r>
          </a:p>
          <a:p>
            <a:r>
              <a:rPr lang="en-US" dirty="0" smtClean="0"/>
              <a:t>The third ventricle is located within the central region of the brain</a:t>
            </a:r>
          </a:p>
          <a:p>
            <a:r>
              <a:rPr lang="en-US" dirty="0" smtClean="0"/>
              <a:t>It is formed by the diencephalon</a:t>
            </a:r>
            <a:endParaRPr lang="en-US" dirty="0"/>
          </a:p>
        </p:txBody>
      </p:sp>
      <p:pic>
        <p:nvPicPr>
          <p:cNvPr id="2050" name="Picture 2" descr="http://upload.wikimedia.org/wikipedia/commons/1/1e/Third_ventricl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958" t="9689" r="4708" b="12362"/>
          <a:stretch/>
        </p:blipFill>
        <p:spPr bwMode="auto">
          <a:xfrm>
            <a:off x="6921499" y="1474787"/>
            <a:ext cx="4267201" cy="493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75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Ventricles of the Brain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two lateral ventricles and the third ventricle communicate through the </a:t>
            </a:r>
            <a:r>
              <a:rPr lang="en-US" b="1" dirty="0" smtClean="0"/>
              <a:t>interventricular foramen</a:t>
            </a:r>
          </a:p>
          <a:p>
            <a:r>
              <a:rPr lang="en-US" dirty="0" smtClean="0"/>
              <a:t>This is a small set of tubing that links the two lateral ventricles with the central third ventricle</a:t>
            </a:r>
            <a:endParaRPr lang="en-US" dirty="0"/>
          </a:p>
        </p:txBody>
      </p:sp>
      <p:pic>
        <p:nvPicPr>
          <p:cNvPr id="3074" name="Picture 2" descr="https://classconnection.s3.amazonaws.com/112/flashcards/1804112/png/ventricles134810284459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1997694"/>
            <a:ext cx="5762625" cy="319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466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Ventricles of the Brain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fourth ventricle </a:t>
            </a:r>
            <a:r>
              <a:rPr lang="en-US" dirty="0" smtClean="0"/>
              <a:t>contains sections of the pons, cerebellum and the medulla oblongata</a:t>
            </a:r>
          </a:p>
          <a:p>
            <a:r>
              <a:rPr lang="en-US" dirty="0" smtClean="0"/>
              <a:t>It also narrows and becomes continuous with the central canal of the spinal cord</a:t>
            </a:r>
          </a:p>
          <a:p>
            <a:r>
              <a:rPr lang="en-US" dirty="0" smtClean="0"/>
              <a:t>This is formed by the metencephalon and the myelencephalon</a:t>
            </a:r>
          </a:p>
          <a:p>
            <a:r>
              <a:rPr lang="en-US" dirty="0" smtClean="0"/>
              <a:t>The fourth ventricle connects to the third ventricle by the </a:t>
            </a:r>
            <a:r>
              <a:rPr lang="en-US" b="1" dirty="0" smtClean="0"/>
              <a:t>cerebral aqueduct</a:t>
            </a:r>
            <a:endParaRPr lang="en-US" b="1" dirty="0"/>
          </a:p>
        </p:txBody>
      </p:sp>
      <p:pic>
        <p:nvPicPr>
          <p:cNvPr id="4098" name="Picture 2" descr="http://upload.wikimedia.org/wikipedia/commons/7/7f/Fourth_ventricl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2" t="11355" r="47709" b="8059"/>
          <a:stretch/>
        </p:blipFill>
        <p:spPr bwMode="auto">
          <a:xfrm>
            <a:off x="6565900" y="1556301"/>
            <a:ext cx="4889500" cy="462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520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www.youtube.com/watch?v=Zm-TsqsgCHc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Obviously med school students (or similar) for a project…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63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Cranial Meninges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layers that make up the cranial meninges are similar to the ones that make up the spinal meninges</a:t>
            </a:r>
          </a:p>
          <a:p>
            <a:r>
              <a:rPr lang="en-US" dirty="0" smtClean="0"/>
              <a:t>However there are some differences on how they are structured</a:t>
            </a:r>
          </a:p>
          <a:p>
            <a:r>
              <a:rPr lang="en-US" dirty="0" smtClean="0"/>
              <a:t>This is because of the level of protection and care that the body uses with the brain</a:t>
            </a:r>
            <a:endParaRPr lang="en-US" dirty="0"/>
          </a:p>
        </p:txBody>
      </p:sp>
      <p:pic>
        <p:nvPicPr>
          <p:cNvPr id="1026" name="Picture 2" descr="https://classconnection.s3.amazonaws.com/820/flashcards/1256820/jpg/154_cranial_meninges_numbered13315286580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2410171"/>
            <a:ext cx="5902325" cy="2863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484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Cranial Meninges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cranial dura mater consists of out and inner fibrous layers</a:t>
            </a:r>
            <a:endParaRPr lang="en-US" dirty="0"/>
          </a:p>
          <a:p>
            <a:r>
              <a:rPr lang="en-US" dirty="0" smtClean="0"/>
              <a:t>The outer layer (</a:t>
            </a:r>
            <a:r>
              <a:rPr lang="en-US" b="1" dirty="0" smtClean="0"/>
              <a:t>superior dura mater</a:t>
            </a:r>
            <a:r>
              <a:rPr lang="en-US" dirty="0" smtClean="0"/>
              <a:t>) is fused to the cranial bones giving it an anchor point</a:t>
            </a:r>
          </a:p>
          <a:p>
            <a:r>
              <a:rPr lang="en-US" dirty="0" smtClean="0"/>
              <a:t>The inner layer (</a:t>
            </a:r>
            <a:r>
              <a:rPr lang="en-US" b="1" dirty="0" smtClean="0"/>
              <a:t>inferior dura mater</a:t>
            </a:r>
            <a:r>
              <a:rPr lang="en-US" dirty="0" smtClean="0"/>
              <a:t>) is separated from the outer layer by a small gap that contains fluids and blood vessels</a:t>
            </a:r>
          </a:p>
          <a:p>
            <a:r>
              <a:rPr lang="en-US" dirty="0" smtClean="0"/>
              <a:t>The gap is called the </a:t>
            </a:r>
            <a:r>
              <a:rPr lang="en-US" b="1" dirty="0" smtClean="0"/>
              <a:t>dural sinus</a:t>
            </a:r>
            <a:endParaRPr lang="en-US" b="1" dirty="0"/>
          </a:p>
        </p:txBody>
      </p:sp>
      <p:pic>
        <p:nvPicPr>
          <p:cNvPr id="6146" name="Picture 2" descr="https://classconnection.s3.amazonaws.com/195/flashcards/1192195/jpg/covering_of_brain13297910986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279531"/>
            <a:ext cx="6045200" cy="3443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943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 To Your Brain!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 typical brain is around 3lbs and contains around 97% of the bodies neural tissue</a:t>
            </a:r>
          </a:p>
          <a:p>
            <a:r>
              <a:rPr lang="en-US" dirty="0" smtClean="0"/>
              <a:t>Male brains are typically around 10% larger</a:t>
            </a:r>
          </a:p>
          <a:p>
            <a:pPr lvl="1"/>
            <a:r>
              <a:rPr lang="en-US" dirty="0" smtClean="0"/>
              <a:t>However that has no link between brain size and intelligence</a:t>
            </a:r>
          </a:p>
          <a:p>
            <a:r>
              <a:rPr lang="en-US" dirty="0" smtClean="0"/>
              <a:t>Brains can vary greatly in size from 750ml to 2100ml with a normalized average of 1200ml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1382189"/>
            <a:ext cx="4356100" cy="5238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0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Cranial Meninges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cranial arachnoid mater consists of the arachnoid membrane and the cells that cross the sub arachnoid space</a:t>
            </a:r>
          </a:p>
          <a:p>
            <a:r>
              <a:rPr lang="en-US" dirty="0" smtClean="0"/>
              <a:t>These cells are called </a:t>
            </a:r>
            <a:r>
              <a:rPr lang="en-US" b="1" dirty="0" smtClean="0"/>
              <a:t>arachnoid trabeculae</a:t>
            </a:r>
          </a:p>
          <a:p>
            <a:r>
              <a:rPr lang="en-US" dirty="0" smtClean="0"/>
              <a:t>This creates a smooth layer around the brain that does not follow all of the ridges of the cranial cortex</a:t>
            </a:r>
            <a:endParaRPr lang="en-US" dirty="0"/>
          </a:p>
        </p:txBody>
      </p:sp>
      <p:pic>
        <p:nvPicPr>
          <p:cNvPr id="7170" name="Picture 2" descr="http://vanat.cvm.umn.edu/neurHistAtls/pages/images/Men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74" y="2214562"/>
            <a:ext cx="5995703" cy="301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327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Cranial Meninges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pia mater sticks to the surface of the brain</a:t>
            </a:r>
          </a:p>
          <a:p>
            <a:r>
              <a:rPr lang="en-US" dirty="0" smtClean="0"/>
              <a:t>It anchors itself to the intricate folding patterns of the brain</a:t>
            </a:r>
          </a:p>
          <a:p>
            <a:r>
              <a:rPr lang="en-US" dirty="0" smtClean="0"/>
              <a:t>It also travels with branches of the cerebral blood vessels that penetrate the surface of the cerebral cortex</a:t>
            </a:r>
          </a:p>
          <a:p>
            <a:r>
              <a:rPr lang="en-US" dirty="0" smtClean="0"/>
              <a:t>This allows it to keep blood from the brain</a:t>
            </a:r>
          </a:p>
          <a:p>
            <a:endParaRPr lang="en-US" dirty="0"/>
          </a:p>
        </p:txBody>
      </p:sp>
      <p:pic>
        <p:nvPicPr>
          <p:cNvPr id="5122" name="Picture 2" descr="http://vanat.cvm.umn.edu/neurHistAtls/pages/images/Me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771650"/>
            <a:ext cx="5715000" cy="466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005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Things can go wrong…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www.youtube.com/watch?v=zCCD52Pty4A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Then they can go really wrong…</a:t>
            </a:r>
          </a:p>
          <a:p>
            <a:endParaRPr lang="en-US" dirty="0"/>
          </a:p>
          <a:p>
            <a:r>
              <a:rPr lang="en-US">
                <a:hlinkClick r:id="rId3"/>
              </a:rPr>
              <a:t>http</a:t>
            </a:r>
            <a:r>
              <a:rPr lang="en-US">
                <a:hlinkClick r:id="rId3"/>
              </a:rPr>
              <a:t>://</a:t>
            </a:r>
            <a:r>
              <a:rPr lang="en-US" smtClean="0">
                <a:hlinkClick r:id="rId3"/>
              </a:rPr>
              <a:t>www.dailymotion.com/video/x55it68</a:t>
            </a:r>
            <a:r>
              <a:rPr lang="en-US" smtClean="0"/>
              <a:t> </a:t>
            </a:r>
            <a:endParaRPr lang="en-US" dirty="0"/>
          </a:p>
          <a:p>
            <a:r>
              <a:rPr lang="en-US" dirty="0" smtClean="0"/>
              <a:t>Start at </a:t>
            </a:r>
            <a:r>
              <a:rPr lang="en-US" dirty="0" smtClean="0"/>
              <a:t>26:33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0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Welcome To Your Brain!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Your brain has a unique ability to structure its neurons to be able to interpret and understand the world around us</a:t>
            </a:r>
          </a:p>
          <a:p>
            <a:r>
              <a:rPr lang="en-US" dirty="0" smtClean="0"/>
              <a:t>The structure of the neurons dictates what our brains do</a:t>
            </a:r>
          </a:p>
          <a:p>
            <a:r>
              <a:rPr lang="en-US" dirty="0" smtClean="0"/>
              <a:t>At the same time, the structure of our neurons can often mislead us…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https://www.youtube.com/watch?v=sxwn1w7MJvk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4"/>
              </a:rPr>
              <a:t>https://www.youtube.com/watch?v=rN7AN0GnwqI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https://www.youtube.com/watch?v=tjFxMKEkGjE&amp;index=21&amp;list=PLCv6T8QWRwjkkK_fbUcV8V6Qb2L4xpJSU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088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only way to experience the brain is through seeing one</a:t>
            </a:r>
          </a:p>
          <a:p>
            <a:r>
              <a:rPr lang="en-US" dirty="0" smtClean="0"/>
              <a:t>This is a surgery of a bleed that is disrupting brain function sent by a student</a:t>
            </a:r>
          </a:p>
          <a:p>
            <a:r>
              <a:rPr lang="en-US" dirty="0" smtClean="0"/>
              <a:t>WARNING… it is surgery</a:t>
            </a:r>
          </a:p>
          <a:p>
            <a:r>
              <a:rPr lang="en-US" dirty="0" smtClean="0"/>
              <a:t>WARNING… it is bloody</a:t>
            </a:r>
          </a:p>
          <a:p>
            <a:r>
              <a:rPr lang="en-US" dirty="0" smtClean="0"/>
              <a:t>WARNING… You will see the bleed where the blood is coming from</a:t>
            </a:r>
          </a:p>
          <a:p>
            <a:r>
              <a:rPr lang="en-US" dirty="0" smtClean="0"/>
              <a:t>However, it is really cool!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smtClean="0">
                <a:hlinkClick r:id="rId2"/>
              </a:rPr>
              <a:t>https://www.youtube.com/watch?v=Ji7fohBEPnM&amp;app=desktop</a:t>
            </a:r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72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Parts of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brain is split into seven major sections</a:t>
            </a:r>
          </a:p>
          <a:p>
            <a:r>
              <a:rPr lang="en-US" dirty="0" smtClean="0"/>
              <a:t>These sections include</a:t>
            </a:r>
          </a:p>
          <a:p>
            <a:r>
              <a:rPr lang="en-US" dirty="0" smtClean="0"/>
              <a:t>The cerebellum</a:t>
            </a:r>
          </a:p>
          <a:p>
            <a:r>
              <a:rPr lang="en-US" dirty="0" smtClean="0"/>
              <a:t>The medulla oblongata</a:t>
            </a:r>
          </a:p>
          <a:p>
            <a:r>
              <a:rPr lang="en-US" dirty="0" smtClean="0"/>
              <a:t>The pons</a:t>
            </a:r>
          </a:p>
          <a:p>
            <a:r>
              <a:rPr lang="en-US" dirty="0" smtClean="0"/>
              <a:t>The midbrain</a:t>
            </a:r>
          </a:p>
          <a:p>
            <a:r>
              <a:rPr lang="en-US" dirty="0" smtClean="0"/>
              <a:t>The diencephalon </a:t>
            </a:r>
          </a:p>
          <a:p>
            <a:r>
              <a:rPr lang="en-US" dirty="0" smtClean="0"/>
              <a:t>The cerebrum</a:t>
            </a:r>
          </a:p>
          <a:p>
            <a:r>
              <a:rPr lang="en-US" dirty="0" smtClean="0"/>
              <a:t>The limbic system</a:t>
            </a:r>
            <a:endParaRPr lang="en-US" dirty="0"/>
          </a:p>
        </p:txBody>
      </p:sp>
      <p:pic>
        <p:nvPicPr>
          <p:cNvPr id="1026" name="Picture 2" descr="http://askabiologist.asu.edu/sites/default/files/resources/articles/nervous_journey/brain-anatomy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674" y="2578100"/>
            <a:ext cx="6392783" cy="291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064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Parts of the Brain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cerebrum</a:t>
            </a:r>
            <a:r>
              <a:rPr lang="en-US" dirty="0" smtClean="0"/>
              <a:t> is considered the “adult brain” and it is located outside all of the other brain materials</a:t>
            </a:r>
          </a:p>
          <a:p>
            <a:r>
              <a:rPr lang="en-US" dirty="0" smtClean="0"/>
              <a:t>It is covered by layers of scrunched </a:t>
            </a:r>
            <a:r>
              <a:rPr lang="en-US" b="1" dirty="0" smtClean="0"/>
              <a:t>cerebral cortex </a:t>
            </a:r>
          </a:p>
          <a:p>
            <a:pPr lvl="1"/>
            <a:r>
              <a:rPr lang="en-US" dirty="0" smtClean="0"/>
              <a:t>Cortex is Latin for bark</a:t>
            </a:r>
          </a:p>
          <a:p>
            <a:r>
              <a:rPr lang="en-US" dirty="0" smtClean="0"/>
              <a:t>The cerebrum is responsible for higher mental functions like thoughts, intellect, memory and complex movements</a:t>
            </a:r>
            <a:endParaRPr lang="en-US" dirty="0"/>
          </a:p>
        </p:txBody>
      </p:sp>
      <p:pic>
        <p:nvPicPr>
          <p:cNvPr id="6" name="Picture 2" descr="http://classconnection.s3.amazonaws.com/349/flashcards/1002349/jpg/cerebrum13233037066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75" y="2096294"/>
            <a:ext cx="54959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4466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Parts of the Brain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cerebrum is also divided into two different hemispheres</a:t>
            </a:r>
          </a:p>
          <a:p>
            <a:r>
              <a:rPr lang="en-US" dirty="0" smtClean="0"/>
              <a:t>The right side of the cerebrum is separate from the left side of the cerebrum</a:t>
            </a:r>
          </a:p>
          <a:p>
            <a:r>
              <a:rPr lang="en-US" dirty="0" smtClean="0"/>
              <a:t>The two sides of the brain are called </a:t>
            </a:r>
            <a:r>
              <a:rPr lang="en-US" b="1" dirty="0" smtClean="0"/>
              <a:t>hemispheres</a:t>
            </a:r>
          </a:p>
          <a:p>
            <a:r>
              <a:rPr lang="en-US" dirty="0" smtClean="0"/>
              <a:t>They communicate in an area called the </a:t>
            </a:r>
            <a:r>
              <a:rPr lang="en-US" b="1" dirty="0" smtClean="0"/>
              <a:t>corpus callosum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571497" y="2256101"/>
            <a:ext cx="4896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www.youtube.com/watch?v=82tlVcq6E7A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050" name="Picture 2" descr="http://createsubliminalmessages.com/wp-content/uploads/2009/12/left-and-right-brain-hemispher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915" y="3015178"/>
            <a:ext cx="3149600" cy="347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93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Parts of the Brain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cerebellum</a:t>
            </a:r>
            <a:r>
              <a:rPr lang="en-US" dirty="0" smtClean="0"/>
              <a:t> is partially hidden by the cerebral hemispheres and is located in the dorsal part of the brain</a:t>
            </a:r>
          </a:p>
          <a:p>
            <a:r>
              <a:rPr lang="en-US" dirty="0" smtClean="0"/>
              <a:t>It has a variety of jobs inside of the motor system </a:t>
            </a:r>
          </a:p>
          <a:p>
            <a:r>
              <a:rPr lang="en-US" dirty="0" smtClean="0"/>
              <a:t>However, the most important is how it coordinates complex motor functions based on previous motor functions</a:t>
            </a:r>
          </a:p>
          <a:p>
            <a:r>
              <a:rPr lang="en-US" dirty="0" smtClean="0"/>
              <a:t>This helps you learn and repeat major functions</a:t>
            </a:r>
            <a:endParaRPr lang="en-US" dirty="0"/>
          </a:p>
        </p:txBody>
      </p:sp>
      <p:pic>
        <p:nvPicPr>
          <p:cNvPr id="2050" name="Picture 2" descr="http://www.memorylossonline.com/glossary/images/cerebell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375" y="1684926"/>
            <a:ext cx="5762625" cy="449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794159" y="6127234"/>
            <a:ext cx="3990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</a:t>
            </a:r>
            <a:r>
              <a:rPr lang="en-US" smtClean="0">
                <a:hlinkClick r:id="rId3"/>
              </a:rPr>
              <a:t>://youtu.be/zXjANz9r5F0?t=1m48s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1284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1409</Words>
  <Application>Microsoft Office PowerPoint</Application>
  <PresentationFormat>Widescreen</PresentationFormat>
  <Paragraphs>165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Arial</vt:lpstr>
      <vt:lpstr>Calibri</vt:lpstr>
      <vt:lpstr>Calibri Light</vt:lpstr>
      <vt:lpstr>Office Theme</vt:lpstr>
      <vt:lpstr>Structures of the Brain</vt:lpstr>
      <vt:lpstr>Welcome To Your Brain!</vt:lpstr>
      <vt:lpstr>Welcome To Your Brain!</vt:lpstr>
      <vt:lpstr>Welcome To Your Brain!</vt:lpstr>
      <vt:lpstr>Video</vt:lpstr>
      <vt:lpstr>Parts of the Brain</vt:lpstr>
      <vt:lpstr>Parts of the Brain</vt:lpstr>
      <vt:lpstr>Parts of the Brain</vt:lpstr>
      <vt:lpstr>Parts of the Brain</vt:lpstr>
      <vt:lpstr>Parts of the Brain</vt:lpstr>
      <vt:lpstr>Parts of the Brain</vt:lpstr>
      <vt:lpstr>Parts of the Brain</vt:lpstr>
      <vt:lpstr>Parts of the Brain</vt:lpstr>
      <vt:lpstr>Parts of the Brain</vt:lpstr>
      <vt:lpstr>Development of the Brain</vt:lpstr>
      <vt:lpstr>Development of the Brain</vt:lpstr>
      <vt:lpstr>Development of the Brain</vt:lpstr>
      <vt:lpstr>Further Developments</vt:lpstr>
      <vt:lpstr>Further Developments</vt:lpstr>
      <vt:lpstr>Further Developments</vt:lpstr>
      <vt:lpstr>Diagram </vt:lpstr>
      <vt:lpstr>Ventricles of the Brain</vt:lpstr>
      <vt:lpstr>Ventricles of the Brain</vt:lpstr>
      <vt:lpstr>Ventricles of the Brain</vt:lpstr>
      <vt:lpstr>Ventricles of the Brain</vt:lpstr>
      <vt:lpstr>Ventricles of the Brain</vt:lpstr>
      <vt:lpstr> Video</vt:lpstr>
      <vt:lpstr>Cranial Meninges</vt:lpstr>
      <vt:lpstr>Cranial Meninges</vt:lpstr>
      <vt:lpstr>Cranial Meninges</vt:lpstr>
      <vt:lpstr>Cranial Meninges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Structures of the Brain</dc:title>
  <dc:creator>Owdij, Michael</dc:creator>
  <cp:lastModifiedBy>Owdij, Michael</cp:lastModifiedBy>
  <cp:revision>45</cp:revision>
  <dcterms:created xsi:type="dcterms:W3CDTF">2015-03-11T11:07:16Z</dcterms:created>
  <dcterms:modified xsi:type="dcterms:W3CDTF">2017-03-22T11:34:09Z</dcterms:modified>
</cp:coreProperties>
</file>