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81" r:id="rId10"/>
    <p:sldId id="263" r:id="rId11"/>
    <p:sldId id="266" r:id="rId12"/>
    <p:sldId id="268" r:id="rId13"/>
    <p:sldId id="269" r:id="rId14"/>
    <p:sldId id="264" r:id="rId15"/>
    <p:sldId id="267" r:id="rId16"/>
    <p:sldId id="280" r:id="rId17"/>
    <p:sldId id="270" r:id="rId18"/>
    <p:sldId id="273" r:id="rId19"/>
    <p:sldId id="271" r:id="rId20"/>
    <p:sldId id="272" r:id="rId21"/>
    <p:sldId id="274" r:id="rId22"/>
    <p:sldId id="275" r:id="rId23"/>
    <p:sldId id="276" r:id="rId24"/>
    <p:sldId id="277" r:id="rId25"/>
    <p:sldId id="278" r:id="rId26"/>
    <p:sldId id="279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91" d="100"/>
          <a:sy n="91" d="100"/>
        </p:scale>
        <p:origin x="72" y="1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C9FC1-0297-4DE9-B4EE-CEAD52EF144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6093C-A6F9-4CD1-BAEE-17E54A9E07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777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C9FC1-0297-4DE9-B4EE-CEAD52EF144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6093C-A6F9-4CD1-BAEE-17E54A9E07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957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C9FC1-0297-4DE9-B4EE-CEAD52EF144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6093C-A6F9-4CD1-BAEE-17E54A9E07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336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C9FC1-0297-4DE9-B4EE-CEAD52EF144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6093C-A6F9-4CD1-BAEE-17E54A9E07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544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C9FC1-0297-4DE9-B4EE-CEAD52EF144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6093C-A6F9-4CD1-BAEE-17E54A9E07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66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C9FC1-0297-4DE9-B4EE-CEAD52EF144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6093C-A6F9-4CD1-BAEE-17E54A9E07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92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C9FC1-0297-4DE9-B4EE-CEAD52EF144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6093C-A6F9-4CD1-BAEE-17E54A9E07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070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C9FC1-0297-4DE9-B4EE-CEAD52EF144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6093C-A6F9-4CD1-BAEE-17E54A9E07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72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C9FC1-0297-4DE9-B4EE-CEAD52EF144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6093C-A6F9-4CD1-BAEE-17E54A9E07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650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C9FC1-0297-4DE9-B4EE-CEAD52EF144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6093C-A6F9-4CD1-BAEE-17E54A9E07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573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C9FC1-0297-4DE9-B4EE-CEAD52EF144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6093C-A6F9-4CD1-BAEE-17E54A9E07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87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EC9FC1-0297-4DE9-B4EE-CEAD52EF144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6093C-A6F9-4CD1-BAEE-17E54A9E07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937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RiGgNarlvK4" TargetMode="Externa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xXWsQrl1N7s" TargetMode="Externa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s://news.yahoo.com/video/moorpark-couple-lost-daughter-bacterial-074100130.html" TargetMode="Externa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egQs6EvJtTE" TargetMode="External"/><Relationship Id="rId2" Type="http://schemas.openxmlformats.org/officeDocument/2006/relationships/hyperlink" Target="https://www.youtube.com/watch?v=jCaysTThD2Y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youtube.com/watch?v=BoBMhOimUPU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Spinal Nerves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91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Spinal Cord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5592" y="1776857"/>
            <a:ext cx="5181600" cy="4351338"/>
          </a:xfrm>
        </p:spPr>
        <p:txBody>
          <a:bodyPr/>
          <a:lstStyle/>
          <a:p>
            <a:r>
              <a:rPr lang="en-US" dirty="0" smtClean="0"/>
              <a:t>The actual cross sectional shape of the spinal cord is oval </a:t>
            </a:r>
            <a:endParaRPr lang="en-US" dirty="0"/>
          </a:p>
          <a:p>
            <a:r>
              <a:rPr lang="en-US" dirty="0" smtClean="0"/>
              <a:t>However the dorsal side of the spinal cord has a shallow longitudinal groove called the </a:t>
            </a:r>
            <a:r>
              <a:rPr lang="en-US" b="1" dirty="0" smtClean="0"/>
              <a:t>posterior median sulcus</a:t>
            </a:r>
          </a:p>
          <a:p>
            <a:r>
              <a:rPr lang="en-US" dirty="0" smtClean="0"/>
              <a:t>A much larger groove is seen on the ventral surface is called the </a:t>
            </a:r>
            <a:r>
              <a:rPr lang="en-US" b="1" dirty="0" smtClean="0"/>
              <a:t>anterior median fissure</a:t>
            </a:r>
            <a:endParaRPr lang="en-US" b="1" dirty="0"/>
          </a:p>
        </p:txBody>
      </p:sp>
      <p:pic>
        <p:nvPicPr>
          <p:cNvPr id="6146" name="Picture 2" descr="https://classconnection.s3.amazonaws.com/315/flashcards/2510315/jpg/spinal_cord_cs_diagram13654471371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8880" y="1776857"/>
            <a:ext cx="5522976" cy="414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9785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Spinal Nerves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Each spinal segment is associated  with a pair of </a:t>
            </a:r>
            <a:r>
              <a:rPr lang="en-US" b="1" dirty="0" smtClean="0"/>
              <a:t>dorsal root ganglia</a:t>
            </a:r>
          </a:p>
          <a:p>
            <a:r>
              <a:rPr lang="en-US" dirty="0" smtClean="0"/>
              <a:t>These contain the cell bodies of sensory neurons</a:t>
            </a:r>
          </a:p>
          <a:p>
            <a:r>
              <a:rPr lang="en-US" dirty="0" smtClean="0"/>
              <a:t>The sensory nerves connect to the spinal cord by the </a:t>
            </a:r>
            <a:r>
              <a:rPr lang="en-US" b="1" dirty="0" smtClean="0"/>
              <a:t>dorsal root</a:t>
            </a:r>
          </a:p>
        </p:txBody>
      </p:sp>
      <p:pic>
        <p:nvPicPr>
          <p:cNvPr id="8194" name="Picture 2" descr="https://classconnection.s3.amazonaws.com/766/flashcards/182766/png/spinal_cord_cross_section132061816725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690688"/>
            <a:ext cx="5464175" cy="4097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5940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Spinal Nerves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A pair of </a:t>
            </a:r>
            <a:r>
              <a:rPr lang="en-US" b="1" dirty="0"/>
              <a:t>ventral roots </a:t>
            </a:r>
            <a:r>
              <a:rPr lang="en-US" dirty="0"/>
              <a:t>bring information back to the motor neurons </a:t>
            </a:r>
          </a:p>
          <a:p>
            <a:r>
              <a:rPr lang="en-US" dirty="0" smtClean="0"/>
              <a:t>These nerves function to bring information from the spinal column to the outlying organs</a:t>
            </a:r>
          </a:p>
          <a:p>
            <a:r>
              <a:rPr lang="en-US" dirty="0" smtClean="0"/>
              <a:t>This allows you to control your own body</a:t>
            </a:r>
          </a:p>
          <a:p>
            <a:endParaRPr lang="en-US" dirty="0"/>
          </a:p>
        </p:txBody>
      </p:sp>
      <p:pic>
        <p:nvPicPr>
          <p:cNvPr id="6" name="Picture 2" descr="https://classconnection.s3.amazonaws.com/766/flashcards/182766/png/spinal_cord_cross_section132061816725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44" y="1690688"/>
            <a:ext cx="5464175" cy="4097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4833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Spinal Nerves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dorsal roots and the ventral roots meet at the spinal nerve</a:t>
            </a:r>
          </a:p>
          <a:p>
            <a:r>
              <a:rPr lang="en-US" dirty="0" smtClean="0"/>
              <a:t>Two </a:t>
            </a:r>
            <a:r>
              <a:rPr lang="en-US" b="1" dirty="0" smtClean="0"/>
              <a:t>spinal nerves </a:t>
            </a:r>
            <a:r>
              <a:rPr lang="en-US" dirty="0" smtClean="0"/>
              <a:t>are associated with each vertebrae and control the sides of the body</a:t>
            </a:r>
          </a:p>
          <a:p>
            <a:r>
              <a:rPr lang="en-US" dirty="0" smtClean="0"/>
              <a:t>Each spinal nerve is a mixed nerve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mixed nerve </a:t>
            </a:r>
            <a:r>
              <a:rPr lang="en-US" dirty="0" smtClean="0"/>
              <a:t>has both motor neurons and sensory neurons</a:t>
            </a:r>
            <a:endParaRPr lang="en-US" dirty="0"/>
          </a:p>
        </p:txBody>
      </p:sp>
      <p:sp>
        <p:nvSpPr>
          <p:cNvPr id="5" name="AutoShape 2" descr="http://upload.wikimedia.org/wikipedia/commons/d/d2/Spinal_nerve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 descr="http://upload.wikimedia.org/wikipedia/commons/d/d2/Spinal_nerve.sv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5081" t="37251" r="43232" b="15747"/>
          <a:stretch/>
        </p:blipFill>
        <p:spPr>
          <a:xfrm>
            <a:off x="6096000" y="2117344"/>
            <a:ext cx="6035020" cy="3430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948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White vs Gray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neurons that are in the spine are one of two types</a:t>
            </a:r>
          </a:p>
          <a:p>
            <a:r>
              <a:rPr lang="en-US" b="1" dirty="0" smtClean="0"/>
              <a:t>Grey neural tissue </a:t>
            </a:r>
            <a:r>
              <a:rPr lang="en-US" dirty="0" smtClean="0"/>
              <a:t>is composed of dendrites, axons and synapses</a:t>
            </a:r>
          </a:p>
          <a:p>
            <a:r>
              <a:rPr lang="en-US" b="1" dirty="0" smtClean="0"/>
              <a:t>White neural tissue </a:t>
            </a:r>
            <a:r>
              <a:rPr lang="en-US" dirty="0" smtClean="0"/>
              <a:t>is composed of cells with myelinated axons that connect all of the neurons in the brain and spine</a:t>
            </a:r>
            <a:endParaRPr lang="en-US" b="1" dirty="0"/>
          </a:p>
        </p:txBody>
      </p:sp>
      <p:grpSp>
        <p:nvGrpSpPr>
          <p:cNvPr id="5" name="Group 4"/>
          <p:cNvGrpSpPr/>
          <p:nvPr/>
        </p:nvGrpSpPr>
        <p:grpSpPr>
          <a:xfrm>
            <a:off x="447086" y="1690688"/>
            <a:ext cx="5880562" cy="4880800"/>
            <a:chOff x="447086" y="1690688"/>
            <a:chExt cx="5880562" cy="4880800"/>
          </a:xfrm>
        </p:grpSpPr>
        <p:pic>
          <p:nvPicPr>
            <p:cNvPr id="9218" name="Picture 2" descr="http://www.nlm.nih.gov/medlineplus/ency/images/ency/fullsize/18117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7086" y="1690688"/>
              <a:ext cx="5526993" cy="44215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4730496" y="5742432"/>
              <a:ext cx="1597152" cy="8290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30987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White vs Gray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 a cross section of the spinal cord shows that the gray matter and the white matter are not uniformly distributed</a:t>
            </a:r>
          </a:p>
          <a:p>
            <a:r>
              <a:rPr lang="en-US" dirty="0" smtClean="0"/>
              <a:t>The white matter is located on the outside of the spinal cord</a:t>
            </a:r>
          </a:p>
          <a:p>
            <a:r>
              <a:rPr lang="en-US" dirty="0" smtClean="0"/>
              <a:t>The gray matter is located on the inside of the spinal cord</a:t>
            </a:r>
            <a:endParaRPr lang="en-US" dirty="0"/>
          </a:p>
        </p:txBody>
      </p:sp>
      <p:pic>
        <p:nvPicPr>
          <p:cNvPr id="10244" name="Picture 4" descr="http://upload.wikimedia.org/wikipedia/en/c/cd/Grey_and_white_matter_in_the_spinal_cor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369478"/>
            <a:ext cx="5964809" cy="2522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7695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www.youtube.com/watch?v=RiGgNarlvK4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72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Naming the Nerves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There is a specific arrangement to the spinal nerves</a:t>
            </a:r>
          </a:p>
          <a:p>
            <a:r>
              <a:rPr lang="en-US" dirty="0" smtClean="0"/>
              <a:t>These nerves are named very specifically to designate what part of the body they service</a:t>
            </a:r>
          </a:p>
          <a:p>
            <a:r>
              <a:rPr lang="en-US" dirty="0" smtClean="0"/>
              <a:t>In the thoracic, lumbar and sacral regions the associated spinal nerve is named for the vertebrae directly superior to it</a:t>
            </a:r>
            <a:endParaRPr lang="en-US" dirty="0"/>
          </a:p>
        </p:txBody>
      </p:sp>
      <p:pic>
        <p:nvPicPr>
          <p:cNvPr id="2050" name="Picture 2" descr="http://www.brainresearchuk.org/wp-content/uploads/2011/01/spinal-nerv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59" y="1690688"/>
            <a:ext cx="5525897" cy="4854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0601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Diagram: Sideways…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5721" t="5165" r="65374" b="7158"/>
          <a:stretch/>
        </p:blipFill>
        <p:spPr>
          <a:xfrm rot="16200000">
            <a:off x="3721831" y="-1502886"/>
            <a:ext cx="4748338" cy="10802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634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Naming the Nerves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However this pattern changes when referring to the cervical nerves</a:t>
            </a:r>
          </a:p>
          <a:p>
            <a:r>
              <a:rPr lang="en-US" dirty="0" smtClean="0"/>
              <a:t>This is because the first pair of spinal nerves pass between the skull and C</a:t>
            </a:r>
            <a:r>
              <a:rPr lang="en-US" baseline="-25000" dirty="0" smtClean="0"/>
              <a:t>1</a:t>
            </a:r>
          </a:p>
          <a:p>
            <a:r>
              <a:rPr lang="en-US" dirty="0" smtClean="0"/>
              <a:t>In order to compensate for this, the </a:t>
            </a:r>
            <a:r>
              <a:rPr lang="en-US" smtClean="0"/>
              <a:t>cervical nerves are </a:t>
            </a:r>
            <a:r>
              <a:rPr lang="en-US" dirty="0" smtClean="0"/>
              <a:t>named after the vertebra directly inferior to the nerve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7950" y="1690688"/>
            <a:ext cx="489585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452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Who’s The Boss?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brain and spine make up the central nervous system</a:t>
            </a:r>
          </a:p>
          <a:p>
            <a:r>
              <a:rPr lang="en-US" dirty="0" smtClean="0"/>
              <a:t>They are two primary players in any decision, thought or emotion that you experience in your day</a:t>
            </a:r>
          </a:p>
          <a:p>
            <a:r>
              <a:rPr lang="en-US" dirty="0" smtClean="0"/>
              <a:t>However, the workload is not equal </a:t>
            </a:r>
          </a:p>
          <a:p>
            <a:r>
              <a:rPr lang="en-US" dirty="0" smtClean="0"/>
              <a:t>Sometimes one of the two is asked to do much more</a:t>
            </a:r>
            <a:endParaRPr lang="en-US" dirty="0"/>
          </a:p>
        </p:txBody>
      </p:sp>
      <p:pic>
        <p:nvPicPr>
          <p:cNvPr id="1026" name="Picture 2" descr="http://cdn2.hellogiggles.com/wp-content/uploads/2013/09/16/whos-the-boss-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862201"/>
            <a:ext cx="5754624" cy="4315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7268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www.youtube.com/watch?v=xXWsQrl1N7s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93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Surrounding the Spine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spine is sectioned off from the other parts of the body</a:t>
            </a:r>
          </a:p>
          <a:p>
            <a:r>
              <a:rPr lang="en-US" dirty="0" smtClean="0"/>
              <a:t>The spine is sectioned off the other parts of the body because it helps protect the spine from injury and infection</a:t>
            </a:r>
          </a:p>
          <a:p>
            <a:r>
              <a:rPr lang="en-US" dirty="0" smtClean="0"/>
              <a:t>Different layers of membranes and fluid buffer the spine from the outside world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4871"/>
          <a:stretch/>
        </p:blipFill>
        <p:spPr>
          <a:xfrm>
            <a:off x="6635305" y="1328579"/>
            <a:ext cx="5145215" cy="5277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776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Surrounding the Spine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spinal meninges </a:t>
            </a:r>
            <a:r>
              <a:rPr lang="en-US" dirty="0" smtClean="0"/>
              <a:t>are a series  of specialized membranes surrounding the spinal cord</a:t>
            </a:r>
          </a:p>
          <a:p>
            <a:r>
              <a:rPr lang="en-US" dirty="0" smtClean="0"/>
              <a:t>It has three different layers</a:t>
            </a:r>
          </a:p>
          <a:p>
            <a:r>
              <a:rPr lang="en-US" dirty="0" smtClean="0"/>
              <a:t>The outer most layer is the </a:t>
            </a:r>
            <a:r>
              <a:rPr lang="en-US" b="1" dirty="0" err="1" smtClean="0"/>
              <a:t>dura</a:t>
            </a:r>
            <a:r>
              <a:rPr lang="en-US" b="1" dirty="0" smtClean="0"/>
              <a:t> matter</a:t>
            </a:r>
          </a:p>
          <a:p>
            <a:r>
              <a:rPr lang="en-US" dirty="0" smtClean="0"/>
              <a:t>The middle layer is </a:t>
            </a:r>
            <a:r>
              <a:rPr lang="en-US" b="1" dirty="0" smtClean="0"/>
              <a:t>arachnoid mater</a:t>
            </a:r>
          </a:p>
          <a:p>
            <a:r>
              <a:rPr lang="en-US" dirty="0" smtClean="0"/>
              <a:t>The innermost layer is the </a:t>
            </a:r>
            <a:r>
              <a:rPr lang="en-US" b="1" dirty="0" smtClean="0"/>
              <a:t>pia mater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4522"/>
          <a:stretch/>
        </p:blipFill>
        <p:spPr>
          <a:xfrm>
            <a:off x="231648" y="2179192"/>
            <a:ext cx="6034120" cy="3197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838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Surrounding the Spine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Inside the layers of the meninges there is a fluid called the </a:t>
            </a:r>
            <a:r>
              <a:rPr lang="en-US" b="1" dirty="0" smtClean="0"/>
              <a:t>cerebrospinal fluid (CSF)</a:t>
            </a:r>
          </a:p>
          <a:p>
            <a:r>
              <a:rPr lang="en-US" dirty="0" smtClean="0"/>
              <a:t>This fluid serves many roles</a:t>
            </a:r>
          </a:p>
          <a:p>
            <a:r>
              <a:rPr lang="en-US" dirty="0" smtClean="0"/>
              <a:t>It acts as a shock absorber, a medium for dissolved gases, medium for nutrients, medium for chemical messengers and waste products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9300"/>
          <a:stretch/>
        </p:blipFill>
        <p:spPr>
          <a:xfrm>
            <a:off x="6251448" y="1825625"/>
            <a:ext cx="5322238" cy="386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904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Surrounding the Spine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 bacterial or viral infection of the spine is called </a:t>
            </a:r>
            <a:r>
              <a:rPr lang="en-US" b="1" dirty="0" smtClean="0"/>
              <a:t>meningitis</a:t>
            </a:r>
          </a:p>
          <a:p>
            <a:r>
              <a:rPr lang="en-US" dirty="0" smtClean="0"/>
              <a:t>Meningitis causes a swelling or inflammation of the spine</a:t>
            </a:r>
          </a:p>
          <a:p>
            <a:r>
              <a:rPr lang="en-US" dirty="0" smtClean="0"/>
              <a:t>The swelling stops the flow of CSF creating a backup of waste, a lack of nutrients and a loss of functions of the nerves</a:t>
            </a:r>
            <a:endParaRPr lang="en-US" dirty="0"/>
          </a:p>
        </p:txBody>
      </p:sp>
      <p:pic>
        <p:nvPicPr>
          <p:cNvPr id="1026" name="Picture 2" descr="http://wrcb.images.worldnow.com/images/19753974_S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55" y="1825625"/>
            <a:ext cx="5716779" cy="4287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2641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news.yahoo.com/video/moorpark-couple-lost-daughter-bacterial-074100130.html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28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Diseases of the Spinal Nerves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www.youtube.com/watch?v=jCaysTThD2Y</a:t>
            </a:r>
            <a:r>
              <a:rPr lang="en-US" dirty="0" smtClean="0"/>
              <a:t> </a:t>
            </a:r>
          </a:p>
          <a:p>
            <a:r>
              <a:rPr lang="en-US" dirty="0" smtClean="0"/>
              <a:t>Actual photos – kind of gross…</a:t>
            </a:r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www.youtube.com/watch?v=egQs6EvJtTE</a:t>
            </a:r>
            <a:r>
              <a:rPr lang="en-US" dirty="0" smtClean="0"/>
              <a:t> </a:t>
            </a:r>
          </a:p>
          <a:p>
            <a:r>
              <a:rPr lang="en-US" dirty="0" smtClean="0"/>
              <a:t>And there is no way I could ignore this guy…</a:t>
            </a:r>
          </a:p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www.youtube.com/watch?v=BoBMhOimUPU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480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Who’s The Boss?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Much like the government of any country, the brain and spine handle issues that arise</a:t>
            </a:r>
          </a:p>
          <a:p>
            <a:r>
              <a:rPr lang="en-US" dirty="0" smtClean="0"/>
              <a:t>But in any country, the president is not tasked with handling the simple day to day matters</a:t>
            </a:r>
          </a:p>
          <a:p>
            <a:r>
              <a:rPr lang="en-US" dirty="0" smtClean="0"/>
              <a:t>As an example, the president of the USA is not tasked with finding a lost cat</a:t>
            </a:r>
            <a:endParaRPr lang="en-US" dirty="0"/>
          </a:p>
        </p:txBody>
      </p:sp>
      <p:pic>
        <p:nvPicPr>
          <p:cNvPr id="1026" name="Picture 2" descr="http://www.funtoxin.com/cosmos/wp-content/uploads/2010/10/30-15696116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976" y="1428297"/>
            <a:ext cx="3974592" cy="5190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1730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Who’s The Boss?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 this scenario, the brain can be thought of as the president</a:t>
            </a:r>
          </a:p>
          <a:p>
            <a:r>
              <a:rPr lang="en-US" dirty="0" smtClean="0"/>
              <a:t>The conscious brain makes many of the big decisions that you have throughout the day</a:t>
            </a:r>
          </a:p>
          <a:p>
            <a:r>
              <a:rPr lang="en-US" dirty="0" smtClean="0"/>
              <a:t>An example might be when you decided what to wear to school today</a:t>
            </a:r>
            <a:endParaRPr lang="en-US" dirty="0"/>
          </a:p>
        </p:txBody>
      </p:sp>
      <p:pic>
        <p:nvPicPr>
          <p:cNvPr id="2050" name="Picture 2" descr="http://www.picturesof.net/_images_300/A_Black_and_White_Cartoon_the_Sixteenth_President_Royalty_Free_Clipart_Picture_110103-156970-4350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6391" y="1377696"/>
            <a:ext cx="3269417" cy="5135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7662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Who’s The Boss?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spine functions more like local government</a:t>
            </a:r>
          </a:p>
          <a:p>
            <a:r>
              <a:rPr lang="en-US" dirty="0" smtClean="0"/>
              <a:t>It connects the outside “people” with the inside “government”</a:t>
            </a:r>
          </a:p>
          <a:p>
            <a:r>
              <a:rPr lang="en-US" dirty="0" smtClean="0"/>
              <a:t>When sensory information comes in it sends it to the proper place in the brain and when signals go out it directs them to the proper location in the body</a:t>
            </a:r>
          </a:p>
          <a:p>
            <a:r>
              <a:rPr lang="en-US" dirty="0" smtClean="0"/>
              <a:t>It also handles some small issues that would take too much of your conscious brain’s time</a:t>
            </a:r>
          </a:p>
        </p:txBody>
      </p:sp>
      <p:pic>
        <p:nvPicPr>
          <p:cNvPr id="3074" name="Picture 2" descr="http://www.movieviral.com/wp-content/uploads/2011/06/pawne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2682240"/>
            <a:ext cx="584835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7528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Spinal Cord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Your spinal cord is structurally and functionally integrated with your brain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spinal cord </a:t>
            </a:r>
            <a:r>
              <a:rPr lang="en-US" dirty="0" smtClean="0"/>
              <a:t>is a long tube of nervous tissue that extends from the base of the brain all the way to the lumbar region of the spine</a:t>
            </a:r>
          </a:p>
          <a:p>
            <a:r>
              <a:rPr lang="en-US" dirty="0" smtClean="0"/>
              <a:t>The way that it built and structured tells us a lot about the way that it works</a:t>
            </a:r>
          </a:p>
        </p:txBody>
      </p:sp>
      <p:pic>
        <p:nvPicPr>
          <p:cNvPr id="4098" name="Picture 2" descr="http://www.organsofthebody.com/images/spinal-cor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26" r="25333"/>
          <a:stretch/>
        </p:blipFill>
        <p:spPr bwMode="auto">
          <a:xfrm>
            <a:off x="6486144" y="1590852"/>
            <a:ext cx="4754880" cy="4586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5643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Spinal Cord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25312" y="1825624"/>
            <a:ext cx="5428488" cy="473367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adult spinal cord measures approximately 18 inches in length and .5 inches in width</a:t>
            </a:r>
          </a:p>
          <a:p>
            <a:r>
              <a:rPr lang="en-US" dirty="0" smtClean="0"/>
              <a:t>You might be confused with the length, however the spinal cord does not run the entire length of the spine</a:t>
            </a:r>
          </a:p>
          <a:p>
            <a:r>
              <a:rPr lang="en-US" dirty="0" smtClean="0"/>
              <a:t>It ends between L1 and L2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cauda equina </a:t>
            </a:r>
            <a:r>
              <a:rPr lang="en-US" dirty="0" smtClean="0"/>
              <a:t>consists of the nerves that function below the spinal cord in the lumbar and sacral regions</a:t>
            </a:r>
          </a:p>
          <a:p>
            <a:endParaRPr lang="en-US" dirty="0"/>
          </a:p>
        </p:txBody>
      </p:sp>
      <p:pic>
        <p:nvPicPr>
          <p:cNvPr id="5122" name="Picture 2" descr="http://www.nlm.nih.gov/medlineplus/ency/images/ency/fullsize/195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951" y="1825624"/>
            <a:ext cx="5246528" cy="4197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2064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Spinal Cord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Just like the spine, the spinal nerves are named based on the location of the nerves</a:t>
            </a:r>
          </a:p>
          <a:p>
            <a:r>
              <a:rPr lang="en-US" dirty="0" smtClean="0"/>
              <a:t>Cervical nerves are found in the cervical section of the spine</a:t>
            </a:r>
          </a:p>
          <a:p>
            <a:r>
              <a:rPr lang="en-US" dirty="0" smtClean="0"/>
              <a:t>Thoracic nerves are in the thoracic section of the spine</a:t>
            </a:r>
          </a:p>
          <a:p>
            <a:r>
              <a:rPr lang="en-US" dirty="0" smtClean="0"/>
              <a:t>Lumbar nerves are found in the lumbar section of the spine</a:t>
            </a:r>
            <a:endParaRPr lang="en-US" dirty="0"/>
          </a:p>
        </p:txBody>
      </p:sp>
      <p:pic>
        <p:nvPicPr>
          <p:cNvPr id="7170" name="Picture 2" descr="http://legacy.owensboro.kctcs.edu/gcaplan/anat/notes/Image546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5"/>
          <a:stretch/>
        </p:blipFill>
        <p:spPr bwMode="auto">
          <a:xfrm>
            <a:off x="423799" y="1825625"/>
            <a:ext cx="5578591" cy="4088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7945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Spinal Cord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spinal cord also has two thicker regions called </a:t>
            </a:r>
            <a:r>
              <a:rPr lang="en-US" b="1" dirty="0" smtClean="0"/>
              <a:t>enlargements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cervical enlargement </a:t>
            </a:r>
            <a:r>
              <a:rPr lang="en-US" dirty="0" smtClean="0"/>
              <a:t>is located between C5 and T1 and is a collection of nerves that supply the upper limbs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lumbar enlargement </a:t>
            </a:r>
            <a:r>
              <a:rPr lang="en-US" dirty="0" smtClean="0"/>
              <a:t>is located between L2 and S3 and is a collection of nerves that supply the lower limbs</a:t>
            </a:r>
            <a:endParaRPr lang="en-US" dirty="0"/>
          </a:p>
        </p:txBody>
      </p:sp>
      <p:pic>
        <p:nvPicPr>
          <p:cNvPr id="1026" name="Picture 2" descr="http://1.bp.blogspot.com/-MSG1wUt5oLU/TaNAUIUbk8I/AAAAAAAADeA/6qabMIyc1LI/s1600/Cervical%2Benlargement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81" b="6646"/>
          <a:stretch/>
        </p:blipFill>
        <p:spPr bwMode="auto">
          <a:xfrm>
            <a:off x="7343774" y="1301155"/>
            <a:ext cx="3100388" cy="4292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090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</TotalTime>
  <Words>1042</Words>
  <Application>Microsoft Office PowerPoint</Application>
  <PresentationFormat>Widescreen</PresentationFormat>
  <Paragraphs>101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Spinal Nerves</vt:lpstr>
      <vt:lpstr>Who’s The Boss?</vt:lpstr>
      <vt:lpstr>Who’s The Boss?</vt:lpstr>
      <vt:lpstr>Who’s The Boss?</vt:lpstr>
      <vt:lpstr>Who’s The Boss?</vt:lpstr>
      <vt:lpstr>The Spinal Cord</vt:lpstr>
      <vt:lpstr>The Spinal Cord</vt:lpstr>
      <vt:lpstr>The Spinal Cord</vt:lpstr>
      <vt:lpstr>The Spinal Cord</vt:lpstr>
      <vt:lpstr>The Spinal Cord</vt:lpstr>
      <vt:lpstr>Spinal Nerves</vt:lpstr>
      <vt:lpstr>Spinal Nerves</vt:lpstr>
      <vt:lpstr>Spinal Nerves</vt:lpstr>
      <vt:lpstr>White vs Gray</vt:lpstr>
      <vt:lpstr>White vs Gray</vt:lpstr>
      <vt:lpstr>Video</vt:lpstr>
      <vt:lpstr>Naming the Nerves</vt:lpstr>
      <vt:lpstr>Diagram: Sideways…</vt:lpstr>
      <vt:lpstr>Naming the Nerves</vt:lpstr>
      <vt:lpstr>Video</vt:lpstr>
      <vt:lpstr>Surrounding the Spine</vt:lpstr>
      <vt:lpstr>Surrounding the Spine</vt:lpstr>
      <vt:lpstr>Surrounding the Spine</vt:lpstr>
      <vt:lpstr>Surrounding the Spine</vt:lpstr>
      <vt:lpstr>Video</vt:lpstr>
      <vt:lpstr>Diseases of the Spinal Nerves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Spinal Nerves</dc:title>
  <dc:creator>Owdij, Michael</dc:creator>
  <cp:lastModifiedBy>Owdij, Michael</cp:lastModifiedBy>
  <cp:revision>28</cp:revision>
  <dcterms:created xsi:type="dcterms:W3CDTF">2015-02-23T11:32:29Z</dcterms:created>
  <dcterms:modified xsi:type="dcterms:W3CDTF">2017-03-06T12:21:16Z</dcterms:modified>
</cp:coreProperties>
</file>