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43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1" r:id="rId34"/>
    <p:sldId id="292" r:id="rId35"/>
    <p:sldId id="293" r:id="rId36"/>
    <p:sldId id="294" r:id="rId37"/>
    <p:sldId id="295" r:id="rId38"/>
    <p:sldId id="296" r:id="rId39"/>
    <p:sldId id="297" r:id="rId40"/>
    <p:sldId id="298" r:id="rId41"/>
    <p:sldId id="299" r:id="rId42"/>
  </p:sldIdLst>
  <p:sldSz cx="9144000" cy="6858000" type="screen4x3"/>
  <p:notesSz cx="6858000" cy="91995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06" autoAdjust="0"/>
    <p:restoredTop sz="94660"/>
  </p:normalViewPr>
  <p:slideViewPr>
    <p:cSldViewPr>
      <p:cViewPr varScale="1">
        <p:scale>
          <a:sx n="73" d="100"/>
          <a:sy n="73" d="100"/>
        </p:scale>
        <p:origin x="-130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D3A47B-71C5-4127-A58E-209A71EB0B7E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737988"/>
            <a:ext cx="2971800" cy="4599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E33C02-7599-493C-AB13-58D442E153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53631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323B-9B38-4872-8557-B6AFB0677542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3311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323B-9B38-4872-8557-B6AFB0677542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90631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323B-9B38-4872-8557-B6AFB0677542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1890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323B-9B38-4872-8557-B6AFB0677542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129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323B-9B38-4872-8557-B6AFB0677542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1329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323B-9B38-4872-8557-B6AFB0677542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1019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323B-9B38-4872-8557-B6AFB0677542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945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323B-9B38-4872-8557-B6AFB0677542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63182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323B-9B38-4872-8557-B6AFB0677542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548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323B-9B38-4872-8557-B6AFB0677542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10086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E323B-9B38-4872-8557-B6AFB0677542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9099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E323B-9B38-4872-8557-B6AFB0677542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A6DADB-9731-446E-B258-20AB7E0ACA0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4894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kqzyfj.com/click-1477599-10592246?url=http://www.fish.com/item/copperband-butterfly/LF703142/?srccode=CJFISH&amp;intid=CJFISH" TargetMode="External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sfENSyycPQ4" TargetMode="External"/><Relationship Id="rId2" Type="http://schemas.openxmlformats.org/officeDocument/2006/relationships/hyperlink" Target="http://www.youtube.com/watch?v=HBM88kHnt2E" TargetMode="External"/><Relationship Id="rId1" Type="http://schemas.openxmlformats.org/officeDocument/2006/relationships/slideLayout" Target="../slideLayouts/slideLayout4.xml"/><Relationship Id="rId5" Type="http://schemas.openxmlformats.org/officeDocument/2006/relationships/hyperlink" Target="http://www.metacafe.com/watch/3129772/mighty_milkweeds/" TargetMode="External"/><Relationship Id="rId4" Type="http://schemas.openxmlformats.org/officeDocument/2006/relationships/hyperlink" Target="http://www.youtube.com/watch?v=2x-8v1mxpR0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owcast.com/videos/22122-How-To-Recognize-and-Avoid-Poison-Ivy" TargetMode="External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84bBzAxLXFY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gif"/><Relationship Id="rId1" Type="http://schemas.openxmlformats.org/officeDocument/2006/relationships/slideLayout" Target="../slideLayouts/slideLayout4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rdiscovery.com/video/natures-perfect-predators-great-horned-owl/" TargetMode="External"/><Relationship Id="rId2" Type="http://schemas.openxmlformats.org/officeDocument/2006/relationships/hyperlink" Target="http://www.youtube.com/watch?v=j3mTPEuFcWk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animal.discovery.com/videos/fooled-by-nature-hammerhead-shark-hunting-methods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Species Interactions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3991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in Animal Prey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Prey animals may do one of many things when a predator approaches</a:t>
            </a:r>
          </a:p>
          <a:p>
            <a:r>
              <a:rPr lang="en-US" dirty="0" smtClean="0"/>
              <a:t>There goal is to not be eaten</a:t>
            </a:r>
          </a:p>
          <a:p>
            <a:r>
              <a:rPr lang="en-US" dirty="0" smtClean="0"/>
              <a:t>They will use what ever natural abilities they have in order to survive</a:t>
            </a:r>
          </a:p>
        </p:txBody>
      </p:sp>
      <p:pic>
        <p:nvPicPr>
          <p:cNvPr id="1026" name="Picture 2" descr="http://www.terrierman.com/zululeagletoyrabbi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600200"/>
            <a:ext cx="3590925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390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in Animal Prey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Some animals run and hide as fast as they can</a:t>
            </a:r>
          </a:p>
          <a:p>
            <a:r>
              <a:rPr lang="en-US" dirty="0" smtClean="0"/>
              <a:t>These animals are built for speed and agility</a:t>
            </a:r>
          </a:p>
          <a:p>
            <a:r>
              <a:rPr lang="en-US" dirty="0" smtClean="0"/>
              <a:t>As long as the prey animal is faster or more agile then the predator they should be able to survive</a:t>
            </a:r>
          </a:p>
          <a:p>
            <a:endParaRPr lang="en-US" dirty="0"/>
          </a:p>
        </p:txBody>
      </p:sp>
      <p:pic>
        <p:nvPicPr>
          <p:cNvPr id="2050" name="Picture 2" descr="http://www.merseysidebiobank.org.uk/BrownHare/pictures/Running_hare%20MarleneThyssen%20Wiki%20Commons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093"/>
          <a:stretch/>
        </p:blipFill>
        <p:spPr bwMode="auto">
          <a:xfrm>
            <a:off x="381000" y="2133599"/>
            <a:ext cx="3876201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6522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in Animal Prey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Some animals have false markings or spots that will confuse a predator</a:t>
            </a:r>
          </a:p>
          <a:p>
            <a:r>
              <a:rPr lang="en-US" dirty="0" smtClean="0"/>
              <a:t>The predator might get confused when there is a large group of an animal and not be able to pick out one</a:t>
            </a:r>
          </a:p>
          <a:p>
            <a:r>
              <a:rPr lang="en-US" dirty="0" smtClean="0"/>
              <a:t>Sometimes the markings resemble extra eyes or heads so the predator does not know where the animal is facing</a:t>
            </a:r>
            <a:endParaRPr lang="en-US" dirty="0"/>
          </a:p>
        </p:txBody>
      </p:sp>
      <p:pic>
        <p:nvPicPr>
          <p:cNvPr id="3074" name="Picture 2" descr="Copperband Butterfly Lar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2057400"/>
            <a:ext cx="3333750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68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in Animal Prey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Some animals hide in plain sight </a:t>
            </a:r>
          </a:p>
          <a:p>
            <a:r>
              <a:rPr lang="en-US" dirty="0" smtClean="0"/>
              <a:t>These animals often try to resemble an object that is inedible</a:t>
            </a:r>
          </a:p>
          <a:p>
            <a:r>
              <a:rPr lang="en-US" dirty="0" smtClean="0"/>
              <a:t>They display a form of </a:t>
            </a:r>
            <a:r>
              <a:rPr lang="en-US" b="1" dirty="0" smtClean="0"/>
              <a:t>camouflage</a:t>
            </a:r>
            <a:r>
              <a:rPr lang="en-US" dirty="0" smtClean="0"/>
              <a:t> that makes them look like their surroundings</a:t>
            </a:r>
            <a:endParaRPr lang="en-US" dirty="0"/>
          </a:p>
        </p:txBody>
      </p:sp>
      <p:pic>
        <p:nvPicPr>
          <p:cNvPr id="4098" name="Picture 2" descr="http://all4yourfun.com/img/nature/giant_stick/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524000"/>
            <a:ext cx="3048465" cy="462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3981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in Animal Prey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 animals have chemical defenses</a:t>
            </a:r>
          </a:p>
          <a:p>
            <a:r>
              <a:rPr lang="en-US" dirty="0" smtClean="0"/>
              <a:t>These defenses can taste or smell terrible or can be deadly</a:t>
            </a:r>
          </a:p>
          <a:p>
            <a:r>
              <a:rPr lang="en-US" dirty="0" smtClean="0"/>
              <a:t>These organisms often have distinct markings and bright colors that let predators know they have chemical defenses</a:t>
            </a:r>
            <a:endParaRPr lang="en-US" dirty="0"/>
          </a:p>
        </p:txBody>
      </p:sp>
      <p:pic>
        <p:nvPicPr>
          <p:cNvPr id="5122" name="Picture 2" descr="http://www.ridacritter.com/Images/gallery/misc/skun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609" y="2133600"/>
            <a:ext cx="4089400" cy="306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20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in Animal Prey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final strategy is the mimic a much more deadly animal</a:t>
            </a:r>
          </a:p>
          <a:p>
            <a:r>
              <a:rPr lang="en-US" b="1" dirty="0" smtClean="0"/>
              <a:t>Mimicry</a:t>
            </a:r>
            <a:r>
              <a:rPr lang="en-US" dirty="0" smtClean="0"/>
              <a:t> is when the prey animal will mimic the look of an animal that can defend itself from predators</a:t>
            </a:r>
          </a:p>
          <a:p>
            <a:r>
              <a:rPr lang="en-US" dirty="0" smtClean="0"/>
              <a:t>When a predator sees the animal it will not want to attack it</a:t>
            </a:r>
          </a:p>
          <a:p>
            <a:endParaRPr lang="en-US" dirty="0"/>
          </a:p>
        </p:txBody>
      </p:sp>
      <p:pic>
        <p:nvPicPr>
          <p:cNvPr id="6146" name="Picture 2" descr="http://www.decaturveterinarian.net/wp-content/plugins/rss-poster/cache/b128f_c6e4a_coral_snake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399" y="2514600"/>
            <a:ext cx="4547235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68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in Animal Prey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http://www.youtube.com/watch?v=HBM88kHnt2E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http://www.youtube.com/watch?v=sfENSyycPQ4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4"/>
              </a:rPr>
              <a:t>http://www.youtube.com/watch?v=2x-8v1mxpR0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>
                <a:hlinkClick r:id="rId5"/>
              </a:rPr>
              <a:t>http://www.metacafe.com/watch/3129772/mighty_milkweeds/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202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in Plant Prey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Plant prey organisms have to defend themselves differently</a:t>
            </a:r>
          </a:p>
          <a:p>
            <a:r>
              <a:rPr lang="en-US" dirty="0" smtClean="0"/>
              <a:t>Plant prey organisms  cannot run from their predators so they normally have different defenses</a:t>
            </a:r>
          </a:p>
          <a:p>
            <a:endParaRPr lang="en-US" dirty="0"/>
          </a:p>
        </p:txBody>
      </p:sp>
      <p:pic>
        <p:nvPicPr>
          <p:cNvPr id="7170" name="Picture 2" descr="http://www.greenvilledailyphoto.com/wp-content/uploads/2007/07/20070726_roots_900x6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83"/>
          <a:stretch/>
        </p:blipFill>
        <p:spPr bwMode="auto">
          <a:xfrm>
            <a:off x="196518" y="2057400"/>
            <a:ext cx="4397238" cy="2722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68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in Plant Prey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Some plants develop physical defenses</a:t>
            </a:r>
            <a:endParaRPr lang="en-US" dirty="0"/>
          </a:p>
          <a:p>
            <a:r>
              <a:rPr lang="en-US" dirty="0" smtClean="0"/>
              <a:t>These defenses are normally spines, needles, thorns or sticky leaves</a:t>
            </a:r>
          </a:p>
          <a:p>
            <a:r>
              <a:rPr lang="en-US" dirty="0" smtClean="0"/>
              <a:t>These prevent animals from eating them or attempting to get too close to them</a:t>
            </a:r>
            <a:endParaRPr lang="en-US" dirty="0"/>
          </a:p>
        </p:txBody>
      </p:sp>
      <p:pic>
        <p:nvPicPr>
          <p:cNvPr id="8194" name="Picture 2" descr="http://community.adn.com/sites/community.adn.com/files/images/HollyHistory_0.preview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33538"/>
            <a:ext cx="4179852" cy="3929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14202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in Plant Prey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Plants have also developed a variety of chemical defenses </a:t>
            </a:r>
          </a:p>
          <a:p>
            <a:r>
              <a:rPr lang="en-US" dirty="0" smtClean="0"/>
              <a:t>These can be a poisonous sap, bad taste</a:t>
            </a:r>
            <a:r>
              <a:rPr lang="en-US" dirty="0"/>
              <a:t> </a:t>
            </a:r>
            <a:r>
              <a:rPr lang="en-US" dirty="0" smtClean="0"/>
              <a:t>or irritating rash</a:t>
            </a:r>
          </a:p>
          <a:p>
            <a:r>
              <a:rPr lang="en-US" dirty="0" smtClean="0"/>
              <a:t>These plants are often avoided by predators because of the side effects of eating them</a:t>
            </a:r>
            <a:endParaRPr lang="en-US" dirty="0"/>
          </a:p>
        </p:txBody>
      </p:sp>
      <p:pic>
        <p:nvPicPr>
          <p:cNvPr id="9218" name="Picture 2" descr="http://www.poisonivytreatment.us/wp-content/uploads/2010/06/Poison_Iv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4275342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66840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We have been talking about how populations can change</a:t>
            </a:r>
          </a:p>
          <a:p>
            <a:r>
              <a:rPr lang="en-US" dirty="0" smtClean="0"/>
              <a:t>However it is rare in the environment that a species will exist in a population</a:t>
            </a:r>
          </a:p>
          <a:p>
            <a:r>
              <a:rPr lang="en-US" dirty="0" smtClean="0"/>
              <a:t>Normally there are other living factors that are in the environment</a:t>
            </a:r>
          </a:p>
        </p:txBody>
      </p:sp>
      <p:pic>
        <p:nvPicPr>
          <p:cNvPr id="24578" name="Picture 2" descr="http://www.cartoonstock.com/newscartoons/cartoonists/rbr/lowres/rbrn16l.jpg"/>
          <p:cNvPicPr>
            <a:picLocks noChangeAspect="1" noChangeArrowheads="1"/>
          </p:cNvPicPr>
          <p:nvPr/>
        </p:nvPicPr>
        <p:blipFill>
          <a:blip r:embed="rId2" cstate="print"/>
          <a:srcRect l="4117" t="13793" r="5301" b="6896"/>
          <a:stretch>
            <a:fillRect/>
          </a:stretch>
        </p:blipFill>
        <p:spPr bwMode="auto">
          <a:xfrm>
            <a:off x="609600" y="1676400"/>
            <a:ext cx="3644348" cy="3810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06725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Adaptations in Plant Prey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http://www.howcast.com/videos/22122-How-To-Recognize-and-Avoid-Poison-Ivy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Interspecific competition </a:t>
            </a:r>
            <a:r>
              <a:rPr lang="en-US" dirty="0" smtClean="0"/>
              <a:t>is when two different species compete for the same limited resource</a:t>
            </a:r>
          </a:p>
          <a:p>
            <a:r>
              <a:rPr lang="en-US" dirty="0" smtClean="0"/>
              <a:t>Since resources are limited two different species will compete for the resources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267200" y="266700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hlinkClick r:id="rId2"/>
              </a:rPr>
              <a:t>http://www.youtube.com/watch?v=84bBzAxLXFY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8890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allAtOnce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Lions and Hyenas often will compete for the same prey</a:t>
            </a:r>
          </a:p>
          <a:p>
            <a:r>
              <a:rPr lang="en-US" dirty="0" smtClean="0"/>
              <a:t>Because there are a limited amount of Wildebeests and Zebras Lions and Hyenas will compete over who gets to eat them</a:t>
            </a:r>
            <a:endParaRPr lang="en-US" dirty="0"/>
          </a:p>
        </p:txBody>
      </p:sp>
      <p:pic>
        <p:nvPicPr>
          <p:cNvPr id="17410" name="Picture 2" descr="http://masterxela.files.wordpress.com/2010/06/lion-and-hyen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2286000"/>
            <a:ext cx="3767030" cy="25050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16969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Exclusion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Competitive exclusion </a:t>
            </a:r>
            <a:r>
              <a:rPr lang="en-US" dirty="0" smtClean="0"/>
              <a:t>is when one species uses a limited resource much more effectively than another species</a:t>
            </a:r>
          </a:p>
          <a:p>
            <a:r>
              <a:rPr lang="en-US" dirty="0" smtClean="0"/>
              <a:t>When this happens, the one species that uses the limited resources more effectively will survive and prosper</a:t>
            </a:r>
          </a:p>
          <a:p>
            <a:r>
              <a:rPr lang="en-US" dirty="0" smtClean="0"/>
              <a:t>The species that does not use the resource as effectively will have drastically lower numbers and my even die out</a:t>
            </a:r>
            <a:endParaRPr lang="en-US" dirty="0"/>
          </a:p>
        </p:txBody>
      </p:sp>
      <p:pic>
        <p:nvPicPr>
          <p:cNvPr id="16386" name="Picture 2" descr="http://www.ms-starship.com/journal/apr00/images/porcel-Crab-m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438400"/>
            <a:ext cx="4290690" cy="3219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1206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Competitive Exclusion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We can see competitive exclusion If we put two different type of bacteria in a test tube that share the same niche</a:t>
            </a:r>
          </a:p>
          <a:p>
            <a:r>
              <a:rPr lang="en-US" dirty="0" smtClean="0"/>
              <a:t>After a small amount of time we will see one bacteria have a much higher population</a:t>
            </a:r>
          </a:p>
          <a:p>
            <a:r>
              <a:rPr lang="en-US" dirty="0" smtClean="0"/>
              <a:t>The other bacteria will have a much lower population and will possibly be extinct</a:t>
            </a:r>
            <a:endParaRPr lang="en-US" dirty="0"/>
          </a:p>
        </p:txBody>
      </p:sp>
      <p:pic>
        <p:nvPicPr>
          <p:cNvPr id="15362" name="Picture 2" descr="http://www.sci.sdsu.edu/classes/bio100/Lectures/Lect21/Image294.gif"/>
          <p:cNvPicPr>
            <a:picLocks noChangeAspect="1" noChangeArrowheads="1"/>
          </p:cNvPicPr>
          <p:nvPr/>
        </p:nvPicPr>
        <p:blipFill>
          <a:blip r:embed="rId2" cstate="print"/>
          <a:srcRect l="42500" t="3333"/>
          <a:stretch>
            <a:fillRect/>
          </a:stretch>
        </p:blipFill>
        <p:spPr bwMode="auto">
          <a:xfrm>
            <a:off x="457200" y="1524000"/>
            <a:ext cx="3505200" cy="441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951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Reduced Niche Size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 organism’s niche can be broken up into more manageable chunks 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fundamental niche </a:t>
            </a:r>
            <a:r>
              <a:rPr lang="en-US" dirty="0" smtClean="0"/>
              <a:t>is the complete range of environments that an organism can live in</a:t>
            </a:r>
          </a:p>
          <a:p>
            <a:r>
              <a:rPr lang="en-US" dirty="0" smtClean="0"/>
              <a:t>A </a:t>
            </a:r>
            <a:r>
              <a:rPr lang="en-US" b="1" dirty="0" smtClean="0"/>
              <a:t>realized niche </a:t>
            </a:r>
            <a:r>
              <a:rPr lang="en-US" dirty="0" smtClean="0"/>
              <a:t>is the part of the niche that the species generally use</a:t>
            </a:r>
          </a:p>
          <a:p>
            <a:endParaRPr lang="en-US" dirty="0"/>
          </a:p>
        </p:txBody>
      </p:sp>
      <p:pic>
        <p:nvPicPr>
          <p:cNvPr id="14338" name="Picture 2" descr="http://kanevian.files.wordpress.com/2008/10/cartoon-find_nich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057399"/>
            <a:ext cx="4267200" cy="32668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1206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Reduced Niche Size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Generally predators and competition will limit the niche of an organism</a:t>
            </a:r>
          </a:p>
          <a:p>
            <a:r>
              <a:rPr lang="en-US" dirty="0" smtClean="0"/>
              <a:t>The niche of the organism is limited due to these factors</a:t>
            </a:r>
          </a:p>
          <a:p>
            <a:r>
              <a:rPr lang="en-US" dirty="0" smtClean="0"/>
              <a:t>Other organisms that are better suited will be better suited to live in the outer range of the niche </a:t>
            </a:r>
            <a:endParaRPr lang="en-US" dirty="0"/>
          </a:p>
        </p:txBody>
      </p:sp>
      <p:pic>
        <p:nvPicPr>
          <p:cNvPr id="13314" name="Picture 2" descr="http://www.cityoforangebeach.com/pages_2007/hawk_migration/hawk_images/red_tailed_haw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95401"/>
            <a:ext cx="1828800" cy="2180844"/>
          </a:xfrm>
          <a:prstGeom prst="rect">
            <a:avLst/>
          </a:prstGeom>
          <a:noFill/>
        </p:spPr>
      </p:pic>
      <p:pic>
        <p:nvPicPr>
          <p:cNvPr id="13316" name="Picture 4" descr="http://www.alaska-in-pictures.com/data/media/4/eagle-fishing_9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4495800"/>
            <a:ext cx="3238500" cy="21520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951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 Displacement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It is better for predators to be different from one another</a:t>
            </a:r>
          </a:p>
          <a:p>
            <a:r>
              <a:rPr lang="en-US" dirty="0" smtClean="0"/>
              <a:t>If they share too much of the same niche, the predators have a chance of being out competed through competitive exclusion</a:t>
            </a:r>
          </a:p>
          <a:p>
            <a:endParaRPr lang="en-US" dirty="0"/>
          </a:p>
        </p:txBody>
      </p:sp>
      <p:pic>
        <p:nvPicPr>
          <p:cNvPr id="12290" name="Picture 2" descr="http://heavenawaits.files.wordpress.com/2008/05/anacon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447800"/>
            <a:ext cx="3029965" cy="2000250"/>
          </a:xfrm>
          <a:prstGeom prst="rect">
            <a:avLst/>
          </a:prstGeom>
          <a:noFill/>
        </p:spPr>
      </p:pic>
      <p:pic>
        <p:nvPicPr>
          <p:cNvPr id="12292" name="Picture 4" descr="http://www.studentsoftheworld.info/sites/animals/img/10452_retic_fluffy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3657600"/>
            <a:ext cx="2023198" cy="30289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1206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 Displacement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finches that live on the Galapagos Islands are an excellent example</a:t>
            </a:r>
          </a:p>
          <a:p>
            <a:r>
              <a:rPr lang="en-US" dirty="0" smtClean="0"/>
              <a:t>They are all Finches but they all have different beaks they help them do different things</a:t>
            </a:r>
          </a:p>
          <a:p>
            <a:r>
              <a:rPr lang="en-US" dirty="0" smtClean="0"/>
              <a:t>They do not share the same realized niche</a:t>
            </a:r>
            <a:endParaRPr lang="en-US" dirty="0"/>
          </a:p>
        </p:txBody>
      </p:sp>
      <p:pic>
        <p:nvPicPr>
          <p:cNvPr id="11266" name="Picture 2" descr="http://taggart.glg.msu.edu/isb200/FINCH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1752600"/>
            <a:ext cx="3048000" cy="3962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951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 Displacement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 less similarities among a community, the less chance that a species will die out</a:t>
            </a:r>
          </a:p>
          <a:p>
            <a:r>
              <a:rPr lang="en-US" dirty="0" smtClean="0"/>
              <a:t>The process of predators changing over a period of time is called </a:t>
            </a:r>
            <a:r>
              <a:rPr lang="en-US" b="1" dirty="0" smtClean="0"/>
              <a:t>character displacement</a:t>
            </a:r>
          </a:p>
        </p:txBody>
      </p:sp>
      <p:pic>
        <p:nvPicPr>
          <p:cNvPr id="10242" name="Picture 2" descr="http://www.sciencemag.org/content/313/5784/224/F1.smal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981200"/>
            <a:ext cx="4091275" cy="304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951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Now it is time to explore how communities can fluctuate and change</a:t>
            </a:r>
          </a:p>
          <a:p>
            <a:r>
              <a:rPr lang="en-US" dirty="0" smtClean="0"/>
              <a:t>One way that a community can fluctuate and change is from predation</a:t>
            </a:r>
          </a:p>
          <a:p>
            <a:r>
              <a:rPr lang="en-US" dirty="0" smtClean="0"/>
              <a:t>In </a:t>
            </a:r>
            <a:r>
              <a:rPr lang="en-US" b="1" dirty="0" smtClean="0"/>
              <a:t>predation</a:t>
            </a:r>
            <a:r>
              <a:rPr lang="en-US" dirty="0" smtClean="0"/>
              <a:t>, one species will eat all or some of another species</a:t>
            </a:r>
          </a:p>
          <a:p>
            <a:endParaRPr lang="en-US" dirty="0"/>
          </a:p>
        </p:txBody>
      </p:sp>
      <p:pic>
        <p:nvPicPr>
          <p:cNvPr id="23554" name="Picture 2" descr="http://www.eoearth.org/files/122001_122100/122009/250px-LadybirdPredati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0" y="2362200"/>
            <a:ext cx="3973620" cy="2590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35322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Partitioning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53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Some predators are in the same area and competing for the same food</a:t>
            </a:r>
          </a:p>
          <a:p>
            <a:r>
              <a:rPr lang="en-US" dirty="0" smtClean="0"/>
              <a:t>When they compete for the same food, it is important to consider where the resources are being used</a:t>
            </a:r>
          </a:p>
          <a:p>
            <a:r>
              <a:rPr lang="en-US" dirty="0" smtClean="0"/>
              <a:t>The differences in location between where predators hunt for a similar resources is called </a:t>
            </a:r>
            <a:r>
              <a:rPr lang="en-US" b="1" dirty="0" smtClean="0"/>
              <a:t>resource partitioning</a:t>
            </a:r>
            <a:endParaRPr lang="en-US" b="1" dirty="0"/>
          </a:p>
        </p:txBody>
      </p:sp>
      <p:pic>
        <p:nvPicPr>
          <p:cNvPr id="9218" name="Picture 2" descr="http://apbiosemonefinalreview.pbworks.com/w/page/11980952/f/54_02ResourcePartition-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981200"/>
            <a:ext cx="3555605" cy="36004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1206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Partitioning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53000"/>
          </a:xfrm>
        </p:spPr>
        <p:txBody>
          <a:bodyPr>
            <a:normAutofit/>
          </a:bodyPr>
          <a:lstStyle/>
          <a:p>
            <a:r>
              <a:rPr lang="en-US" dirty="0" smtClean="0"/>
              <a:t>When you look at a tree there are generally three types of birds hunting for insects</a:t>
            </a:r>
          </a:p>
          <a:p>
            <a:r>
              <a:rPr lang="en-US" dirty="0" smtClean="0"/>
              <a:t>There are birds in the leaves of the trees</a:t>
            </a:r>
          </a:p>
          <a:p>
            <a:r>
              <a:rPr lang="en-US" dirty="0" smtClean="0"/>
              <a:t>There are birds that are on the bark</a:t>
            </a:r>
          </a:p>
          <a:p>
            <a:r>
              <a:rPr lang="en-US" dirty="0" smtClean="0"/>
              <a:t>There are birds that are on the ground</a:t>
            </a:r>
            <a:endParaRPr lang="en-US" dirty="0"/>
          </a:p>
        </p:txBody>
      </p:sp>
      <p:pic>
        <p:nvPicPr>
          <p:cNvPr id="8194" name="Picture 2" descr="http://www.science-art.com/gallery/52/52_92620081138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0" y="1828800"/>
            <a:ext cx="2724150" cy="4286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712069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 Partitioning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actual separation of the species makes a more defined realized niche </a:t>
            </a:r>
          </a:p>
          <a:p>
            <a:r>
              <a:rPr lang="en-US" dirty="0" smtClean="0"/>
              <a:t>All of the species are eating a particular type of bug out of a particular tree</a:t>
            </a:r>
          </a:p>
          <a:p>
            <a:r>
              <a:rPr lang="en-US" dirty="0" smtClean="0"/>
              <a:t>However, they are hunting in a different area</a:t>
            </a:r>
            <a:endParaRPr lang="en-US" dirty="0"/>
          </a:p>
        </p:txBody>
      </p:sp>
      <p:pic>
        <p:nvPicPr>
          <p:cNvPr id="7170" name="Picture 2" descr="http://teacherweb.com/CA/NogalesHighSchool/mespinoza/respart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2590800"/>
            <a:ext cx="3901197" cy="2667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2951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Symbiosis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When groupings of organisms are in a close proximity for a long time they can develop relationships</a:t>
            </a:r>
          </a:p>
          <a:p>
            <a:r>
              <a:rPr lang="en-US" b="1" dirty="0" smtClean="0"/>
              <a:t>Symbiosis</a:t>
            </a:r>
            <a:r>
              <a:rPr lang="en-US" dirty="0" smtClean="0"/>
              <a:t> is a long term relationship between two different species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http://www.offthemarkcartoons.com/cartoons/1994-11-28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447800"/>
            <a:ext cx="3657600" cy="4876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815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Symbiosis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There are three different types of symbiosis</a:t>
            </a:r>
          </a:p>
          <a:p>
            <a:r>
              <a:rPr lang="en-US" dirty="0" smtClean="0"/>
              <a:t>There are</a:t>
            </a:r>
          </a:p>
          <a:p>
            <a:pPr lvl="1"/>
            <a:r>
              <a:rPr lang="en-US" dirty="0" smtClean="0"/>
              <a:t>Parasitism</a:t>
            </a:r>
          </a:p>
          <a:p>
            <a:pPr lvl="1"/>
            <a:r>
              <a:rPr lang="en-US" dirty="0" smtClean="0"/>
              <a:t>Mutualism</a:t>
            </a:r>
          </a:p>
          <a:p>
            <a:pPr lvl="1"/>
            <a:r>
              <a:rPr lang="en-US" dirty="0" smtClean="0"/>
              <a:t>Commensalism</a:t>
            </a:r>
          </a:p>
          <a:p>
            <a:r>
              <a:rPr lang="en-US" dirty="0" smtClean="0"/>
              <a:t>These three describe what happens when organisms are develop a close relationship</a:t>
            </a:r>
          </a:p>
          <a:p>
            <a:pPr lvl="1"/>
            <a:endParaRPr lang="en-US" dirty="0" smtClean="0"/>
          </a:p>
        </p:txBody>
      </p:sp>
      <p:pic>
        <p:nvPicPr>
          <p:cNvPr id="1026" name="Picture 2" descr="http://www.biologie.uni-hamburg.de/b-online/library/micro229/terry/images/micro/symbiosis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209800"/>
            <a:ext cx="3650807" cy="3381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4241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Parasitism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Not all relationships are beneficial to all parties involved</a:t>
            </a:r>
          </a:p>
          <a:p>
            <a:r>
              <a:rPr lang="en-US" dirty="0" smtClean="0"/>
              <a:t>Sometimes there are two organisms in a relationship where only one gains a benefit and one is harmed</a:t>
            </a:r>
          </a:p>
          <a:p>
            <a:r>
              <a:rPr lang="en-US" b="1" dirty="0" smtClean="0"/>
              <a:t>Parasitism</a:t>
            </a:r>
            <a:r>
              <a:rPr lang="en-US" dirty="0" smtClean="0"/>
              <a:t> is when one organism (host) is harmed and one organism (parasite) gains a benefit without immediately killing the host</a:t>
            </a:r>
          </a:p>
        </p:txBody>
      </p:sp>
      <p:pic>
        <p:nvPicPr>
          <p:cNvPr id="3074" name="Picture 2" descr="http://www.cbu.edu/~seisen/ExamplesOfParasitism_files/image0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133600"/>
            <a:ext cx="406717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17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Parasitism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Parasites can attack a host in a variety of ways</a:t>
            </a:r>
          </a:p>
          <a:p>
            <a:r>
              <a:rPr lang="en-US" dirty="0" smtClean="0"/>
              <a:t>When parasites attempt to harm another organism from the outside of the body they are called </a:t>
            </a:r>
            <a:r>
              <a:rPr lang="en-US" b="1" dirty="0" smtClean="0"/>
              <a:t>ectoparasites </a:t>
            </a:r>
          </a:p>
          <a:p>
            <a:r>
              <a:rPr lang="en-US" dirty="0" smtClean="0"/>
              <a:t>Good examples of this are fleas, leeches, aphids and ticks</a:t>
            </a:r>
          </a:p>
          <a:p>
            <a:endParaRPr lang="en-US" dirty="0"/>
          </a:p>
        </p:txBody>
      </p:sp>
      <p:pic>
        <p:nvPicPr>
          <p:cNvPr id="4098" name="Picture 2" descr="http://extension.missouri.edu/explore/images/g07380catflea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3429000" cy="410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1144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Parasitism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Parasites that live inside of the host are called </a:t>
            </a:r>
            <a:r>
              <a:rPr lang="en-US" b="1" dirty="0" smtClean="0"/>
              <a:t>endoparasites</a:t>
            </a:r>
          </a:p>
          <a:p>
            <a:r>
              <a:rPr lang="en-US" dirty="0" smtClean="0"/>
              <a:t>These parasites live inside of their host in the various organs of the body</a:t>
            </a:r>
          </a:p>
          <a:p>
            <a:r>
              <a:rPr lang="en-US" dirty="0" smtClean="0"/>
              <a:t>Examples of this are heartworms, disease causing protists</a:t>
            </a:r>
            <a:r>
              <a:rPr lang="en-US" dirty="0"/>
              <a:t> </a:t>
            </a:r>
            <a:r>
              <a:rPr lang="en-US" dirty="0" smtClean="0"/>
              <a:t>and tapeworms</a:t>
            </a:r>
          </a:p>
          <a:p>
            <a:endParaRPr lang="en-US" dirty="0"/>
          </a:p>
        </p:txBody>
      </p:sp>
      <p:pic>
        <p:nvPicPr>
          <p:cNvPr id="5122" name="Picture 2" descr="http://bobsyourblog.com/wp-content/uploads/2010/05/tapeworm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286000"/>
            <a:ext cx="4063999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17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Mutualism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Not all close relationships are negative </a:t>
            </a:r>
          </a:p>
          <a:p>
            <a:r>
              <a:rPr lang="en-US" dirty="0" smtClean="0"/>
              <a:t>When both organisms gain some sort of benefit out of a relationship it is called </a:t>
            </a:r>
            <a:r>
              <a:rPr lang="en-US" b="1" dirty="0" smtClean="0"/>
              <a:t>mutualism</a:t>
            </a:r>
          </a:p>
          <a:p>
            <a:r>
              <a:rPr lang="en-US" dirty="0" smtClean="0"/>
              <a:t>This beneficial relationship is seen many places in nature</a:t>
            </a:r>
          </a:p>
          <a:p>
            <a:endParaRPr lang="en-US" dirty="0"/>
          </a:p>
        </p:txBody>
      </p:sp>
      <p:pic>
        <p:nvPicPr>
          <p:cNvPr id="6146" name="Picture 2" descr="http://netsyscon4hr.files.wordpress.com/2008/07/symbiotic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362200"/>
            <a:ext cx="3904180" cy="271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1144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Mutualism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8768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Probably the most important mutualistic relationship on Earth is between bees and flowers</a:t>
            </a:r>
          </a:p>
          <a:p>
            <a:r>
              <a:rPr lang="en-US" dirty="0" smtClean="0"/>
              <a:t>Flowers provide food for bees in the form of nectar or pollen</a:t>
            </a:r>
          </a:p>
          <a:p>
            <a:r>
              <a:rPr lang="en-US" dirty="0" smtClean="0"/>
              <a:t>Bees carry the reproductive materials for the flower from plant to plant</a:t>
            </a:r>
          </a:p>
          <a:p>
            <a:r>
              <a:rPr lang="en-US" dirty="0" smtClean="0"/>
              <a:t>This allows them to reproduce</a:t>
            </a:r>
            <a:endParaRPr lang="en-US" dirty="0"/>
          </a:p>
        </p:txBody>
      </p:sp>
      <p:pic>
        <p:nvPicPr>
          <p:cNvPr id="7170" name="Picture 2" descr="http://i.dailymail.co.uk/i/pix/2008/06/23/article-0-01B53C4200000578-573_468x5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905000"/>
            <a:ext cx="3628361" cy="4000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17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Most people often think that predators are animals that eat other animals</a:t>
            </a:r>
          </a:p>
          <a:p>
            <a:r>
              <a:rPr lang="en-US" dirty="0" smtClean="0"/>
              <a:t>However, predators can be herbivores</a:t>
            </a:r>
          </a:p>
          <a:p>
            <a:r>
              <a:rPr lang="en-US" dirty="0" smtClean="0"/>
              <a:t>Herbivores eat other organisms and should therefore be considered predators</a:t>
            </a:r>
            <a:endParaRPr lang="en-US" dirty="0"/>
          </a:p>
        </p:txBody>
      </p:sp>
      <p:pic>
        <p:nvPicPr>
          <p:cNvPr id="22530" name="Picture 2" descr="http://www.healthbanquet.com/images/cow-eating-gras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05000"/>
            <a:ext cx="4179337" cy="3276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020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Commensalism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Sometimes some organisms have an affect on another organism without a benefit to themselves</a:t>
            </a:r>
          </a:p>
          <a:p>
            <a:r>
              <a:rPr lang="en-US" b="1" dirty="0" smtClean="0"/>
              <a:t>Commensalism</a:t>
            </a:r>
            <a:r>
              <a:rPr lang="en-US" dirty="0" smtClean="0"/>
              <a:t> is when one organism benefits and one organism has not affected</a:t>
            </a:r>
          </a:p>
          <a:p>
            <a:r>
              <a:rPr lang="en-US" dirty="0" smtClean="0"/>
              <a:t>Scavengers are good examples of organisms that have commensalism relationships</a:t>
            </a:r>
            <a:endParaRPr lang="en-US" dirty="0"/>
          </a:p>
        </p:txBody>
      </p:sp>
      <p:pic>
        <p:nvPicPr>
          <p:cNvPr id="2050" name="Picture 2" descr="http://www.offthemarkcartoons.com/cartoons/1993-06-2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447800"/>
            <a:ext cx="3657600" cy="4876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81144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Commensalism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good example of this is water buffalo and cattle egrets</a:t>
            </a:r>
          </a:p>
          <a:p>
            <a:r>
              <a:rPr lang="en-US" dirty="0" smtClean="0"/>
              <a:t>When water buffalo move around as a herd they often scare many bugs, small mammals and small lizards</a:t>
            </a:r>
          </a:p>
          <a:p>
            <a:r>
              <a:rPr lang="en-US" dirty="0" smtClean="0"/>
              <a:t>The cattle egrets follow the buffalo and eat the small animals they scare</a:t>
            </a:r>
            <a:endParaRPr lang="en-US" dirty="0"/>
          </a:p>
        </p:txBody>
      </p:sp>
      <p:pic>
        <p:nvPicPr>
          <p:cNvPr id="8194" name="Picture 2" descr="http://king.portlandschools.org/files/houses/y2/animalmaineia/files/species/coyotebq/Ecology/Commensalis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590800"/>
            <a:ext cx="428037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41766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Predators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Any organism that is eaten is considered </a:t>
            </a:r>
            <a:r>
              <a:rPr lang="en-US" b="1" dirty="0" smtClean="0"/>
              <a:t>prey</a:t>
            </a:r>
          </a:p>
          <a:p>
            <a:r>
              <a:rPr lang="en-US" dirty="0" smtClean="0"/>
              <a:t>Prey organisms often spend a large amount of their life trying to avoid predation</a:t>
            </a:r>
          </a:p>
          <a:p>
            <a:endParaRPr lang="en-US" dirty="0"/>
          </a:p>
        </p:txBody>
      </p:sp>
      <p:pic>
        <p:nvPicPr>
          <p:cNvPr id="21506" name="Picture 2" descr="http://www.costumedogs.com/wp-content/uploads/2007/07/cro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24399" y="1752600"/>
            <a:ext cx="4145191" cy="4038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8034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Predator Adaptations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Predators that happen to be the best suited to find and consume their prey are the ones that survive</a:t>
            </a:r>
          </a:p>
          <a:p>
            <a:r>
              <a:rPr lang="en-US" dirty="0" smtClean="0"/>
              <a:t>Rattlesnakes are animals that have an excellent set of adaptive advantages that influence prey</a:t>
            </a:r>
          </a:p>
          <a:p>
            <a:endParaRPr lang="en-US" dirty="0"/>
          </a:p>
        </p:txBody>
      </p:sp>
      <p:pic>
        <p:nvPicPr>
          <p:cNvPr id="5" name="Picture 4" descr="http://www.animalpicturesarchive.com/animal/Animated_GIF/Snake/Animated-RattleSnak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828800"/>
            <a:ext cx="2895600" cy="38807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020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Predator Adaptations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Rattlesnakes have an excellent sense of smell which they use to find their prey</a:t>
            </a:r>
          </a:p>
          <a:p>
            <a:r>
              <a:rPr lang="en-US" dirty="0" smtClean="0"/>
              <a:t>Rattlesnakes also have a very strong venom that can be injected into prey animals</a:t>
            </a:r>
          </a:p>
          <a:p>
            <a:r>
              <a:rPr lang="en-US" dirty="0" smtClean="0"/>
              <a:t>The jaw of the rattlesnakes can unhinge in order to eat large prey</a:t>
            </a:r>
            <a:endParaRPr lang="en-US" dirty="0"/>
          </a:p>
        </p:txBody>
      </p:sp>
      <p:pic>
        <p:nvPicPr>
          <p:cNvPr id="6" name="Picture 2" descr="http://nestbox.com/blog/wp-content/uploads/2009/10/rattler-gets-HOFI_5_165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37934" y="2057400"/>
            <a:ext cx="4443090" cy="3581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80341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Predator Adaptations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humming bird is a well adapted predator</a:t>
            </a:r>
          </a:p>
          <a:p>
            <a:r>
              <a:rPr lang="en-US" dirty="0" smtClean="0"/>
              <a:t>A humming bird consumes the nectar of plants</a:t>
            </a:r>
          </a:p>
          <a:p>
            <a:r>
              <a:rPr lang="en-US" dirty="0" smtClean="0"/>
              <a:t>It can beat its wings 10 to 15 times a second</a:t>
            </a:r>
          </a:p>
          <a:p>
            <a:r>
              <a:rPr lang="en-US" dirty="0" smtClean="0"/>
              <a:t>It can also hover in mid air to drink nectar from flowers </a:t>
            </a:r>
            <a:endParaRPr lang="en-US" dirty="0"/>
          </a:p>
        </p:txBody>
      </p:sp>
      <p:pic>
        <p:nvPicPr>
          <p:cNvPr id="18434" name="Picture 2" descr="http://www.feedmyhummingbirdblog.com/wp-content/uploads/2010/10/hummingbird-eating-flow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981200"/>
            <a:ext cx="4189136" cy="3143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10201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Videos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http://www.youtube.com/watch?v=j3mTPEuFcWk</a:t>
            </a:r>
            <a:r>
              <a:rPr lang="en-US" dirty="0" smtClean="0"/>
              <a:t> </a:t>
            </a:r>
          </a:p>
          <a:p>
            <a:endParaRPr lang="en-US" dirty="0" smtClean="0"/>
          </a:p>
          <a:p>
            <a:r>
              <a:rPr lang="en-US" dirty="0" smtClean="0">
                <a:hlinkClick r:id="rId3"/>
              </a:rPr>
              <a:t>http://www.yourdiscovery.com/video/natures-perfect-predators-great-horned-owl/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>
                <a:hlinkClick r:id="rId4"/>
              </a:rPr>
              <a:t>http://animal.discovery.com/videos/fooled-by-nature-hammerhead-shark-hunting-methods.html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0341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669</TotalTime>
  <Words>1468</Words>
  <Application>Microsoft Office PowerPoint</Application>
  <PresentationFormat>On-screen Show (4:3)</PresentationFormat>
  <Paragraphs>162</Paragraphs>
  <Slides>41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Office Theme</vt:lpstr>
      <vt:lpstr>Species Interactions</vt:lpstr>
      <vt:lpstr>Introduction</vt:lpstr>
      <vt:lpstr>Predation</vt:lpstr>
      <vt:lpstr>Predation</vt:lpstr>
      <vt:lpstr>Predators</vt:lpstr>
      <vt:lpstr>Predator Adaptations</vt:lpstr>
      <vt:lpstr>Predator Adaptations</vt:lpstr>
      <vt:lpstr>Predator Adaptations</vt:lpstr>
      <vt:lpstr>Videos</vt:lpstr>
      <vt:lpstr>Adaptations in Animal Prey</vt:lpstr>
      <vt:lpstr>Adaptations in Animal Prey</vt:lpstr>
      <vt:lpstr>Adaptations in Animal Prey</vt:lpstr>
      <vt:lpstr>Adaptations in Animal Prey</vt:lpstr>
      <vt:lpstr>Adaptations in Animal Prey</vt:lpstr>
      <vt:lpstr>Adaptations in Animal Prey</vt:lpstr>
      <vt:lpstr>Adaptations in Animal Prey</vt:lpstr>
      <vt:lpstr>Adaptations in Plant Prey</vt:lpstr>
      <vt:lpstr>Adaptations in Plant Prey</vt:lpstr>
      <vt:lpstr>Adaptations in Plant Prey</vt:lpstr>
      <vt:lpstr>Adaptations in Plant Prey</vt:lpstr>
      <vt:lpstr>Competition</vt:lpstr>
      <vt:lpstr>Competition</vt:lpstr>
      <vt:lpstr>Competitive Exclusion</vt:lpstr>
      <vt:lpstr>Competitive Exclusion</vt:lpstr>
      <vt:lpstr>Reduced Niche Size</vt:lpstr>
      <vt:lpstr>Reduced Niche Size</vt:lpstr>
      <vt:lpstr>Character Displacement</vt:lpstr>
      <vt:lpstr>Character Displacement</vt:lpstr>
      <vt:lpstr>Character Displacement</vt:lpstr>
      <vt:lpstr>Resource Partitioning</vt:lpstr>
      <vt:lpstr>Resource Partitioning</vt:lpstr>
      <vt:lpstr>Resource Partitioning</vt:lpstr>
      <vt:lpstr>Symbiosis</vt:lpstr>
      <vt:lpstr>Symbiosis</vt:lpstr>
      <vt:lpstr>Parasitism</vt:lpstr>
      <vt:lpstr>Parasitism</vt:lpstr>
      <vt:lpstr>Parasitism</vt:lpstr>
      <vt:lpstr>Mutualism</vt:lpstr>
      <vt:lpstr>Mutualism</vt:lpstr>
      <vt:lpstr>Commensalism</vt:lpstr>
      <vt:lpstr>Commensalism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Species Interactions</dc:title>
  <dc:creator>Mike</dc:creator>
  <cp:lastModifiedBy>Administrator</cp:lastModifiedBy>
  <cp:revision>24</cp:revision>
  <dcterms:created xsi:type="dcterms:W3CDTF">2011-01-24T10:32:25Z</dcterms:created>
  <dcterms:modified xsi:type="dcterms:W3CDTF">2012-09-24T10:50:16Z</dcterms:modified>
</cp:coreProperties>
</file>