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70" r:id="rId13"/>
    <p:sldId id="271" r:id="rId14"/>
    <p:sldId id="269" r:id="rId15"/>
    <p:sldId id="272" r:id="rId16"/>
    <p:sldId id="273" r:id="rId17"/>
    <p:sldId id="274" r:id="rId18"/>
    <p:sldId id="275" r:id="rId19"/>
    <p:sldId id="276" r:id="rId20"/>
    <p:sldId id="277" r:id="rId21"/>
    <p:sldId id="280" r:id="rId22"/>
    <p:sldId id="281" r:id="rId23"/>
    <p:sldId id="282" r:id="rId24"/>
    <p:sldId id="283" r:id="rId25"/>
    <p:sldId id="284" r:id="rId26"/>
    <p:sldId id="285" r:id="rId27"/>
    <p:sldId id="288" r:id="rId28"/>
    <p:sldId id="289" r:id="rId29"/>
    <p:sldId id="287" r:id="rId30"/>
    <p:sldId id="290" r:id="rId31"/>
    <p:sldId id="291" r:id="rId32"/>
    <p:sldId id="297" r:id="rId33"/>
    <p:sldId id="292" r:id="rId34"/>
    <p:sldId id="286" r:id="rId35"/>
    <p:sldId id="293" r:id="rId36"/>
    <p:sldId id="294" r:id="rId37"/>
    <p:sldId id="295" r:id="rId38"/>
    <p:sldId id="296" r:id="rId39"/>
    <p:sldId id="298" r:id="rId40"/>
    <p:sldId id="279" r:id="rId41"/>
    <p:sldId id="278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5" d="100"/>
          <a:sy n="75" d="100"/>
        </p:scale>
        <p:origin x="198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7112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87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90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26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67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4012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5716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8351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1070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586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6525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E00A9-62D7-403B-B8AE-7559EA5C00B0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B10655-BFD1-465A-BFC9-9BDF54DB01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93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ailymotion.com/video/x2n90cf" TargetMode="Externa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osFBNLA7woY" TargetMode="Externa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SHnGO9qGsE" TargetMode="Externa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GoQ0OXJCbaE" TargetMode="External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://onlinetonegenerator.com/hearingtest.html" TargetMode="Externa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eltonehearingtest.com/us/" TargetMode="External"/><Relationship Id="rId2" Type="http://schemas.openxmlformats.org/officeDocument/2006/relationships/hyperlink" Target="http://www.starkey.com/online-hearing-test" TargetMode="Externa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2HUsoISnW_c" TargetMode="Externa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zeg4qTnYOpw" TargetMode="External"/><Relationship Id="rId2" Type="http://schemas.openxmlformats.org/officeDocument/2006/relationships/hyperlink" Target="https://youtu.be/j6DHhM4PgVA?t=2m34s" TargetMode="External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XK8uTaFfZnw?t=17m32s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1EPPnxwKuFM?t=45s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Hearing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236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In order to try to prevent this your body uses </a:t>
            </a:r>
            <a:r>
              <a:rPr lang="en-US" b="1" dirty="0" smtClean="0"/>
              <a:t>ceruminous glands</a:t>
            </a:r>
            <a:r>
              <a:rPr lang="en-US" dirty="0" smtClean="0"/>
              <a:t> to secrete a waxy substance that traps particles and invaders</a:t>
            </a:r>
          </a:p>
          <a:p>
            <a:r>
              <a:rPr lang="en-US" dirty="0" smtClean="0"/>
              <a:t>This wax is designed to not only trap substances, it is designed to make fight off microorganisms </a:t>
            </a:r>
          </a:p>
          <a:p>
            <a:r>
              <a:rPr lang="en-US" dirty="0" smtClean="0"/>
              <a:t>This helps slow the growth of invaders</a:t>
            </a:r>
            <a:endParaRPr lang="en-US" dirty="0"/>
          </a:p>
        </p:txBody>
      </p:sp>
      <p:pic>
        <p:nvPicPr>
          <p:cNvPr id="1026" name="Picture 2" descr="http://www.aucklandhearing.co.nz/wp-content/uploads/2014/06/earwa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096294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5549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www.dailymotion.com/video/x2n90cf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Not my favorite video of all time…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1463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external ear ends at the outer covering of the tympanic membrane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tympanic membrane </a:t>
            </a:r>
            <a:r>
              <a:rPr lang="en-US" dirty="0" smtClean="0"/>
              <a:t>is better known as the ear drum</a:t>
            </a:r>
          </a:p>
          <a:p>
            <a:r>
              <a:rPr lang="en-US" dirty="0" smtClean="0"/>
              <a:t>The tympanic membrane vibrates based on pressure waves that are received from the outside environment</a:t>
            </a:r>
            <a:endParaRPr lang="en-US" dirty="0"/>
          </a:p>
        </p:txBody>
      </p:sp>
      <p:pic>
        <p:nvPicPr>
          <p:cNvPr id="8194" name="Picture 2" descr="http://otitismedia.hawkelibrary.com/albums/normal/1_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0343" y="1825625"/>
            <a:ext cx="4162607" cy="4193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7347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www.youtube.com/watch?v=osFBNLA7woY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Helps you understand what happens when your ear drum gets a pressure wave</a:t>
            </a:r>
          </a:p>
          <a:p>
            <a:r>
              <a:rPr lang="en-US" dirty="0" smtClean="0"/>
              <a:t>Except this pressure wave is much larger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13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middle ear </a:t>
            </a:r>
            <a:r>
              <a:rPr lang="en-US" dirty="0" smtClean="0"/>
              <a:t>is an air filled chamber separated from the auditory canal by the tympanic membrane</a:t>
            </a:r>
          </a:p>
          <a:p>
            <a:r>
              <a:rPr lang="en-US" dirty="0" smtClean="0"/>
              <a:t>Inside of the tympanic membrane are three small and distinct bones</a:t>
            </a:r>
          </a:p>
          <a:p>
            <a:r>
              <a:rPr lang="en-US" dirty="0" smtClean="0"/>
              <a:t>These bones are called the </a:t>
            </a:r>
            <a:r>
              <a:rPr lang="en-US" b="1" dirty="0" smtClean="0"/>
              <a:t>auditory ossicles </a:t>
            </a:r>
            <a:endParaRPr lang="en-US" b="1" dirty="0"/>
          </a:p>
        </p:txBody>
      </p:sp>
      <p:pic>
        <p:nvPicPr>
          <p:cNvPr id="7170" name="Picture 2" descr="http://img.webmd.com/dtmcms/live/webmd/consumer_assets/site_images/media/medical/hw/hwhb17_013_00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313"/>
          <a:stretch/>
        </p:blipFill>
        <p:spPr bwMode="auto">
          <a:xfrm>
            <a:off x="6019800" y="2031248"/>
            <a:ext cx="6041473" cy="3952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41510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Middle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three bones of the auditory ossicles are called the </a:t>
            </a:r>
            <a:r>
              <a:rPr lang="en-US" b="1" dirty="0" smtClean="0"/>
              <a:t>malleus</a:t>
            </a:r>
            <a:r>
              <a:rPr lang="en-US" dirty="0" smtClean="0"/>
              <a:t> </a:t>
            </a:r>
            <a:r>
              <a:rPr lang="en-US" b="1" dirty="0" smtClean="0"/>
              <a:t>(hammer), incus (anvil) </a:t>
            </a:r>
            <a:r>
              <a:rPr lang="en-US" dirty="0" smtClean="0"/>
              <a:t>and </a:t>
            </a:r>
            <a:r>
              <a:rPr lang="en-US" b="1" dirty="0" smtClean="0"/>
              <a:t>stapes (stirrup)</a:t>
            </a:r>
          </a:p>
          <a:p>
            <a:r>
              <a:rPr lang="en-US" dirty="0" smtClean="0"/>
              <a:t>These joints change pressure waves into mechanical energy</a:t>
            </a:r>
          </a:p>
          <a:p>
            <a:r>
              <a:rPr lang="en-US" dirty="0" smtClean="0"/>
              <a:t>These three bones are the smallest bones and synovial joints within the body</a:t>
            </a:r>
            <a:endParaRPr lang="en-US" dirty="0"/>
          </a:p>
        </p:txBody>
      </p:sp>
      <p:pic>
        <p:nvPicPr>
          <p:cNvPr id="6146" name="Picture 2" descr="http://www.earsandhearinguk.com/deafness/causes_of_deafness_files/stacks_image_11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417" y="1825625"/>
            <a:ext cx="5459162" cy="3394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7317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This process begins when a sound wave hits the tympanic membrane</a:t>
            </a:r>
          </a:p>
          <a:p>
            <a:r>
              <a:rPr lang="en-US" dirty="0" smtClean="0"/>
              <a:t>The membrane flexes and bends which vibrates the malleus</a:t>
            </a:r>
          </a:p>
          <a:p>
            <a:r>
              <a:rPr lang="en-US" dirty="0" smtClean="0"/>
              <a:t>The malleus then vibrates that incus</a:t>
            </a:r>
          </a:p>
          <a:p>
            <a:r>
              <a:rPr lang="en-US" dirty="0" smtClean="0"/>
              <a:t>Finally the incus causes the stirrup to act like a plunger against the </a:t>
            </a:r>
            <a:r>
              <a:rPr lang="en-US" b="1" dirty="0" smtClean="0"/>
              <a:t>auditory window</a:t>
            </a:r>
            <a:endParaRPr lang="en-US" b="1" dirty="0"/>
          </a:p>
        </p:txBody>
      </p:sp>
      <p:pic>
        <p:nvPicPr>
          <p:cNvPr id="5122" name="Picture 2" descr="http://i.ytimg.com/vi/0jyxhozq89g/hq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459" y="2091573"/>
            <a:ext cx="4572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766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Middle 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Because the tympanic membrane is much larger than the auditory window, there is a very large amplification of sound </a:t>
            </a:r>
          </a:p>
          <a:p>
            <a:r>
              <a:rPr lang="en-US" dirty="0" smtClean="0"/>
              <a:t>Small sounds that barely vibrate the tympanic membrane will create a large amount of vibration in the auditory window</a:t>
            </a:r>
            <a:endParaRPr lang="en-US" dirty="0"/>
          </a:p>
        </p:txBody>
      </p:sp>
      <p:pic>
        <p:nvPicPr>
          <p:cNvPr id="4104" name="Picture 8" descr="http://acousticslab.org/psychoacoustics/PMFiles/PMImages/04ossicle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708" y="1488740"/>
            <a:ext cx="5507171" cy="4013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5420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Internal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The senses of equilibrium and hearing are provided by the </a:t>
            </a:r>
            <a:r>
              <a:rPr lang="en-US" b="1" dirty="0" smtClean="0"/>
              <a:t>internal ear</a:t>
            </a:r>
          </a:p>
          <a:p>
            <a:r>
              <a:rPr lang="en-US" dirty="0" smtClean="0"/>
              <a:t>The entire shape with all of the contours of the internal ear is consistent with the surrounding temporal bone</a:t>
            </a:r>
          </a:p>
          <a:p>
            <a:r>
              <a:rPr lang="en-US" dirty="0" smtClean="0"/>
              <a:t>This is called the </a:t>
            </a:r>
            <a:r>
              <a:rPr lang="en-US" b="1" dirty="0" smtClean="0"/>
              <a:t>bony labyrinth</a:t>
            </a:r>
          </a:p>
          <a:p>
            <a:r>
              <a:rPr lang="en-US" dirty="0" smtClean="0"/>
              <a:t>A series of fluid filled tubes that follow the bony labyrinth is called the </a:t>
            </a:r>
            <a:r>
              <a:rPr lang="en-US" b="1" dirty="0" smtClean="0"/>
              <a:t>membranous labyrinth</a:t>
            </a:r>
            <a:endParaRPr lang="en-US" b="1" dirty="0"/>
          </a:p>
        </p:txBody>
      </p:sp>
      <p:pic>
        <p:nvPicPr>
          <p:cNvPr id="3074" name="Picture 2" descr="http://upload.wikimedia.org/wikipedia/commons/1/14/Blausen_0329_EarAnatomy_InternalEa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6020" y="1488741"/>
            <a:ext cx="4279233" cy="42792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8662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Internal Ear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internal ear contains two major structures</a:t>
            </a:r>
          </a:p>
          <a:p>
            <a:r>
              <a:rPr lang="en-US" dirty="0" smtClean="0"/>
              <a:t>The first set of structures are the semicircular canals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semicircular canals </a:t>
            </a:r>
            <a:r>
              <a:rPr lang="en-US" dirty="0" smtClean="0"/>
              <a:t>are hollow fluid filled tubes that are stimulated by rotation of the head</a:t>
            </a:r>
          </a:p>
          <a:p>
            <a:r>
              <a:rPr lang="en-US" dirty="0" smtClean="0"/>
              <a:t>They are used to help you keep balance and orientation for the body</a:t>
            </a:r>
            <a:endParaRPr lang="en-US" dirty="0"/>
          </a:p>
        </p:txBody>
      </p:sp>
      <p:pic>
        <p:nvPicPr>
          <p:cNvPr id="2050" name="Picture 2" descr="http://upload.wikimedia.org/wikipedia/commons/3/33/Balance_Disorder_Illustration_A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674" y="1825625"/>
            <a:ext cx="5114925" cy="42556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311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377825"/>
            <a:ext cx="10515600" cy="1325563"/>
          </a:xfrm>
        </p:spPr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ear is a fascinating organ</a:t>
            </a:r>
          </a:p>
          <a:p>
            <a:r>
              <a:rPr lang="en-US" dirty="0" smtClean="0"/>
              <a:t>It is a complex system that involves coordinating both hearing auditory signals and giving information on balance and position</a:t>
            </a:r>
          </a:p>
          <a:p>
            <a:r>
              <a:rPr lang="en-US" dirty="0" smtClean="0"/>
              <a:t>It does an incredible job of relaying information to the brain about the state of the environment</a:t>
            </a:r>
          </a:p>
          <a:p>
            <a:endParaRPr lang="en-US" dirty="0"/>
          </a:p>
        </p:txBody>
      </p:sp>
      <p:pic>
        <p:nvPicPr>
          <p:cNvPr id="1026" name="Picture 2" descr="http://upload.wikimedia.org/wikipedia/commons/1/1d/Earr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206" y="1359694"/>
            <a:ext cx="3292094" cy="528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1446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Internal Ear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cochlea</a:t>
            </a:r>
            <a:r>
              <a:rPr lang="en-US" dirty="0" smtClean="0"/>
              <a:t> is a spiral shaped and bony chamber that contains the cochlear duct</a:t>
            </a:r>
          </a:p>
          <a:p>
            <a:r>
              <a:rPr lang="en-US" dirty="0" smtClean="0"/>
              <a:t>Its main job is to provide a sense of sound within the body</a:t>
            </a:r>
          </a:p>
          <a:p>
            <a:r>
              <a:rPr lang="en-US" dirty="0" smtClean="0"/>
              <a:t>Receptors within the cochlea are designed to  distinguish sound and perceive pitch</a:t>
            </a:r>
            <a:endParaRPr lang="en-US" dirty="0"/>
          </a:p>
        </p:txBody>
      </p:sp>
      <p:pic>
        <p:nvPicPr>
          <p:cNvPr id="1026" name="Picture 2" descr="http://upload.wikimedia.org/wikipedia/commons/thumb/a/a6/Cochlea.svg/490px-Cochlea.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405062"/>
            <a:ext cx="5697863" cy="322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0910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Equilibrium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727575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The balance system is commonly referred to as the </a:t>
            </a:r>
            <a:r>
              <a:rPr lang="en-US" b="1" dirty="0" smtClean="0"/>
              <a:t>vestibular system</a:t>
            </a:r>
          </a:p>
          <a:p>
            <a:r>
              <a:rPr lang="en-US" dirty="0" smtClean="0"/>
              <a:t>The vestibular system can detect the speed, amount and length of any change in position</a:t>
            </a:r>
          </a:p>
          <a:p>
            <a:r>
              <a:rPr lang="en-US" dirty="0" smtClean="0"/>
              <a:t>This us a useful tool to be able to locate ourselves in the world </a:t>
            </a:r>
          </a:p>
          <a:p>
            <a:r>
              <a:rPr lang="en-US" dirty="0" smtClean="0"/>
              <a:t>Along with light and gravity it is one of the ways that we orient ourselves in the world</a:t>
            </a:r>
          </a:p>
          <a:p>
            <a:r>
              <a:rPr lang="en-US" dirty="0" smtClean="0"/>
              <a:t>It is one of the only ways that an astronaut can figure out how to move around in space</a:t>
            </a:r>
          </a:p>
        </p:txBody>
      </p:sp>
      <p:pic>
        <p:nvPicPr>
          <p:cNvPr id="2050" name="Picture 2" descr="http://www.skybrary.aero/images/Vest_Fig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774" y="1943100"/>
            <a:ext cx="5240233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6975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semicircular ducts are divided into the </a:t>
            </a:r>
            <a:r>
              <a:rPr lang="en-US" b="1" dirty="0" smtClean="0"/>
              <a:t>anterior</a:t>
            </a:r>
            <a:r>
              <a:rPr lang="en-US" dirty="0" smtClean="0"/>
              <a:t>, </a:t>
            </a:r>
            <a:r>
              <a:rPr lang="en-US" b="1" dirty="0" smtClean="0"/>
              <a:t>posterior</a:t>
            </a:r>
            <a:r>
              <a:rPr lang="en-US" dirty="0" smtClean="0"/>
              <a:t> and </a:t>
            </a:r>
            <a:r>
              <a:rPr lang="en-US" b="1" dirty="0" smtClean="0"/>
              <a:t>lateral ducts</a:t>
            </a:r>
            <a:endParaRPr lang="en-US" dirty="0" smtClean="0"/>
          </a:p>
          <a:p>
            <a:r>
              <a:rPr lang="en-US" dirty="0" smtClean="0"/>
              <a:t>These ducts are lined with </a:t>
            </a:r>
            <a:r>
              <a:rPr lang="en-US" b="1" dirty="0" smtClean="0"/>
              <a:t>hair cells</a:t>
            </a:r>
            <a:r>
              <a:rPr lang="en-US" dirty="0" smtClean="0"/>
              <a:t> that are used to create the sense of motion</a:t>
            </a:r>
          </a:p>
          <a:p>
            <a:r>
              <a:rPr lang="en-US" dirty="0" smtClean="0"/>
              <a:t>The hair cells are located within the ducts in areas called </a:t>
            </a:r>
            <a:r>
              <a:rPr lang="en-US" b="1" dirty="0" err="1" smtClean="0"/>
              <a:t>apulla</a:t>
            </a:r>
            <a:endParaRPr lang="en-US" b="1" dirty="0"/>
          </a:p>
        </p:txBody>
      </p:sp>
      <p:pic>
        <p:nvPicPr>
          <p:cNvPr id="3074" name="Picture 2" descr="http://vignette2.wikia.nocookie.net/psychology/images/0/0a/VestibularSystem.gif/revision/latest?cb=200610032143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174" y="1825625"/>
            <a:ext cx="5521325" cy="4214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533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4"/>
            <a:ext cx="5181600" cy="484187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When you move your head in any direction the liquid inside of the ducts, </a:t>
            </a:r>
            <a:r>
              <a:rPr lang="en-US" b="1" dirty="0" smtClean="0"/>
              <a:t>endolymph</a:t>
            </a:r>
            <a:r>
              <a:rPr lang="en-US" dirty="0" smtClean="0"/>
              <a:t>, moves structures on the surface of the hair cell</a:t>
            </a:r>
          </a:p>
          <a:p>
            <a:r>
              <a:rPr lang="en-US" dirty="0" smtClean="0"/>
              <a:t>The structures on the hair cells are called </a:t>
            </a:r>
            <a:r>
              <a:rPr lang="en-US" b="1" dirty="0" smtClean="0"/>
              <a:t>sterocillia</a:t>
            </a:r>
            <a:r>
              <a:rPr lang="en-US" dirty="0" smtClean="0"/>
              <a:t> and </a:t>
            </a:r>
            <a:r>
              <a:rPr lang="en-US" b="1" dirty="0" smtClean="0"/>
              <a:t>kinocilium</a:t>
            </a:r>
          </a:p>
          <a:p>
            <a:r>
              <a:rPr lang="en-US" dirty="0" smtClean="0"/>
              <a:t>As these projections move, the hair cells release neurotransmitters to sensory neurons</a:t>
            </a:r>
            <a:endParaRPr lang="en-US" dirty="0"/>
          </a:p>
        </p:txBody>
      </p:sp>
      <p:pic>
        <p:nvPicPr>
          <p:cNvPr id="4098" name="Picture 2" descr="http://amaprod.silverchaircdn.com/data/Journals/OPHTH/9941/s_esa40006f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21" t="1911"/>
          <a:stretch/>
        </p:blipFill>
        <p:spPr bwMode="auto">
          <a:xfrm>
            <a:off x="6578600" y="1993900"/>
            <a:ext cx="4432299" cy="383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937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www.youtube.com/watch?v=dSHnGO9qGsE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144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Equilibrium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Sometimes people get a feeling of motion sickness</a:t>
            </a:r>
          </a:p>
          <a:p>
            <a:r>
              <a:rPr lang="en-US" dirty="0" smtClean="0"/>
              <a:t>This often happens when people get conflicting sensory information from the outside world</a:t>
            </a:r>
          </a:p>
          <a:p>
            <a:r>
              <a:rPr lang="en-US" dirty="0" smtClean="0"/>
              <a:t>Examples include when your eyes are focused on a fixed object (book) and your vestibular system is focused on motion (car)</a:t>
            </a:r>
            <a:endParaRPr lang="en-US" dirty="0"/>
          </a:p>
        </p:txBody>
      </p:sp>
      <p:pic>
        <p:nvPicPr>
          <p:cNvPr id="1026" name="Picture 2" descr="http://queerscifi.com/wp-content/uploads/2015/04/motion-sicknes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890713"/>
            <a:ext cx="5715000" cy="4286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736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www.youtube.com/watch?v=GoQ0OXJCbaE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Mature </a:t>
            </a:r>
            <a:r>
              <a:rPr lang="en-US" smtClean="0"/>
              <a:t>Language Warning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2082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Introduction To Sound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b="1" dirty="0" smtClean="0"/>
              <a:t>Hearing</a:t>
            </a:r>
            <a:r>
              <a:rPr lang="en-US" dirty="0" smtClean="0"/>
              <a:t> is the perception of sound</a:t>
            </a:r>
          </a:p>
          <a:p>
            <a:r>
              <a:rPr lang="en-US" b="1" dirty="0" smtClean="0"/>
              <a:t>Sound</a:t>
            </a:r>
            <a:r>
              <a:rPr lang="en-US" dirty="0" smtClean="0"/>
              <a:t> is the transmission of waves in a medium </a:t>
            </a:r>
          </a:p>
          <a:p>
            <a:r>
              <a:rPr lang="en-US" dirty="0" smtClean="0"/>
              <a:t>This means sounds that we hear are pressure waves in the air or water</a:t>
            </a:r>
          </a:p>
          <a:p>
            <a:r>
              <a:rPr lang="en-US" dirty="0" smtClean="0"/>
              <a:t>We just interpret these waves into sound</a:t>
            </a:r>
            <a:endParaRPr lang="en-US" dirty="0"/>
          </a:p>
        </p:txBody>
      </p:sp>
      <p:pic>
        <p:nvPicPr>
          <p:cNvPr id="5122" name="Picture 2" descr="http://denvercounseling.com/wp-content/uploads/2014/08/Hearing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65"/>
          <a:stretch/>
        </p:blipFill>
        <p:spPr bwMode="auto">
          <a:xfrm>
            <a:off x="6395113" y="1540563"/>
            <a:ext cx="4958687" cy="4526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5982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</a:t>
            </a:r>
            <a:r>
              <a:rPr lang="en-US" b="1" dirty="0" smtClean="0"/>
              <a:t>wavelength</a:t>
            </a:r>
            <a:r>
              <a:rPr lang="en-US" dirty="0" smtClean="0"/>
              <a:t> is the distance of the wave’s crest from each other</a:t>
            </a:r>
          </a:p>
          <a:p>
            <a:r>
              <a:rPr lang="en-US" b="1" dirty="0" smtClean="0"/>
              <a:t>Frequency</a:t>
            </a:r>
            <a:r>
              <a:rPr lang="en-US" dirty="0" smtClean="0"/>
              <a:t> is the number of waves in any particular amount of time</a:t>
            </a:r>
          </a:p>
          <a:p>
            <a:pPr lvl="1"/>
            <a:r>
              <a:rPr lang="en-US" dirty="0" smtClean="0"/>
              <a:t>This is measured in Hertz</a:t>
            </a:r>
          </a:p>
          <a:p>
            <a:r>
              <a:rPr lang="en-US" dirty="0" smtClean="0"/>
              <a:t>In our hearing, the more frequent a wave, the higher pitched the tone of the sound</a:t>
            </a:r>
          </a:p>
          <a:p>
            <a:r>
              <a:rPr lang="en-US" dirty="0" smtClean="0"/>
              <a:t>Humans can hear between 20Hz and 20,000Hz</a:t>
            </a:r>
          </a:p>
        </p:txBody>
      </p:sp>
      <p:pic>
        <p:nvPicPr>
          <p:cNvPr id="6146" name="Picture 2" descr="http://cf.ydcdn.net/1.0.1.32/images/computer/WAVELE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348" y="1825625"/>
            <a:ext cx="5672019" cy="402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72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Start the recording and it will start a tone that increases in frequency</a:t>
            </a:r>
          </a:p>
          <a:p>
            <a:r>
              <a:rPr lang="en-US" dirty="0" smtClean="0"/>
              <a:t>It starts at 1Hz and will go to 20,000Hz</a:t>
            </a:r>
          </a:p>
          <a:p>
            <a:r>
              <a:rPr lang="en-US" dirty="0" smtClean="0"/>
              <a:t>Remember 20Hz to 20,000Hz is the range of perfect human hearing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onlinetonegenerator.com/hearingtest.html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573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ear is composed of three major components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external ear </a:t>
            </a:r>
            <a:r>
              <a:rPr lang="en-US" dirty="0" smtClean="0"/>
              <a:t>collects and condenses signals from the outside world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middle ear </a:t>
            </a:r>
            <a:r>
              <a:rPr lang="en-US" dirty="0" smtClean="0"/>
              <a:t>translate signals and waves of the outside world for the deeper parts of the ear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inner ear </a:t>
            </a:r>
            <a:r>
              <a:rPr lang="en-US" dirty="0" smtClean="0"/>
              <a:t>contains sensory organs that make sense of input to create sounds and balance</a:t>
            </a:r>
            <a:endParaRPr lang="en-US" dirty="0"/>
          </a:p>
        </p:txBody>
      </p:sp>
      <p:pic>
        <p:nvPicPr>
          <p:cNvPr id="2050" name="Picture 2" descr="http://www.md-health.com/images/10402176/image0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89" y="1690688"/>
            <a:ext cx="5738411" cy="4410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720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energy that is in each wave is related to the amplitude of each wave</a:t>
            </a:r>
          </a:p>
          <a:p>
            <a:r>
              <a:rPr lang="en-US" dirty="0" smtClean="0"/>
              <a:t>The </a:t>
            </a:r>
            <a:r>
              <a:rPr lang="en-US" b="1" dirty="0" smtClean="0"/>
              <a:t>amplitude</a:t>
            </a:r>
            <a:r>
              <a:rPr lang="en-US" dirty="0" smtClean="0"/>
              <a:t> of each wave is related to its sound intensity</a:t>
            </a:r>
          </a:p>
          <a:p>
            <a:r>
              <a:rPr lang="en-US" dirty="0" smtClean="0"/>
              <a:t>This creates a sound that is higher in volume to your ear</a:t>
            </a:r>
          </a:p>
          <a:p>
            <a:r>
              <a:rPr lang="en-US" dirty="0" smtClean="0"/>
              <a:t>This is measured in Decibels</a:t>
            </a:r>
            <a:endParaRPr lang="en-US" dirty="0"/>
          </a:p>
        </p:txBody>
      </p:sp>
      <p:pic>
        <p:nvPicPr>
          <p:cNvPr id="7170" name="Picture 2" descr="http://images.tutorvista.com/cms/images/39/amplitude-of-the-wav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5999" y="1825625"/>
            <a:ext cx="5372433" cy="3537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48801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increase in Decibels creates a smaller or louder noise</a:t>
            </a:r>
          </a:p>
          <a:p>
            <a:r>
              <a:rPr lang="en-US" dirty="0" smtClean="0"/>
              <a:t>Humans can hear things that are just above zero Decibels</a:t>
            </a:r>
          </a:p>
          <a:p>
            <a:r>
              <a:rPr lang="en-US" dirty="0" smtClean="0"/>
              <a:t>They also experience pain from exposures above 120 Decibels</a:t>
            </a:r>
          </a:p>
          <a:p>
            <a:r>
              <a:rPr lang="en-US" dirty="0" smtClean="0"/>
              <a:t>Long term damage can happen from greater than 80 Decibels for extended periods of time</a:t>
            </a:r>
            <a:endParaRPr lang="en-US" dirty="0"/>
          </a:p>
        </p:txBody>
      </p:sp>
      <p:pic>
        <p:nvPicPr>
          <p:cNvPr id="8194" name="Picture 2" descr="http://www.hearos.com/images/decibel-chart-ear-plug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" t="4149" r="3078" b="7531"/>
          <a:stretch/>
        </p:blipFill>
        <p:spPr bwMode="auto">
          <a:xfrm>
            <a:off x="266812" y="2130733"/>
            <a:ext cx="5829188" cy="3741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7758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So lets test your ability to perceive sound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http://www.starkey.com/online-hearing-test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hlinkClick r:id="rId3"/>
              </a:rPr>
              <a:t>http://www.beltonehearingtest.com/us/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5856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Introduction To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common ailment that is perceived when exposed to high volumes over long times </a:t>
            </a:r>
            <a:r>
              <a:rPr lang="en-US" dirty="0"/>
              <a:t>is </a:t>
            </a:r>
            <a:r>
              <a:rPr lang="en-US" b="1" dirty="0" smtClean="0"/>
              <a:t>tinnitus</a:t>
            </a:r>
          </a:p>
          <a:p>
            <a:r>
              <a:rPr lang="en-US" dirty="0" smtClean="0"/>
              <a:t>This presents most often as a high pitched ringing in the ears</a:t>
            </a:r>
          </a:p>
          <a:p>
            <a:r>
              <a:rPr lang="en-US" dirty="0" smtClean="0"/>
              <a:t>This presents most commonly in people that have job that require high sound thresholds</a:t>
            </a:r>
            <a:endParaRPr lang="en-US" dirty="0"/>
          </a:p>
        </p:txBody>
      </p:sp>
      <p:pic>
        <p:nvPicPr>
          <p:cNvPr id="9218" name="Picture 2" descr="http://jbnote.com/wp-content/uploads/2014/09/Home-Remedies-for-tinnitu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690688"/>
            <a:ext cx="6048375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28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Pathway of Sound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receptors of the cochlear duct provide a sense of hearing</a:t>
            </a:r>
          </a:p>
          <a:p>
            <a:r>
              <a:rPr lang="en-US" dirty="0" smtClean="0"/>
              <a:t>Remember…</a:t>
            </a:r>
            <a:endParaRPr lang="en-US" dirty="0"/>
          </a:p>
          <a:p>
            <a:r>
              <a:rPr lang="en-US" dirty="0" smtClean="0"/>
              <a:t>1) The tympanic membrane will vibrate based on the pressure waves from the environment</a:t>
            </a:r>
          </a:p>
          <a:p>
            <a:r>
              <a:rPr lang="en-US" dirty="0" smtClean="0"/>
              <a:t>2) Then the auditory ossicles will collide with each other to push the stapes into the auditory window of the cochlea </a:t>
            </a:r>
            <a:endParaRPr lang="en-US" dirty="0"/>
          </a:p>
        </p:txBody>
      </p:sp>
      <p:pic>
        <p:nvPicPr>
          <p:cNvPr id="5" name="Picture 2" descr="http://www.universalmedicalinc.com/v/vspfiles/photos/E13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25" b="7650"/>
          <a:stretch/>
        </p:blipFill>
        <p:spPr bwMode="auto">
          <a:xfrm>
            <a:off x="1069976" y="1531049"/>
            <a:ext cx="4075231" cy="4940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641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3) Movement of the stapes causes the inside of the cochlea to have pressure waves</a:t>
            </a:r>
          </a:p>
          <a:p>
            <a:r>
              <a:rPr lang="en-US" dirty="0" smtClean="0"/>
              <a:t>The inner fluids of the cochlea are will have pressure waves due to the stapes plunger action</a:t>
            </a:r>
          </a:p>
          <a:p>
            <a:r>
              <a:rPr lang="en-US" dirty="0" smtClean="0"/>
              <a:t>These pressure waves are carried on the inner fluid called </a:t>
            </a:r>
            <a:r>
              <a:rPr lang="en-US" b="1" dirty="0" smtClean="0"/>
              <a:t>perilymph</a:t>
            </a:r>
          </a:p>
          <a:p>
            <a:endParaRPr lang="en-US" dirty="0"/>
          </a:p>
        </p:txBody>
      </p:sp>
      <p:pic>
        <p:nvPicPr>
          <p:cNvPr id="10244" name="Picture 4" descr="http://hydrogen.physik.uni-wuppertal.de/hyperphysics/hyperphysics/hbase/sound/imgsou/coch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0024" y="1744784"/>
            <a:ext cx="4549254" cy="4432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869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4) The pressure waves distort the basilar membrane </a:t>
            </a:r>
          </a:p>
          <a:p>
            <a:r>
              <a:rPr lang="en-US" dirty="0" smtClean="0"/>
              <a:t>The basilar membrane is a structure that is inside of the cochlea </a:t>
            </a:r>
          </a:p>
          <a:p>
            <a:r>
              <a:rPr lang="en-US" dirty="0" smtClean="0"/>
              <a:t>Its structure mimics the inner folds and bends of the cochlea</a:t>
            </a:r>
          </a:p>
          <a:p>
            <a:r>
              <a:rPr lang="en-US" dirty="0" smtClean="0"/>
              <a:t>Different frequencies of sound will vibrate different sections of the basilar membrane</a:t>
            </a:r>
            <a:endParaRPr lang="en-US" dirty="0"/>
          </a:p>
        </p:txBody>
      </p:sp>
      <p:pic>
        <p:nvPicPr>
          <p:cNvPr id="12290" name="Picture 2" descr="http://147.162.36.50/cochlea/cochleapages/theory/bm/spiral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861" y="1594198"/>
            <a:ext cx="4320891" cy="4582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632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5) The vibration of the basilar membrane stimulates hair cells</a:t>
            </a:r>
          </a:p>
          <a:p>
            <a:r>
              <a:rPr lang="en-US" dirty="0" smtClean="0"/>
              <a:t>Vibrations of the different sections of the basilar membrane stimulate different sections of hair cells</a:t>
            </a:r>
          </a:p>
          <a:p>
            <a:r>
              <a:rPr lang="en-US" dirty="0" smtClean="0"/>
              <a:t>These cells will move based on the vibration of the basilar membrane</a:t>
            </a:r>
            <a:endParaRPr lang="en-US" dirty="0"/>
          </a:p>
        </p:txBody>
      </p:sp>
      <p:pic>
        <p:nvPicPr>
          <p:cNvPr id="13314" name="Picture 2" descr="https://www.dynamicbrain.ca/uploads/images/galleries/auditory/basilar-membrane-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396"/>
          <a:stretch/>
        </p:blipFill>
        <p:spPr bwMode="auto">
          <a:xfrm>
            <a:off x="5686978" y="2142697"/>
            <a:ext cx="5871538" cy="2593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07202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Pathway of Sound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6) The sound is carried along nerves to the CNS</a:t>
            </a:r>
          </a:p>
          <a:p>
            <a:r>
              <a:rPr lang="en-US" dirty="0" smtClean="0"/>
              <a:t>The sounds that are interpreted are carried to the brain through pathways of nerves</a:t>
            </a:r>
          </a:p>
          <a:p>
            <a:r>
              <a:rPr lang="en-US" dirty="0" smtClean="0"/>
              <a:t>Information is sent to the midbrain</a:t>
            </a:r>
          </a:p>
          <a:p>
            <a:r>
              <a:rPr lang="en-US" dirty="0" smtClean="0"/>
              <a:t>From there reflexes are acted upon or it is relayed to the auditory cortex</a:t>
            </a:r>
            <a:endParaRPr lang="en-US" dirty="0"/>
          </a:p>
        </p:txBody>
      </p:sp>
      <p:pic>
        <p:nvPicPr>
          <p:cNvPr id="14338" name="Picture 2" descr="http://www.medicalexhibits.com/obrasky/2007/07087_05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33" y="1825625"/>
            <a:ext cx="5238750" cy="40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8268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www.youtube.com/watch?v=2HUsoISnW_c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10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The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However to understand how the ear works we first have to understand how sound works</a:t>
            </a:r>
          </a:p>
          <a:p>
            <a:r>
              <a:rPr lang="en-US" dirty="0" smtClean="0"/>
              <a:t>Sound is just a series of molecule moving waves</a:t>
            </a:r>
          </a:p>
          <a:p>
            <a:r>
              <a:rPr lang="en-US" dirty="0" smtClean="0"/>
              <a:t>These waves cause variances in pressure</a:t>
            </a:r>
          </a:p>
          <a:p>
            <a:r>
              <a:rPr lang="en-US" dirty="0" smtClean="0"/>
              <a:t>Those pressure waves can be picked up by the ear</a:t>
            </a:r>
            <a:endParaRPr lang="en-US" dirty="0"/>
          </a:p>
        </p:txBody>
      </p:sp>
      <p:pic>
        <p:nvPicPr>
          <p:cNvPr id="3074" name="Picture 2" descr="http://ipadhelp.com/wp-content/uploads/2014/03/sound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7428" y="1825625"/>
            <a:ext cx="5389033" cy="4041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591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05600" y="1825625"/>
            <a:ext cx="5181600" cy="4351338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youtu.be/j6DHhM4PgVA?t=2m34s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Really Cute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600" y="1822450"/>
            <a:ext cx="5181600" cy="4351338"/>
          </a:xfrm>
        </p:spPr>
        <p:txBody>
          <a:bodyPr/>
          <a:lstStyle/>
          <a:p>
            <a:r>
              <a:rPr lang="en-US" dirty="0">
                <a:hlinkClick r:id="rId3"/>
              </a:rPr>
              <a:t>https://</a:t>
            </a:r>
            <a:r>
              <a:rPr lang="en-US" dirty="0" smtClean="0">
                <a:hlinkClick r:id="rId3"/>
              </a:rPr>
              <a:t>www.youtube.com/watch?v=zeg4qTnYOpw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We can now fix a cochlea that does not work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457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584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https://youtu.be/XK8uTaFfZnw?t=17m32s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288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External Ear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external ear has several different structures and formations</a:t>
            </a:r>
          </a:p>
          <a:p>
            <a:r>
              <a:rPr lang="en-US" dirty="0" smtClean="0"/>
              <a:t>The main section of the external ear is the </a:t>
            </a:r>
            <a:r>
              <a:rPr lang="en-US" b="1" dirty="0" smtClean="0"/>
              <a:t>auricle (aka the pinna)</a:t>
            </a:r>
          </a:p>
          <a:p>
            <a:r>
              <a:rPr lang="en-US" dirty="0" smtClean="0"/>
              <a:t>This is designed to funnel sound from a forward conversation to the </a:t>
            </a:r>
            <a:r>
              <a:rPr lang="en-US" dirty="0" err="1" smtClean="0"/>
              <a:t>interal</a:t>
            </a:r>
            <a:r>
              <a:rPr lang="en-US" dirty="0" smtClean="0"/>
              <a:t> parts of the ear</a:t>
            </a:r>
            <a:endParaRPr lang="en-US" dirty="0"/>
          </a:p>
        </p:txBody>
      </p:sp>
      <p:pic>
        <p:nvPicPr>
          <p:cNvPr id="4098" name="Picture 2" descr="http://classconnection.s3.amazonaws.com/844/flashcards/2475844/png/auricle135595069976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899" y="1690688"/>
            <a:ext cx="5342628" cy="3846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17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This one is brief…</a:t>
            </a:r>
          </a:p>
          <a:p>
            <a:r>
              <a:rPr lang="en-US" dirty="0" smtClean="0"/>
              <a:t>Turn your heads towards a partner and have them speak at a normal conversational volume</a:t>
            </a:r>
          </a:p>
          <a:p>
            <a:r>
              <a:rPr lang="en-US" dirty="0" smtClean="0"/>
              <a:t>Now cup your hands behind your ears during their conversation</a:t>
            </a:r>
          </a:p>
          <a:p>
            <a:r>
              <a:rPr lang="en-US" dirty="0" smtClean="0"/>
              <a:t>Now use your hands to pin your ears back against your head</a:t>
            </a:r>
          </a:p>
        </p:txBody>
      </p:sp>
      <p:pic>
        <p:nvPicPr>
          <p:cNvPr id="3074" name="Picture 2" descr="http://www.ck12.org/flx/show/cover%20page/07dfe629c7b7f5570eb908c4e6520649-201412291419895327327884-2014122914198987777581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825625"/>
            <a:ext cx="5397500" cy="360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6092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External </a:t>
            </a:r>
            <a:r>
              <a:rPr lang="en-US" dirty="0" smtClean="0"/>
              <a:t>Ear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b="1" dirty="0" smtClean="0"/>
              <a:t>auditory canal </a:t>
            </a:r>
            <a:r>
              <a:rPr lang="en-US" dirty="0" smtClean="0"/>
              <a:t>(aka the </a:t>
            </a:r>
            <a:r>
              <a:rPr lang="en-US" b="1" dirty="0" smtClean="0"/>
              <a:t>external auditory meatus</a:t>
            </a:r>
            <a:r>
              <a:rPr lang="en-US" dirty="0" smtClean="0"/>
              <a:t>) is the hollow tube that funnels sound to deeper parts of the ear</a:t>
            </a:r>
          </a:p>
          <a:p>
            <a:r>
              <a:rPr lang="en-US" dirty="0" smtClean="0"/>
              <a:t>This section of the ear is a common site for infection for infants because of its position</a:t>
            </a:r>
          </a:p>
          <a:p>
            <a:r>
              <a:rPr lang="en-US" dirty="0" smtClean="0"/>
              <a:t>It is also a common site for different invaders to attack</a:t>
            </a:r>
            <a:endParaRPr lang="en-US" dirty="0"/>
          </a:p>
        </p:txBody>
      </p:sp>
      <p:pic>
        <p:nvPicPr>
          <p:cNvPr id="2050" name="Picture 2" descr="http://hyperphysics.phy-astr.gsu.edu/hbase/sound/imgsou/msens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474491"/>
            <a:ext cx="4733925" cy="470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68232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Video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youtu.be/1EPPnxwKuFM?t=45s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Yup… this is a thing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903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260</TotalTime>
  <Words>1505</Words>
  <Application>Microsoft Office PowerPoint</Application>
  <PresentationFormat>Widescreen</PresentationFormat>
  <Paragraphs>172</Paragraphs>
  <Slides>41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5" baseType="lpstr">
      <vt:lpstr>Arial</vt:lpstr>
      <vt:lpstr>Calibri</vt:lpstr>
      <vt:lpstr>Calibri Light</vt:lpstr>
      <vt:lpstr>Office Theme</vt:lpstr>
      <vt:lpstr>Hearing</vt:lpstr>
      <vt:lpstr>The Ear</vt:lpstr>
      <vt:lpstr>The Ear</vt:lpstr>
      <vt:lpstr>The Ear</vt:lpstr>
      <vt:lpstr>Video</vt:lpstr>
      <vt:lpstr>External Ear</vt:lpstr>
      <vt:lpstr>Demo</vt:lpstr>
      <vt:lpstr>External Ear</vt:lpstr>
      <vt:lpstr>Video</vt:lpstr>
      <vt:lpstr>External Ear</vt:lpstr>
      <vt:lpstr>Video</vt:lpstr>
      <vt:lpstr>External Ear</vt:lpstr>
      <vt:lpstr>Video</vt:lpstr>
      <vt:lpstr>Middle Ear</vt:lpstr>
      <vt:lpstr>Middle Ear</vt:lpstr>
      <vt:lpstr>Middle Ear</vt:lpstr>
      <vt:lpstr>Middle Ear</vt:lpstr>
      <vt:lpstr>Internal Ear</vt:lpstr>
      <vt:lpstr>Internal Ear</vt:lpstr>
      <vt:lpstr>Internal Ear</vt:lpstr>
      <vt:lpstr>Equilibrium </vt:lpstr>
      <vt:lpstr>Equilibrium</vt:lpstr>
      <vt:lpstr>Equilibrium</vt:lpstr>
      <vt:lpstr>Video</vt:lpstr>
      <vt:lpstr>Equilibrium</vt:lpstr>
      <vt:lpstr>Video</vt:lpstr>
      <vt:lpstr>Introduction To Sound</vt:lpstr>
      <vt:lpstr>Introduction To Sound</vt:lpstr>
      <vt:lpstr>Demo</vt:lpstr>
      <vt:lpstr>Introduction To Sound</vt:lpstr>
      <vt:lpstr>Introduction To Sound</vt:lpstr>
      <vt:lpstr>Demo</vt:lpstr>
      <vt:lpstr>Introduction To Sound</vt:lpstr>
      <vt:lpstr>Pathway of Sound</vt:lpstr>
      <vt:lpstr>Pathway of Sound</vt:lpstr>
      <vt:lpstr>Pathway of Sound</vt:lpstr>
      <vt:lpstr>Pathway of Sound</vt:lpstr>
      <vt:lpstr>Pathway of Sound</vt:lpstr>
      <vt:lpstr>Video</vt:lpstr>
      <vt:lpstr>Video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Ear</dc:title>
  <dc:creator>Owdij, Michael</dc:creator>
  <cp:lastModifiedBy>Owdij, Michael</cp:lastModifiedBy>
  <cp:revision>31</cp:revision>
  <dcterms:created xsi:type="dcterms:W3CDTF">2015-05-04T11:55:42Z</dcterms:created>
  <dcterms:modified xsi:type="dcterms:W3CDTF">2015-05-11T10:46:30Z</dcterms:modified>
</cp:coreProperties>
</file>