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9" r:id="rId5"/>
    <p:sldId id="308" r:id="rId6"/>
    <p:sldId id="260" r:id="rId7"/>
    <p:sldId id="264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5" r:id="rId20"/>
    <p:sldId id="274" r:id="rId21"/>
    <p:sldId id="276" r:id="rId22"/>
    <p:sldId id="277" r:id="rId23"/>
    <p:sldId id="278" r:id="rId24"/>
    <p:sldId id="280" r:id="rId25"/>
    <p:sldId id="281" r:id="rId26"/>
    <p:sldId id="282" r:id="rId27"/>
    <p:sldId id="279" r:id="rId28"/>
    <p:sldId id="283" r:id="rId29"/>
    <p:sldId id="284" r:id="rId30"/>
    <p:sldId id="286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5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5" r:id="rId52"/>
    <p:sldId id="307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87" d="100"/>
          <a:sy n="87" d="100"/>
        </p:scale>
        <p:origin x="6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78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4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47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789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2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82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13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42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83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86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D4149-0964-4B8D-9239-A2A43D1C303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8B2D0-AF2F-4158-AD3F-BE20894E1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7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tv-CaOt6UQ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ed.ted.com/lessons/what-makes-muscles-grow-jeffrey-siegel?utm_source=TED-Ed+Subscribers&amp;utm_campaign=d12f9774f1-2013_09_219_19_2013&amp;utm_medium=email&amp;utm_term=0_1aaccced48-d12f9774f1-46917057" TargetMode="Externa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Skeletal Muscles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55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pload.wikimedia.org/wikipedia/commons/d/dd/1007_Muscle_Fibes_(large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927" y="200657"/>
            <a:ext cx="5892236" cy="646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39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Muscle Fibers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5805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Due to their need for strength and their demands of energy, muscle fibers have some unique properties</a:t>
            </a:r>
          </a:p>
          <a:p>
            <a:r>
              <a:rPr lang="en-US" dirty="0" smtClean="0"/>
              <a:t>Muscle fibers need a large amount specialized enzymes and proteins for contraction</a:t>
            </a:r>
          </a:p>
          <a:p>
            <a:r>
              <a:rPr lang="en-US" dirty="0" smtClean="0"/>
              <a:t>Because the demand for proteins is so high, muscle fibers are </a:t>
            </a:r>
            <a:r>
              <a:rPr lang="en-US" b="1" dirty="0" smtClean="0"/>
              <a:t>multinucleated</a:t>
            </a:r>
          </a:p>
          <a:p>
            <a:r>
              <a:rPr lang="en-US" dirty="0" smtClean="0"/>
              <a:t>This means they have hundreds of nuclei per cell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https://teaching.ncl.ac.uk/bms/wiki/images/1/1b/Lrg-1348-skeletal_musc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004060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6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Muscle Fibers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They also contain hundreds or thousands of structures called myofibrils</a:t>
            </a:r>
          </a:p>
          <a:p>
            <a:r>
              <a:rPr lang="en-US" b="1" dirty="0" smtClean="0"/>
              <a:t>Myofibrils</a:t>
            </a:r>
            <a:r>
              <a:rPr lang="en-US" dirty="0" smtClean="0"/>
              <a:t> are structures that can actively shorten during contraction</a:t>
            </a:r>
          </a:p>
          <a:p>
            <a:r>
              <a:rPr lang="en-US" dirty="0" smtClean="0"/>
              <a:t>During normal muscle contraction, these are the structures that are responsible for shortening the muscle</a:t>
            </a:r>
            <a:endParaRPr lang="en-US" dirty="0"/>
          </a:p>
        </p:txBody>
      </p:sp>
      <p:pic>
        <p:nvPicPr>
          <p:cNvPr id="4098" name="Picture 2" descr="http://s3.amazonaws.com/rapgenius/06_03Figurea-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3"/>
          <a:stretch/>
        </p:blipFill>
        <p:spPr bwMode="auto">
          <a:xfrm>
            <a:off x="172571" y="1825625"/>
            <a:ext cx="5999629" cy="331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40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Myofibrils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Myofibrils are composed of two main types of fibers</a:t>
            </a:r>
          </a:p>
          <a:p>
            <a:r>
              <a:rPr lang="en-US" b="1" dirty="0" smtClean="0"/>
              <a:t>Thin filaments </a:t>
            </a:r>
            <a:r>
              <a:rPr lang="en-US" dirty="0" smtClean="0"/>
              <a:t>are composed of a protein called actin</a:t>
            </a:r>
          </a:p>
          <a:p>
            <a:r>
              <a:rPr lang="en-US" b="1" dirty="0" smtClean="0"/>
              <a:t>Thick filaments </a:t>
            </a:r>
            <a:r>
              <a:rPr lang="en-US" dirty="0" smtClean="0"/>
              <a:t>are composed of a protein called myosin </a:t>
            </a:r>
            <a:endParaRPr lang="en-US" dirty="0"/>
          </a:p>
        </p:txBody>
      </p:sp>
      <p:pic>
        <p:nvPicPr>
          <p:cNvPr id="5122" name="Picture 2" descr="http://on-line.ucol.ac.nz/mt100/Muscle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" b="26579"/>
          <a:stretch/>
        </p:blipFill>
        <p:spPr bwMode="auto">
          <a:xfrm>
            <a:off x="6193536" y="2121408"/>
            <a:ext cx="5730240" cy="307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70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Sarcomeres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Myofibrils are organized together in large end on end groups called </a:t>
            </a:r>
            <a:r>
              <a:rPr lang="en-US" b="1" dirty="0" smtClean="0"/>
              <a:t>sarcomeres</a:t>
            </a:r>
          </a:p>
          <a:p>
            <a:r>
              <a:rPr lang="en-US" dirty="0" smtClean="0"/>
              <a:t>Sarcomeres have a very distinct shape and structure</a:t>
            </a:r>
          </a:p>
          <a:p>
            <a:r>
              <a:rPr lang="en-US" dirty="0" smtClean="0"/>
              <a:t>Their structure determines how a muscle will contract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upload.wikimedia.org/wikipedia/commons/a/a4/Sarcomere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0" r="25042" b="55761"/>
          <a:stretch/>
        </p:blipFill>
        <p:spPr bwMode="auto">
          <a:xfrm>
            <a:off x="560831" y="2173795"/>
            <a:ext cx="5301879" cy="291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6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Sarcomeres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70247"/>
          </a:xfrm>
        </p:spPr>
        <p:txBody>
          <a:bodyPr>
            <a:normAutofit/>
          </a:bodyPr>
          <a:lstStyle/>
          <a:p>
            <a:r>
              <a:rPr lang="en-US" dirty="0" smtClean="0"/>
              <a:t>Sarcomeres have two distinct bands that identify the structures of the muscle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 band </a:t>
            </a:r>
            <a:r>
              <a:rPr lang="en-US" dirty="0" smtClean="0"/>
              <a:t>has thick filaments at the center of the band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 band </a:t>
            </a:r>
            <a:r>
              <a:rPr lang="en-US" dirty="0" smtClean="0"/>
              <a:t>does not have thick </a:t>
            </a:r>
            <a:r>
              <a:rPr lang="en-US" dirty="0" smtClean="0"/>
              <a:t>filaments</a:t>
            </a:r>
          </a:p>
          <a:p>
            <a:pPr lvl="1"/>
            <a:r>
              <a:rPr lang="en-US" dirty="0" smtClean="0"/>
              <a:t>It contains only thin </a:t>
            </a:r>
            <a:r>
              <a:rPr lang="en-US" smtClean="0"/>
              <a:t>filiments</a:t>
            </a:r>
            <a:endParaRPr lang="en-US" dirty="0" smtClean="0"/>
          </a:p>
        </p:txBody>
      </p:sp>
      <p:sp>
        <p:nvSpPr>
          <p:cNvPr id="5" name="AutoShape 2" descr="https://classconnection.s3.amazonaws.com/247/flashcards/1785247/jpg/sarcomere13635058140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1359"/>
          <a:stretch/>
        </p:blipFill>
        <p:spPr>
          <a:xfrm>
            <a:off x="5826717" y="2170176"/>
            <a:ext cx="6210216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9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Sarcomeres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There is a section of the A band that does not contain thin filaments</a:t>
            </a:r>
          </a:p>
          <a:p>
            <a:r>
              <a:rPr lang="en-US" dirty="0" smtClean="0"/>
              <a:t>This is called the </a:t>
            </a:r>
            <a:r>
              <a:rPr lang="en-US" b="1" dirty="0" smtClean="0"/>
              <a:t>H Zone (band)</a:t>
            </a:r>
          </a:p>
          <a:p>
            <a:r>
              <a:rPr lang="en-US" dirty="0" smtClean="0"/>
              <a:t>There is a section of the A band that contains both thin and thick filaments</a:t>
            </a:r>
            <a:endParaRPr lang="en-US" dirty="0"/>
          </a:p>
          <a:p>
            <a:r>
              <a:rPr lang="en-US" dirty="0"/>
              <a:t>The area where there are both thin an thick filaments overlap is called the </a:t>
            </a:r>
            <a:r>
              <a:rPr lang="en-US" b="1" dirty="0"/>
              <a:t>zone of overlap</a:t>
            </a:r>
          </a:p>
          <a:p>
            <a:endParaRPr lang="en-US" dirty="0"/>
          </a:p>
        </p:txBody>
      </p:sp>
      <p:pic>
        <p:nvPicPr>
          <p:cNvPr id="7170" name="Picture 2" descr="http://upload.wikimedia.org/wikibooks/en/7/76/Sarcomere_chem11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r="45465"/>
          <a:stretch/>
        </p:blipFill>
        <p:spPr bwMode="auto">
          <a:xfrm>
            <a:off x="707136" y="2487041"/>
            <a:ext cx="5282184" cy="280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20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Sarcomeres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" y="1690688"/>
            <a:ext cx="5181600" cy="4351338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Z line </a:t>
            </a:r>
            <a:r>
              <a:rPr lang="en-US" dirty="0" smtClean="0"/>
              <a:t>is the section of the sarcomere that overlaps with the next sarcomere</a:t>
            </a:r>
          </a:p>
          <a:p>
            <a:endParaRPr lang="en-US" dirty="0"/>
          </a:p>
        </p:txBody>
      </p:sp>
      <p:pic>
        <p:nvPicPr>
          <p:cNvPr id="8194" name="Picture 2" descr="http://users.rcn.com/jkimball.ma.ultranet/BiologyPages/S/sarcome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90688"/>
            <a:ext cx="5561759" cy="378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51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During muscle contraction a very simple idea and a very complicated practice happens</a:t>
            </a:r>
          </a:p>
          <a:p>
            <a:r>
              <a:rPr lang="en-US" dirty="0" smtClean="0"/>
              <a:t>The sarcomere becomes shorter by reducing the size of the I band and keeping the size of the A band the same</a:t>
            </a:r>
          </a:p>
          <a:p>
            <a:r>
              <a:rPr lang="en-US" dirty="0" smtClean="0"/>
              <a:t>This creates a shorter sarcomere</a:t>
            </a:r>
          </a:p>
          <a:p>
            <a:endParaRPr lang="en-US" dirty="0"/>
          </a:p>
        </p:txBody>
      </p:sp>
      <p:pic>
        <p:nvPicPr>
          <p:cNvPr id="9218" name="Picture 2" descr="http://academic.brooklyn.cuny.edu/physed/yingling/kinesiology/lecture/mmforceprodkin/img0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7"/>
          <a:stretch/>
        </p:blipFill>
        <p:spPr bwMode="auto">
          <a:xfrm>
            <a:off x="6477000" y="1690688"/>
            <a:ext cx="53126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5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Contraction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can only happen when the thin filaments of the I band slide over the thick filaments of the A band</a:t>
            </a:r>
          </a:p>
          <a:p>
            <a:r>
              <a:rPr lang="en-US" dirty="0" smtClean="0"/>
              <a:t>When this happens the A band houses the thin filaments and creates an A band that is the same size with a reduced size I band</a:t>
            </a:r>
            <a:endParaRPr lang="en-US" dirty="0"/>
          </a:p>
        </p:txBody>
      </p:sp>
      <p:pic>
        <p:nvPicPr>
          <p:cNvPr id="10242" name="Picture 2" descr="http://www.bio.miami.edu/tom/courses/protected/ECB/CH16/16_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5" y="2328672"/>
            <a:ext cx="5762615" cy="311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59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 Introduction To The Muscular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muscular system is made of three different types of muscle</a:t>
            </a:r>
          </a:p>
          <a:p>
            <a:r>
              <a:rPr lang="en-US" b="1" dirty="0" smtClean="0"/>
              <a:t>Skeletal muscle </a:t>
            </a:r>
            <a:r>
              <a:rPr lang="en-US" dirty="0" smtClean="0"/>
              <a:t>moves the skeleton</a:t>
            </a:r>
          </a:p>
          <a:p>
            <a:r>
              <a:rPr lang="en-US" b="1" dirty="0" smtClean="0"/>
              <a:t>Smooth muscle </a:t>
            </a:r>
            <a:r>
              <a:rPr lang="en-US" dirty="0" smtClean="0"/>
              <a:t>lines hollow organs</a:t>
            </a:r>
          </a:p>
          <a:p>
            <a:r>
              <a:rPr lang="en-US" b="1" dirty="0" smtClean="0"/>
              <a:t>Cardiac muscle </a:t>
            </a:r>
            <a:r>
              <a:rPr lang="en-US" dirty="0" smtClean="0"/>
              <a:t>is found in the heart</a:t>
            </a:r>
            <a:endParaRPr lang="en-US" dirty="0"/>
          </a:p>
        </p:txBody>
      </p:sp>
      <p:pic>
        <p:nvPicPr>
          <p:cNvPr id="3074" name="Picture 2" descr="http://www.nlm.nih.gov/medlineplus/ency/images/ency/fullsize/199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69"/>
          <a:stretch/>
        </p:blipFill>
        <p:spPr bwMode="auto">
          <a:xfrm>
            <a:off x="6288150" y="1690689"/>
            <a:ext cx="5330825" cy="36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75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pic>
        <p:nvPicPr>
          <p:cNvPr id="2050" name="Picture 2" descr="http://intro.bio.umb.edu/112s99Lect/muscle/contrac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299" y="1384744"/>
            <a:ext cx="8415401" cy="525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8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Remember, there are thick and thin filaments</a:t>
            </a:r>
          </a:p>
          <a:p>
            <a:r>
              <a:rPr lang="en-US" dirty="0" smtClean="0"/>
              <a:t>These filaments slide past each other every time a muscle contracts</a:t>
            </a:r>
          </a:p>
          <a:p>
            <a:r>
              <a:rPr lang="en-US" dirty="0" smtClean="0"/>
              <a:t>This is a simple idea</a:t>
            </a:r>
          </a:p>
          <a:p>
            <a:r>
              <a:rPr lang="en-US" dirty="0" smtClean="0"/>
              <a:t>However, the way that it happens is much more complex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2439924"/>
            <a:ext cx="6263640" cy="31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Details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During contraction, sarcomeres that are lined up end to end in the myofibrils will contract</a:t>
            </a:r>
          </a:p>
          <a:p>
            <a:r>
              <a:rPr lang="en-US" dirty="0" smtClean="0"/>
              <a:t>They all contract in the 1000</a:t>
            </a:r>
            <a:r>
              <a:rPr lang="en-US" baseline="30000" dirty="0" smtClean="0"/>
              <a:t>th</a:t>
            </a:r>
            <a:r>
              <a:rPr lang="en-US" dirty="0" smtClean="0"/>
              <a:t>s of a cm to create a noticeable contraction</a:t>
            </a:r>
          </a:p>
          <a:p>
            <a:r>
              <a:rPr lang="en-US" dirty="0" smtClean="0"/>
              <a:t>These movements pull on the tendons at the end of muscles</a:t>
            </a:r>
          </a:p>
          <a:p>
            <a:r>
              <a:rPr lang="en-US" dirty="0" smtClean="0"/>
              <a:t>This creates a large scale contraction of the muscle</a:t>
            </a:r>
            <a:endParaRPr lang="en-US" dirty="0"/>
          </a:p>
        </p:txBody>
      </p:sp>
      <p:pic>
        <p:nvPicPr>
          <p:cNvPr id="2050" name="Picture 2" descr="http://www.mikeblaber.org/oldwine/BCH4053/Lecture31/sarcomere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4" y="1690688"/>
            <a:ext cx="5318633" cy="48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67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actin</a:t>
            </a:r>
            <a:r>
              <a:rPr lang="en-US" dirty="0" smtClean="0"/>
              <a:t> (thin filaments) and the </a:t>
            </a:r>
            <a:r>
              <a:rPr lang="en-US" b="1" dirty="0" smtClean="0"/>
              <a:t>myosin</a:t>
            </a:r>
            <a:r>
              <a:rPr lang="en-US" dirty="0" smtClean="0"/>
              <a:t> (thick filaments) each have a distinct shape</a:t>
            </a:r>
          </a:p>
          <a:p>
            <a:r>
              <a:rPr lang="en-US" dirty="0" smtClean="0"/>
              <a:t>The myosin has small heads all along its filaments</a:t>
            </a:r>
          </a:p>
          <a:p>
            <a:pPr lvl="1"/>
            <a:r>
              <a:rPr lang="en-US" dirty="0" smtClean="0"/>
              <a:t>These resemble the head of a golf club</a:t>
            </a:r>
          </a:p>
          <a:p>
            <a:r>
              <a:rPr lang="en-US" dirty="0" smtClean="0"/>
              <a:t>The actin has a twisted and rotated structure with moveable proteins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495" y="1825624"/>
            <a:ext cx="5537569" cy="380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5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 start the process of contraction, calcium ions will attach to the actin</a:t>
            </a:r>
          </a:p>
          <a:p>
            <a:r>
              <a:rPr lang="en-US" dirty="0" smtClean="0"/>
              <a:t>This causes the entire structure to change shape</a:t>
            </a:r>
          </a:p>
          <a:p>
            <a:r>
              <a:rPr lang="en-US" dirty="0" smtClean="0"/>
              <a:t>The troponin and the tropomyosin will be inactivated because of the calcium</a:t>
            </a:r>
          </a:p>
          <a:p>
            <a:r>
              <a:rPr lang="en-US" dirty="0" smtClean="0"/>
              <a:t>The new shape is able to attach to myosin because proteins on the surface are now exposed</a:t>
            </a:r>
          </a:p>
          <a:p>
            <a:endParaRPr lang="en-US" dirty="0"/>
          </a:p>
        </p:txBody>
      </p:sp>
      <p:pic>
        <p:nvPicPr>
          <p:cNvPr id="1026" name="Picture 2" descr="http://www2.estrellamountain.edu/faculty/farabee/BIOBK/contract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90" y="1825625"/>
            <a:ext cx="5696510" cy="368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63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heads of the golf club on the myosin attach to the exposed proteins on the actin </a:t>
            </a:r>
          </a:p>
          <a:p>
            <a:r>
              <a:rPr lang="en-US" dirty="0" smtClean="0"/>
              <a:t>When they are attached, ATP supplies myosin with energy, changing it shape</a:t>
            </a:r>
          </a:p>
          <a:p>
            <a:r>
              <a:rPr lang="en-US" dirty="0" smtClean="0"/>
              <a:t>This drags the actin towards the H zone and reduces the I band</a:t>
            </a:r>
          </a:p>
          <a:p>
            <a:r>
              <a:rPr lang="en-US" dirty="0" smtClean="0"/>
              <a:t>This is called the </a:t>
            </a:r>
            <a:r>
              <a:rPr lang="en-US" b="1" dirty="0" smtClean="0"/>
              <a:t>power stroke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58973"/>
          <a:stretch/>
        </p:blipFill>
        <p:spPr>
          <a:xfrm>
            <a:off x="6019800" y="2538765"/>
            <a:ext cx="6079998" cy="197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5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Oddly, it also takes ATP to reverse the movement of the myosin heads</a:t>
            </a:r>
          </a:p>
          <a:p>
            <a:r>
              <a:rPr lang="en-US" dirty="0" smtClean="0"/>
              <a:t>This means that contraction takes just as much ATP as relaxation</a:t>
            </a:r>
          </a:p>
          <a:p>
            <a:r>
              <a:rPr lang="en-US" dirty="0" smtClean="0"/>
              <a:t>This can be seen when an organism dies</a:t>
            </a:r>
          </a:p>
          <a:p>
            <a:r>
              <a:rPr lang="en-US" dirty="0" smtClean="0"/>
              <a:t>Many times their ATP formation stops and their muscles remain tense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521" t="44228" r="46102" b="24366"/>
          <a:stretch/>
        </p:blipFill>
        <p:spPr>
          <a:xfrm>
            <a:off x="738835" y="2004364"/>
            <a:ext cx="5202494" cy="384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1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www.youtube.com/watch?v=Ktv-CaOt6UQ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Great overview… we will be pausing several times during </a:t>
            </a:r>
            <a:r>
              <a:rPr lang="en-US" smtClean="0"/>
              <a:t>this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05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Skeletal muscles are controlled by nerves</a:t>
            </a:r>
          </a:p>
          <a:p>
            <a:r>
              <a:rPr lang="en-US" dirty="0" smtClean="0"/>
              <a:t>When nerves fire, a muscle will get the signals to contract</a:t>
            </a:r>
          </a:p>
          <a:p>
            <a:r>
              <a:rPr lang="en-US" dirty="0" smtClean="0"/>
              <a:t>This will happen through the movement of calcium ions</a:t>
            </a:r>
          </a:p>
          <a:p>
            <a:r>
              <a:rPr lang="en-US" dirty="0" smtClean="0"/>
              <a:t>Unfortunately this can be seen often in victims of electrocution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170" name="Picture 2" descr="http://webspace.ship.edu/cgboer/neur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67" y="1690688"/>
            <a:ext cx="5830697" cy="416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49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Electrical Stimulation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Electrical stimulation times can vary </a:t>
            </a:r>
          </a:p>
          <a:p>
            <a:r>
              <a:rPr lang="en-US" dirty="0" smtClean="0"/>
              <a:t>Some nerves operate at different speeds and frequencies </a:t>
            </a:r>
          </a:p>
          <a:p>
            <a:r>
              <a:rPr lang="en-US" dirty="0" smtClean="0"/>
              <a:t>Depending on the nerve, stimulus and muscle there might be a shorter or longer duration for contraction</a:t>
            </a:r>
            <a:endParaRPr lang="en-US" dirty="0"/>
          </a:p>
        </p:txBody>
      </p:sp>
      <p:pic>
        <p:nvPicPr>
          <p:cNvPr id="6146" name="Picture 2" descr="http://physioworks.com.au/images/Treatments/electrical_stimul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86038"/>
            <a:ext cx="4148201" cy="366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4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 Introduction To The Muscular System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These different types of muscle are all designed to contract</a:t>
            </a:r>
          </a:p>
          <a:p>
            <a:r>
              <a:rPr lang="en-US" b="1" dirty="0" smtClean="0"/>
              <a:t>Contractions</a:t>
            </a:r>
            <a:r>
              <a:rPr lang="en-US" dirty="0" smtClean="0"/>
              <a:t> make the muscles shorter</a:t>
            </a:r>
          </a:p>
          <a:p>
            <a:r>
              <a:rPr lang="en-US" dirty="0" smtClean="0"/>
              <a:t>The difference in the size of a muscle creates all of the movement in your body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088" b="17583"/>
          <a:stretch/>
        </p:blipFill>
        <p:spPr>
          <a:xfrm>
            <a:off x="478429" y="1984121"/>
            <a:ext cx="5617571" cy="334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3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746375"/>
          </a:xfrm>
        </p:spPr>
        <p:txBody>
          <a:bodyPr/>
          <a:lstStyle/>
          <a:p>
            <a:r>
              <a:rPr lang="en-US" dirty="0" smtClean="0"/>
              <a:t>We will test this little theory…</a:t>
            </a:r>
          </a:p>
          <a:p>
            <a:r>
              <a:rPr lang="en-US" dirty="0" smtClean="0"/>
              <a:t>Lets try to understand the length of a contraction</a:t>
            </a:r>
          </a:p>
          <a:p>
            <a:r>
              <a:rPr lang="en-US" dirty="0" smtClean="0"/>
              <a:t>In a series of three tests, try to move the muscle indicated as fast as you can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Blink your eyes as fast as possible for 5 seconds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Lay your palm flat on the table and tap your pinky finger as many times as possible for 5 seconds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Put your feet flat on the floor (standing or sitting) and tap your big toe as many times as possible in 5 seconds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4572001"/>
            <a:ext cx="5181600" cy="1865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 there a difference in the movements?</a:t>
            </a:r>
          </a:p>
        </p:txBody>
      </p:sp>
    </p:spTree>
    <p:extLst>
      <p:ext uri="{BB962C8B-B14F-4D97-AF65-F5344CB8AC3E}">
        <p14:creationId xmlns:p14="http://schemas.microsoft.com/office/powerpoint/2010/main" val="55177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Electrical Stimulation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single electrical stimulation producing a single muscle contraction is called a </a:t>
            </a:r>
            <a:r>
              <a:rPr lang="en-US" b="1" dirty="0" smtClean="0"/>
              <a:t>twitch</a:t>
            </a:r>
          </a:p>
          <a:p>
            <a:r>
              <a:rPr lang="en-US" dirty="0" smtClean="0"/>
              <a:t>A twitch can last between 7 and 100 milliseconds</a:t>
            </a:r>
          </a:p>
          <a:p>
            <a:pPr lvl="1"/>
            <a:r>
              <a:rPr lang="en-US" dirty="0" smtClean="0"/>
              <a:t>That is .007 seconds to .1 seconds</a:t>
            </a:r>
          </a:p>
          <a:p>
            <a:r>
              <a:rPr lang="en-US" dirty="0" smtClean="0"/>
              <a:t>These often can be felt within the body when the electrical system gives false or improper signals</a:t>
            </a:r>
            <a:endParaRPr lang="en-US" dirty="0"/>
          </a:p>
        </p:txBody>
      </p:sp>
      <p:pic>
        <p:nvPicPr>
          <p:cNvPr id="5122" name="Picture 2" descr="http://lowres.cartoonstock.com/law-order-cops-copper-policeman-twitch-tic-kmhn366_l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119" y="1496155"/>
            <a:ext cx="3566033" cy="501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56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While a single twitch is too short to of any use for any person to utilize effectively, they do demonstrate a valid scientific principal</a:t>
            </a:r>
          </a:p>
          <a:p>
            <a:r>
              <a:rPr lang="en-US" dirty="0" smtClean="0"/>
              <a:t>Twitches help demonstrate the principle of tension</a:t>
            </a:r>
          </a:p>
          <a:p>
            <a:r>
              <a:rPr lang="en-US" b="1" dirty="0" smtClean="0"/>
              <a:t>Tension</a:t>
            </a:r>
            <a:r>
              <a:rPr lang="en-US" dirty="0" smtClean="0"/>
              <a:t> is the partial and complete contraction of a muscle</a:t>
            </a:r>
          </a:p>
          <a:p>
            <a:endParaRPr lang="en-US" dirty="0"/>
          </a:p>
        </p:txBody>
      </p:sp>
      <p:pic>
        <p:nvPicPr>
          <p:cNvPr id="4098" name="Picture 2" descr="http://relentlessgains.com/wp-content/uploads/2013/07/back-exerci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42" y="2045487"/>
            <a:ext cx="5428361" cy="391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50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graph of tension over time can be seen on the right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latent period </a:t>
            </a:r>
            <a:r>
              <a:rPr lang="en-US" dirty="0" smtClean="0"/>
              <a:t>is the space between when the nerve fires and the sarcomere starts to react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contraction period </a:t>
            </a:r>
            <a:r>
              <a:rPr lang="en-US" dirty="0" smtClean="0"/>
              <a:t>is the time when the sarcomere is contracting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relaxation period </a:t>
            </a:r>
            <a:r>
              <a:rPr lang="en-US" dirty="0" smtClean="0"/>
              <a:t>is when the sarcomere is recovering</a:t>
            </a:r>
          </a:p>
          <a:p>
            <a:endParaRPr lang="en-US" dirty="0"/>
          </a:p>
        </p:txBody>
      </p:sp>
      <p:pic>
        <p:nvPicPr>
          <p:cNvPr id="1026" name="Picture 2" descr="http://cnx.org/content/m46470/latest/1012_Muscle_Twitch_Myo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63" y="1825625"/>
            <a:ext cx="5936137" cy="380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8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Just by looking at the graph you can see that the maximum tension happens after a short period of contraction</a:t>
            </a:r>
          </a:p>
          <a:p>
            <a:r>
              <a:rPr lang="en-US" dirty="0" smtClean="0"/>
              <a:t>After this period the maximum amount of tension applied by a muscle is decreased</a:t>
            </a:r>
          </a:p>
          <a:p>
            <a:r>
              <a:rPr lang="en-US" dirty="0" smtClean="0"/>
              <a:t>The relaxation period is similar</a:t>
            </a:r>
          </a:p>
          <a:p>
            <a:r>
              <a:rPr lang="en-US" dirty="0" smtClean="0"/>
              <a:t>The minimum amount of tension that is applied is seen after the muscle relaxes for a short period</a:t>
            </a:r>
            <a:endParaRPr lang="en-US" dirty="0"/>
          </a:p>
        </p:txBody>
      </p:sp>
      <p:pic>
        <p:nvPicPr>
          <p:cNvPr id="5" name="Picture 2" descr="http://cnx.org/content/m46470/latest/1012_Muscle_Twitch_Myo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3" y="2097818"/>
            <a:ext cx="5936137" cy="380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4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Tension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3367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any skeletal muscle there are always muscles that are producing tension </a:t>
            </a:r>
          </a:p>
          <a:p>
            <a:r>
              <a:rPr lang="en-US" b="1" dirty="0" smtClean="0"/>
              <a:t>Muscle tone </a:t>
            </a:r>
            <a:r>
              <a:rPr lang="en-US" dirty="0" smtClean="0"/>
              <a:t>is a measurement of how many muscle fibers are producing tension even when not contracted</a:t>
            </a:r>
          </a:p>
          <a:p>
            <a:r>
              <a:rPr lang="en-US" dirty="0" smtClean="0"/>
              <a:t>Muscles with high muscle tone will often appear firm and solid</a:t>
            </a:r>
          </a:p>
          <a:p>
            <a:r>
              <a:rPr lang="en-US" dirty="0" smtClean="0"/>
              <a:t>Muscles with low muscle tone will often appear limp and flaccid</a:t>
            </a:r>
            <a:endParaRPr lang="en-US" dirty="0"/>
          </a:p>
        </p:txBody>
      </p:sp>
      <p:pic>
        <p:nvPicPr>
          <p:cNvPr id="3074" name="Picture 2" descr="https://edc2.healthtap.com/ht-staging/user_answer/reference_image/11880/large/Weak_muscle_tone.jpeg?138666936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4"/>
          <a:stretch/>
        </p:blipFill>
        <p:spPr bwMode="auto">
          <a:xfrm>
            <a:off x="6498336" y="1825624"/>
            <a:ext cx="4855464" cy="466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59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Tension Production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879975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We can classify muscle contractions as isotonic or isometric based on their pattern of contraction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isotonic contraction </a:t>
            </a:r>
            <a:r>
              <a:rPr lang="en-US" dirty="0" smtClean="0"/>
              <a:t>is when tension rises and a muscles overall length changes</a:t>
            </a:r>
          </a:p>
          <a:p>
            <a:r>
              <a:rPr lang="en-US" dirty="0" smtClean="0"/>
              <a:t>This can be seen when a person lifts up a hamburger to their mouth</a:t>
            </a:r>
          </a:p>
          <a:p>
            <a:r>
              <a:rPr lang="en-US" dirty="0" smtClean="0"/>
              <a:t>Tension increases and muscle shorten to bring food to the mouth</a:t>
            </a:r>
          </a:p>
          <a:p>
            <a:endParaRPr lang="en-US" dirty="0"/>
          </a:p>
        </p:txBody>
      </p:sp>
      <p:pic>
        <p:nvPicPr>
          <p:cNvPr id="1026" name="Picture 2" descr="http://img2.wikia.nocookie.net/__cb20110512110051/youtubepoop/images/1/11/Fat-guy-eating-giant-hambur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45868"/>
            <a:ext cx="4904232" cy="413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48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Tension Production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two types of isotonic contractions</a:t>
            </a:r>
          </a:p>
          <a:p>
            <a:r>
              <a:rPr lang="en-US" dirty="0" smtClean="0"/>
              <a:t>During a </a:t>
            </a:r>
            <a:r>
              <a:rPr lang="en-US" b="1" dirty="0" smtClean="0"/>
              <a:t>concentric</a:t>
            </a:r>
            <a:r>
              <a:rPr lang="en-US" dirty="0" smtClean="0"/>
              <a:t> </a:t>
            </a:r>
            <a:r>
              <a:rPr lang="en-US" b="1" dirty="0" smtClean="0"/>
              <a:t>contraction</a:t>
            </a:r>
            <a:r>
              <a:rPr lang="en-US" dirty="0" smtClean="0"/>
              <a:t> the amount of tension that is produced exceeds the load and the muscle shortens</a:t>
            </a:r>
          </a:p>
          <a:p>
            <a:r>
              <a:rPr lang="en-US" dirty="0" smtClean="0"/>
              <a:t>During an </a:t>
            </a:r>
            <a:r>
              <a:rPr lang="en-US" b="1" dirty="0" smtClean="0"/>
              <a:t>eccentric contraction </a:t>
            </a:r>
            <a:r>
              <a:rPr lang="en-US" dirty="0" smtClean="0"/>
              <a:t>the amount of tension that is produced is less than the load and the muscle lengthens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28369"/>
            <a:ext cx="3143250" cy="2952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5" y="4282389"/>
            <a:ext cx="4101084" cy="23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9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Tension Production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1112" y="1886585"/>
            <a:ext cx="5181600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an </a:t>
            </a:r>
            <a:r>
              <a:rPr lang="en-US" b="1" dirty="0" smtClean="0"/>
              <a:t>isometric contraction</a:t>
            </a:r>
            <a:r>
              <a:rPr lang="en-US" dirty="0" smtClean="0"/>
              <a:t> the muscle never changes length and the load never exceeds the tension</a:t>
            </a:r>
          </a:p>
          <a:p>
            <a:r>
              <a:rPr lang="en-US" dirty="0" smtClean="0"/>
              <a:t>There are many examples of this in the human body</a:t>
            </a:r>
          </a:p>
          <a:p>
            <a:r>
              <a:rPr lang="en-US" dirty="0" smtClean="0"/>
              <a:t>One excellent example is holding up your head</a:t>
            </a:r>
          </a:p>
          <a:p>
            <a:r>
              <a:rPr lang="en-US" dirty="0" smtClean="0"/>
              <a:t>There is no change in muscle length and the tension never exceeds load</a:t>
            </a:r>
            <a:endParaRPr lang="en-US" dirty="0"/>
          </a:p>
        </p:txBody>
      </p:sp>
      <p:pic>
        <p:nvPicPr>
          <p:cNvPr id="2050" name="Picture 2" descr="http://cdn3.steadystrength.com/wp-content/uploads/2013/04/isometric-contra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42" y="2235739"/>
            <a:ext cx="6209795" cy="351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2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Energy for Muscle Contraction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single muscle  fiber can contain up to 15 billion thick filaments </a:t>
            </a:r>
          </a:p>
          <a:p>
            <a:r>
              <a:rPr lang="en-US" dirty="0" smtClean="0"/>
              <a:t>Each thick filament can break down 2500 ATP molecules a second to contract your muscle</a:t>
            </a:r>
          </a:p>
          <a:p>
            <a:r>
              <a:rPr lang="en-US" dirty="0" smtClean="0"/>
              <a:t>That is over 37 trillion ATP burned per second in a single muscle fiber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825625"/>
            <a:ext cx="45847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3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2708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Use one of the rulers that you will find at your desk</a:t>
            </a:r>
          </a:p>
          <a:p>
            <a:r>
              <a:rPr lang="en-US" sz="2400" dirty="0" smtClean="0"/>
              <a:t>Take a measurement of the length of your bicep when your arm is straight</a:t>
            </a:r>
          </a:p>
        </p:txBody>
      </p:sp>
      <p:pic>
        <p:nvPicPr>
          <p:cNvPr id="4098" name="Picture 2" descr="http://www.bicepimplant.com/images/bice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832" y="1690688"/>
            <a:ext cx="4888992" cy="42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3413760"/>
            <a:ext cx="5181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Now bend your arm so it is at a 90</a:t>
            </a:r>
            <a:r>
              <a:rPr lang="en-US" sz="2400" baseline="30000" dirty="0" smtClean="0"/>
              <a:t>O </a:t>
            </a:r>
            <a:r>
              <a:rPr lang="en-US" sz="2400" dirty="0" smtClean="0"/>
              <a:t> angle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Measure the length of your bicep now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Did it increase in size or decrease in size?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1934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for Muscle Contraction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ATP is a form of mobile and readily usable energy</a:t>
            </a:r>
          </a:p>
          <a:p>
            <a:r>
              <a:rPr lang="en-US" dirty="0" smtClean="0"/>
              <a:t>However, your muscles cannot store enough ATP needed for muscle contraction</a:t>
            </a:r>
          </a:p>
          <a:p>
            <a:r>
              <a:rPr lang="en-US" dirty="0" smtClean="0"/>
              <a:t>When the muscle is at rest, excess energy is store in a molecule called </a:t>
            </a:r>
            <a:r>
              <a:rPr lang="en-US" b="1" dirty="0" smtClean="0"/>
              <a:t>creatine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http://pages.uoregon.edu/mdillon1/Energy%20Metabolism/imageI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35149"/>
            <a:ext cx="5041900" cy="42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50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for Muscle Contraction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Obviously ATP plays a key role in muscle contraction</a:t>
            </a:r>
          </a:p>
          <a:p>
            <a:r>
              <a:rPr lang="en-US" dirty="0" smtClean="0"/>
              <a:t>Your muscle will store a large amount, however it is not enough for prolonged muscle contraction under heavy tension</a:t>
            </a:r>
          </a:p>
          <a:p>
            <a:r>
              <a:rPr lang="en-US" dirty="0" smtClean="0"/>
              <a:t>It will use up the stored ATP while generating new ATP to continue the processes needed for contraction</a:t>
            </a:r>
            <a:endParaRPr lang="en-US" dirty="0"/>
          </a:p>
        </p:txBody>
      </p:sp>
      <p:pic>
        <p:nvPicPr>
          <p:cNvPr id="3076" name="Picture 4" descr="https://backyardbrains.com/experiments/img/SlidingFila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978118"/>
            <a:ext cx="5645150" cy="365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89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for Muscle Contraction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When the muscle is used at a high enough level, the ATP production is not enough to keep up with the ATP demand</a:t>
            </a:r>
          </a:p>
          <a:p>
            <a:r>
              <a:rPr lang="en-US" dirty="0" smtClean="0"/>
              <a:t>This creates a situation where muscles are looking for energy</a:t>
            </a:r>
          </a:p>
          <a:p>
            <a:r>
              <a:rPr lang="en-US" dirty="0" smtClean="0"/>
              <a:t>They start performing anaerobic cellular respiration while generating ATP</a:t>
            </a:r>
            <a:endParaRPr lang="en-US" dirty="0"/>
          </a:p>
        </p:txBody>
      </p:sp>
      <p:pic>
        <p:nvPicPr>
          <p:cNvPr id="1026" name="Picture 2" descr="http://www.labrada.com/blog/wp-content/uploads/2013/03/Sans-tit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75" y="1825625"/>
            <a:ext cx="3527425" cy="461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38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for Muscle Contraction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Muscles will feel </a:t>
            </a:r>
            <a:r>
              <a:rPr lang="en-US" b="1" dirty="0" smtClean="0"/>
              <a:t>fatigued</a:t>
            </a:r>
            <a:r>
              <a:rPr lang="en-US" dirty="0" smtClean="0"/>
              <a:t> when they lack the ability to produce enough energy to meet the needs of the muscle</a:t>
            </a:r>
          </a:p>
          <a:p>
            <a:r>
              <a:rPr lang="en-US" dirty="0" smtClean="0"/>
              <a:t>When this happens the muscle loses the ability to preform tasks that are at its peak tension levels when not fatigued</a:t>
            </a:r>
          </a:p>
          <a:p>
            <a:r>
              <a:rPr lang="en-US" dirty="0" smtClean="0"/>
              <a:t>The amount of time for muscle fatigue can vary based on the level of stress to the muscle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03" y="1825625"/>
            <a:ext cx="5497008" cy="40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for Muscle Contraction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5177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the left is a picture of a soccer player</a:t>
            </a:r>
          </a:p>
          <a:p>
            <a:r>
              <a:rPr lang="en-US" dirty="0" smtClean="0"/>
              <a:t>They are able to perform for long periods of time without fatigue due to low amounts of muscular demand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i.cbc.ca/1.2750447.1409322533!/cpImage/httpImage/image.jpg_gen/derivatives/16x9_620/spain-soccer-la-li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72" y="1558925"/>
            <a:ext cx="4077558" cy="22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4200525"/>
            <a:ext cx="5181600" cy="25177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To the left is a picture of a weight lifter</a:t>
            </a:r>
          </a:p>
          <a:p>
            <a:r>
              <a:rPr lang="en-US" dirty="0"/>
              <a:t>They are only able to perform for short periods of time without fatigue due to high amounts of muscular demand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Picture 7" descr="http://i61.photobucket.com/albums/h67/Gubernatrix/strength%20training/koklyaev_weightlifting_450p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081" y="4014533"/>
            <a:ext cx="3397250" cy="249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70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Skeletal Muscle Fibers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 the human body not all muscle fibers are built the same</a:t>
            </a:r>
          </a:p>
          <a:p>
            <a:r>
              <a:rPr lang="en-US" dirty="0" smtClean="0"/>
              <a:t>Some have to be designed for rapid and powerful contractions</a:t>
            </a:r>
          </a:p>
          <a:p>
            <a:r>
              <a:rPr lang="en-US" dirty="0" smtClean="0"/>
              <a:t>Some have to be suited for slower and longer contractions</a:t>
            </a:r>
          </a:p>
          <a:p>
            <a:r>
              <a:rPr lang="en-US" dirty="0" smtClean="0"/>
              <a:t>Other muscles are designed to be somewhere in the middle of them</a:t>
            </a:r>
            <a:endParaRPr lang="en-US" dirty="0"/>
          </a:p>
        </p:txBody>
      </p:sp>
      <p:pic>
        <p:nvPicPr>
          <p:cNvPr id="3074" name="Picture 2" descr="http://bodyworlds.nl/wp-content/uploads/2014/05/BW_saxofonist-e1399907269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399" y="2010108"/>
            <a:ext cx="5349875" cy="356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0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Skeletal Muscle Fibers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Most skeletal muscles would be considered fast muscle fibers</a:t>
            </a:r>
          </a:p>
          <a:p>
            <a:r>
              <a:rPr lang="en-US" b="1" dirty="0" smtClean="0"/>
              <a:t>Fast muscle fibers </a:t>
            </a:r>
            <a:r>
              <a:rPr lang="en-US" dirty="0" smtClean="0"/>
              <a:t>are designed to twitch and reach peak tension in roughly .01 seconds</a:t>
            </a:r>
          </a:p>
          <a:p>
            <a:r>
              <a:rPr lang="en-US" dirty="0" smtClean="0"/>
              <a:t>These muscle fibers contain many myofibrils , large amount of energy reserves and low amounts of mitochondria</a:t>
            </a:r>
          </a:p>
          <a:p>
            <a:r>
              <a:rPr lang="en-US" dirty="0" smtClean="0"/>
              <a:t>These generally generate fast and powerful tension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799" y="1536699"/>
            <a:ext cx="4640263" cy="464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1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Skeletal Muscle Fibers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Slow muscle fibers </a:t>
            </a:r>
            <a:r>
              <a:rPr lang="en-US" dirty="0" smtClean="0"/>
              <a:t>contain less myofibrils and generally take .03 seconds to reach peak tension</a:t>
            </a:r>
          </a:p>
          <a:p>
            <a:r>
              <a:rPr lang="en-US" dirty="0" smtClean="0"/>
              <a:t>While they might not have the same peak tension, they generally have larger amounts of mitochondria</a:t>
            </a:r>
          </a:p>
          <a:p>
            <a:r>
              <a:rPr lang="en-US" dirty="0" smtClean="0"/>
              <a:t>This means they will be able to perform long after a fast muscle fiber would have fatigued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512" y="1609956"/>
            <a:ext cx="3062288" cy="478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4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Skeletal Muscle Fibers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Intermediate muscle fibers </a:t>
            </a:r>
            <a:r>
              <a:rPr lang="en-US" dirty="0" smtClean="0"/>
              <a:t>are similar to a blend between fast muscle fibers and slow muscle fibers</a:t>
            </a:r>
          </a:p>
          <a:p>
            <a:r>
              <a:rPr lang="en-US" dirty="0" smtClean="0"/>
              <a:t>They visually resemble fast muscle fibers, however they an intermediate amount of storage and mitochondria</a:t>
            </a:r>
          </a:p>
          <a:p>
            <a:r>
              <a:rPr lang="en-US" dirty="0" smtClean="0"/>
              <a:t>This makes their behavior in-between fast and slow muscle fibers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1955800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9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Red vs White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For those of you that have never fished before, take a look to the right</a:t>
            </a:r>
          </a:p>
          <a:p>
            <a:r>
              <a:rPr lang="en-US" dirty="0" smtClean="0"/>
              <a:t>On most type of fish fillets there are different colors to their muscles</a:t>
            </a:r>
          </a:p>
          <a:p>
            <a:r>
              <a:rPr lang="en-US" dirty="0" smtClean="0"/>
              <a:t>These different colors indicate the true purpose of the muscles </a:t>
            </a:r>
            <a:endParaRPr lang="en-US" dirty="0"/>
          </a:p>
        </p:txBody>
      </p:sp>
      <p:pic>
        <p:nvPicPr>
          <p:cNvPr id="1026" name="Picture 2" descr="http://img.photobucket.com/albums/v335/pierpounder/Misc/FishCooking/BluefishFile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1825625"/>
            <a:ext cx="5765800" cy="399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52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ed.ted.com/lessons/what-makes-muscles-grow-jeffrey-siegel?utm_source=TED-Ed+Subscribers&amp;utm_campaign=d12f9774f1-2013_09_219_19_2013&amp;utm_medium=email&amp;utm_term=0_1aaccced48-d12f9774f1-46917057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Useful and easy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4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Red vs White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816475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Red muscles </a:t>
            </a:r>
            <a:r>
              <a:rPr lang="en-US" dirty="0" smtClean="0"/>
              <a:t>contain mostly slow muscle fibers</a:t>
            </a:r>
          </a:p>
          <a:p>
            <a:r>
              <a:rPr lang="en-US" dirty="0" smtClean="0"/>
              <a:t>They appear red because they contain a large amount of blood to supply mitochondria with oxygen</a:t>
            </a:r>
          </a:p>
          <a:p>
            <a:r>
              <a:rPr lang="en-US" dirty="0" smtClean="0"/>
              <a:t>They also appear red because they contain myoglobin, a chemical that helps hold excess oxygen</a:t>
            </a:r>
          </a:p>
          <a:p>
            <a:r>
              <a:rPr lang="en-US" dirty="0" smtClean="0"/>
              <a:t>Chicken legs are “dark meat” because they are red muscles</a:t>
            </a:r>
            <a:endParaRPr lang="en-US" dirty="0"/>
          </a:p>
        </p:txBody>
      </p:sp>
      <p:pic>
        <p:nvPicPr>
          <p:cNvPr id="5122" name="Picture 2" descr="http://demostore.swarmingtech.com/media/catalog/product/cache/1/image/800x800/9df78eab33525d08d6e5fb8d27136e95/b/i/bigstockphoto_ribeye_steak_12412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420811"/>
            <a:ext cx="5267325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66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Red vs White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White muscle </a:t>
            </a:r>
            <a:r>
              <a:rPr lang="en-US" dirty="0" smtClean="0"/>
              <a:t>contains mostly fast muscle fibers </a:t>
            </a:r>
          </a:p>
          <a:p>
            <a:r>
              <a:rPr lang="en-US" dirty="0" smtClean="0"/>
              <a:t>They contain small amounts of myoglobin and contain small amount of blood</a:t>
            </a:r>
          </a:p>
          <a:p>
            <a:r>
              <a:rPr lang="en-US" dirty="0" smtClean="0"/>
              <a:t>This is similar to a chicken breast which is white muscle that is infrequently used but has to generate large amounts of force when used</a:t>
            </a:r>
            <a:endParaRPr lang="en-US" dirty="0"/>
          </a:p>
        </p:txBody>
      </p:sp>
      <p:pic>
        <p:nvPicPr>
          <p:cNvPr id="6146" name="Picture 2" descr="http://www.goodhousekeeping.com/cm/goodhousekeeping/images/FL/white-dark-meat-turkey-orig-master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825625"/>
            <a:ext cx="5905500" cy="446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50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Red vs White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1400175"/>
          </a:xfrm>
        </p:spPr>
        <p:txBody>
          <a:bodyPr/>
          <a:lstStyle/>
          <a:p>
            <a:r>
              <a:rPr lang="en-US" dirty="0" smtClean="0"/>
              <a:t>Human muscles are generally pink</a:t>
            </a:r>
          </a:p>
          <a:p>
            <a:r>
              <a:rPr lang="en-US" dirty="0" smtClean="0"/>
              <a:t>What do you think that means?</a:t>
            </a:r>
            <a:endParaRPr lang="en-US" dirty="0"/>
          </a:p>
        </p:txBody>
      </p:sp>
      <p:pic>
        <p:nvPicPr>
          <p:cNvPr id="2050" name="Picture 2" descr="http://marquettewire.org/wp-content/uploads/2014/02/bod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1825625"/>
            <a:ext cx="5286374" cy="376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451225"/>
            <a:ext cx="5181600" cy="3038475"/>
          </a:xfrm>
        </p:spPr>
        <p:txBody>
          <a:bodyPr>
            <a:normAutofit/>
          </a:bodyPr>
          <a:lstStyle/>
          <a:p>
            <a:r>
              <a:rPr lang="en-US" dirty="0" smtClean="0"/>
              <a:t>Human muscles are mostly pink because they are a mixture of fast and slow muscle fibers</a:t>
            </a:r>
          </a:p>
          <a:p>
            <a:r>
              <a:rPr lang="en-US" dirty="0" smtClean="0"/>
              <a:t>However genetics and athletic training play a very important role in the development of muscle fibers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14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 Introduction To The Muscular System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contraction of your skeletal muscle (it becoming shorter) moved the bones of your arm</a:t>
            </a:r>
          </a:p>
          <a:p>
            <a:r>
              <a:rPr lang="en-US" dirty="0" smtClean="0"/>
              <a:t>This allowed the bones of the arm to come closer</a:t>
            </a:r>
          </a:p>
          <a:p>
            <a:r>
              <a:rPr lang="en-US" dirty="0" smtClean="0"/>
              <a:t>This is how muscles move the body, pump blood and move food in the intestine</a:t>
            </a:r>
            <a:endParaRPr lang="en-US" dirty="0"/>
          </a:p>
        </p:txBody>
      </p:sp>
      <p:pic>
        <p:nvPicPr>
          <p:cNvPr id="5122" name="Picture 2" descr="http://img.breakingmuscle.com/sites/default/files/imagecache/full_width/images/bydate/20130412/shutterstock119687548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03559"/>
            <a:ext cx="57150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95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Skeletal Muscle Cells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Skeletal muscles are one of the most vital parts to any moving person</a:t>
            </a:r>
          </a:p>
          <a:p>
            <a:r>
              <a:rPr lang="en-US" dirty="0" smtClean="0"/>
              <a:t>They are controlled by the individual muscle cells called </a:t>
            </a:r>
            <a:r>
              <a:rPr lang="en-US" b="1" dirty="0" smtClean="0"/>
              <a:t>muscle fibers</a:t>
            </a:r>
          </a:p>
          <a:p>
            <a:r>
              <a:rPr lang="en-US" dirty="0" smtClean="0"/>
              <a:t>Muscle fibers are massive comparted to most cells</a:t>
            </a:r>
          </a:p>
          <a:p>
            <a:r>
              <a:rPr lang="en-US" dirty="0" smtClean="0"/>
              <a:t>They also require a large amount of nutrients compared to most cells</a:t>
            </a:r>
          </a:p>
          <a:p>
            <a:r>
              <a:rPr lang="en-US" dirty="0" smtClean="0"/>
              <a:t>This is demonstrated very clearly during times of physical demand on the skeletal muscles</a:t>
            </a:r>
          </a:p>
          <a:p>
            <a:endParaRPr lang="en-US" dirty="0" smtClean="0"/>
          </a:p>
        </p:txBody>
      </p:sp>
      <p:pic>
        <p:nvPicPr>
          <p:cNvPr id="2052" name="Picture 4" descr="http://faculty.weber.edu/nokazaki/Human_Biology/Chp%206-muscular-system_files/image0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"/>
          <a:stretch/>
        </p:blipFill>
        <p:spPr bwMode="auto">
          <a:xfrm>
            <a:off x="277368" y="1825624"/>
            <a:ext cx="5721031" cy="40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46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Skeletal Muscle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Skeletal muscle cells are packaged in a very distinctive way</a:t>
            </a:r>
          </a:p>
          <a:p>
            <a:r>
              <a:rPr lang="en-US" dirty="0" smtClean="0"/>
              <a:t>It allows many skeletal muscle cells to provide maximum strength of contraction, send and receive signals quickly and maximize the amount of nutrient intake for the cells</a:t>
            </a:r>
            <a:endParaRPr lang="en-US" dirty="0"/>
          </a:p>
        </p:txBody>
      </p:sp>
      <p:pic>
        <p:nvPicPr>
          <p:cNvPr id="6146" name="Picture 2" descr="http://www.strength-and-power-for-volleyball.com/images/volleyball-genetics-muscle-fiber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256" y="1999139"/>
            <a:ext cx="4855464" cy="400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7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Skeletal Muscle Cells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muscle fiber is one large skeletal muscle cell</a:t>
            </a:r>
          </a:p>
          <a:p>
            <a:r>
              <a:rPr lang="en-US" dirty="0" smtClean="0"/>
              <a:t>Muscle fibers are organized into bundles that are connected together by connective tissue called </a:t>
            </a:r>
            <a:r>
              <a:rPr lang="en-US" b="1" dirty="0" smtClean="0"/>
              <a:t>muscle fascicles</a:t>
            </a:r>
          </a:p>
          <a:p>
            <a:r>
              <a:rPr lang="en-US" dirty="0" smtClean="0"/>
              <a:t>Muscle fascicles are organized into groups that are connected together by connective tissue called </a:t>
            </a:r>
            <a:r>
              <a:rPr lang="en-US" b="1" dirty="0" smtClean="0"/>
              <a:t>skeletal muscles </a:t>
            </a:r>
            <a:r>
              <a:rPr lang="en-US" dirty="0" smtClean="0"/>
              <a:t>(the organ)</a:t>
            </a:r>
            <a:endParaRPr lang="en-US" dirty="0"/>
          </a:p>
        </p:txBody>
      </p:sp>
      <p:pic>
        <p:nvPicPr>
          <p:cNvPr id="1026" name="Picture 2" descr="http://www.welchclass.com/Anatomy/muscles/fascic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"/>
          <a:stretch/>
        </p:blipFill>
        <p:spPr bwMode="auto">
          <a:xfrm>
            <a:off x="195378" y="2227961"/>
            <a:ext cx="5900622" cy="312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02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2257</Words>
  <Application>Microsoft Office PowerPoint</Application>
  <PresentationFormat>Widescreen</PresentationFormat>
  <Paragraphs>223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Office Theme</vt:lpstr>
      <vt:lpstr>Skeletal Muscles</vt:lpstr>
      <vt:lpstr>An Introduction To The Muscular System</vt:lpstr>
      <vt:lpstr>An Introduction To The Muscular System</vt:lpstr>
      <vt:lpstr>Demonstration</vt:lpstr>
      <vt:lpstr>Video</vt:lpstr>
      <vt:lpstr>An Introduction To The Muscular System</vt:lpstr>
      <vt:lpstr>Skeletal Muscle Cells</vt:lpstr>
      <vt:lpstr>Skeletal Muscle Cells</vt:lpstr>
      <vt:lpstr>Skeletal Muscle Cells</vt:lpstr>
      <vt:lpstr>PowerPoint Presentation</vt:lpstr>
      <vt:lpstr>Muscle Fibers</vt:lpstr>
      <vt:lpstr>Muscle Fibers</vt:lpstr>
      <vt:lpstr>Myofibrils</vt:lpstr>
      <vt:lpstr>Sarcomeres</vt:lpstr>
      <vt:lpstr>Sarcomeres</vt:lpstr>
      <vt:lpstr>Sarcomeres</vt:lpstr>
      <vt:lpstr>Sarcomeres</vt:lpstr>
      <vt:lpstr>Contraction</vt:lpstr>
      <vt:lpstr>Contraction</vt:lpstr>
      <vt:lpstr>Animation</vt:lpstr>
      <vt:lpstr>More Details</vt:lpstr>
      <vt:lpstr>More Details</vt:lpstr>
      <vt:lpstr>More Details</vt:lpstr>
      <vt:lpstr>Activation</vt:lpstr>
      <vt:lpstr>Activation </vt:lpstr>
      <vt:lpstr>Activation</vt:lpstr>
      <vt:lpstr>Video</vt:lpstr>
      <vt:lpstr>Electrical Stimulation</vt:lpstr>
      <vt:lpstr>Electrical Stimulation</vt:lpstr>
      <vt:lpstr>Demo</vt:lpstr>
      <vt:lpstr>Electrical Stimulation</vt:lpstr>
      <vt:lpstr>Tension</vt:lpstr>
      <vt:lpstr>Tension</vt:lpstr>
      <vt:lpstr>Tension</vt:lpstr>
      <vt:lpstr>Tension Production</vt:lpstr>
      <vt:lpstr>Tension Production</vt:lpstr>
      <vt:lpstr>Tension Production</vt:lpstr>
      <vt:lpstr>Tension Production</vt:lpstr>
      <vt:lpstr>Energy for Muscle Contraction</vt:lpstr>
      <vt:lpstr>Energy for Muscle Contraction</vt:lpstr>
      <vt:lpstr>Energy for Muscle Contraction</vt:lpstr>
      <vt:lpstr>Energy for Muscle Contraction</vt:lpstr>
      <vt:lpstr>Energy for Muscle Contraction</vt:lpstr>
      <vt:lpstr>Energy for Muscle Contraction</vt:lpstr>
      <vt:lpstr>Skeletal Muscle Fibers</vt:lpstr>
      <vt:lpstr>Skeletal Muscle Fibers</vt:lpstr>
      <vt:lpstr>Skeletal Muscle Fibers</vt:lpstr>
      <vt:lpstr>Skeletal Muscle Fibers</vt:lpstr>
      <vt:lpstr>Red vs White</vt:lpstr>
      <vt:lpstr>Red vs White</vt:lpstr>
      <vt:lpstr>Red vs White</vt:lpstr>
      <vt:lpstr>Red vs White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Muscular Tissue</dc:title>
  <dc:creator>Owdij, Michael</dc:creator>
  <cp:lastModifiedBy>Owdij, Michael</cp:lastModifiedBy>
  <cp:revision>50</cp:revision>
  <dcterms:created xsi:type="dcterms:W3CDTF">2015-01-05T11:38:23Z</dcterms:created>
  <dcterms:modified xsi:type="dcterms:W3CDTF">2016-10-27T12:39:07Z</dcterms:modified>
</cp:coreProperties>
</file>