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0"/>
  </p:handoutMasterIdLst>
  <p:sldIdLst>
    <p:sldId id="256" r:id="rId2"/>
    <p:sldId id="257" r:id="rId3"/>
    <p:sldId id="258" r:id="rId4"/>
    <p:sldId id="259" r:id="rId5"/>
    <p:sldId id="260" r:id="rId6"/>
    <p:sldId id="261" r:id="rId7"/>
    <p:sldId id="262" r:id="rId8"/>
    <p:sldId id="267" r:id="rId9"/>
    <p:sldId id="263" r:id="rId10"/>
    <p:sldId id="264" r:id="rId11"/>
    <p:sldId id="268" r:id="rId12"/>
    <p:sldId id="265" r:id="rId13"/>
    <p:sldId id="269" r:id="rId14"/>
    <p:sldId id="273" r:id="rId15"/>
    <p:sldId id="271" r:id="rId16"/>
    <p:sldId id="274" r:id="rId17"/>
    <p:sldId id="272" r:id="rId18"/>
    <p:sldId id="275" r:id="rId19"/>
  </p:sldIdLst>
  <p:sldSz cx="9144000" cy="6858000" type="screen4x3"/>
  <p:notesSz cx="6858000" cy="9296400"/>
  <p:defaultTextStyle>
    <a:defPPr>
      <a:defRPr lang="en-US"/>
    </a:defPPr>
    <a:lvl1pPr algn="l" rtl="0" fontAlgn="base">
      <a:spcBef>
        <a:spcPct val="0"/>
      </a:spcBef>
      <a:spcAft>
        <a:spcPct val="0"/>
      </a:spcAft>
      <a:defRPr kern="1200">
        <a:solidFill>
          <a:schemeClr val="tx1"/>
        </a:solidFill>
        <a:latin typeface="Calibri" pitchFamily="34" charset="0"/>
        <a:ea typeface="+mn-ea"/>
        <a:cs typeface="Arial" charset="0"/>
      </a:defRPr>
    </a:lvl1pPr>
    <a:lvl2pPr marL="457200" algn="l" rtl="0" fontAlgn="base">
      <a:spcBef>
        <a:spcPct val="0"/>
      </a:spcBef>
      <a:spcAft>
        <a:spcPct val="0"/>
      </a:spcAft>
      <a:defRPr kern="1200">
        <a:solidFill>
          <a:schemeClr val="tx1"/>
        </a:solidFill>
        <a:latin typeface="Calibri" pitchFamily="34" charset="0"/>
        <a:ea typeface="+mn-ea"/>
        <a:cs typeface="Arial" charset="0"/>
      </a:defRPr>
    </a:lvl2pPr>
    <a:lvl3pPr marL="914400" algn="l" rtl="0" fontAlgn="base">
      <a:spcBef>
        <a:spcPct val="0"/>
      </a:spcBef>
      <a:spcAft>
        <a:spcPct val="0"/>
      </a:spcAft>
      <a:defRPr kern="1200">
        <a:solidFill>
          <a:schemeClr val="tx1"/>
        </a:solidFill>
        <a:latin typeface="Calibri" pitchFamily="34" charset="0"/>
        <a:ea typeface="+mn-ea"/>
        <a:cs typeface="Arial" charset="0"/>
      </a:defRPr>
    </a:lvl3pPr>
    <a:lvl4pPr marL="1371600" algn="l" rtl="0" fontAlgn="base">
      <a:spcBef>
        <a:spcPct val="0"/>
      </a:spcBef>
      <a:spcAft>
        <a:spcPct val="0"/>
      </a:spcAft>
      <a:defRPr kern="1200">
        <a:solidFill>
          <a:schemeClr val="tx1"/>
        </a:solidFill>
        <a:latin typeface="Calibri" pitchFamily="34" charset="0"/>
        <a:ea typeface="+mn-ea"/>
        <a:cs typeface="Arial" charset="0"/>
      </a:defRPr>
    </a:lvl4pPr>
    <a:lvl5pPr marL="1828800" algn="l" rtl="0" fontAlgn="base">
      <a:spcBef>
        <a:spcPct val="0"/>
      </a:spcBef>
      <a:spcAft>
        <a:spcPct val="0"/>
      </a:spcAft>
      <a:defRPr kern="1200">
        <a:solidFill>
          <a:schemeClr val="tx1"/>
        </a:solidFill>
        <a:latin typeface="Calibri" pitchFamily="34" charset="0"/>
        <a:ea typeface="+mn-ea"/>
        <a:cs typeface="Arial" charset="0"/>
      </a:defRPr>
    </a:lvl5pPr>
    <a:lvl6pPr marL="2286000" algn="l" defTabSz="914400" rtl="0" eaLnBrk="1" latinLnBrk="0" hangingPunct="1">
      <a:defRPr kern="1200">
        <a:solidFill>
          <a:schemeClr val="tx1"/>
        </a:solidFill>
        <a:latin typeface="Calibri" pitchFamily="34" charset="0"/>
        <a:ea typeface="+mn-ea"/>
        <a:cs typeface="Arial" charset="0"/>
      </a:defRPr>
    </a:lvl6pPr>
    <a:lvl7pPr marL="2743200" algn="l" defTabSz="914400" rtl="0" eaLnBrk="1" latinLnBrk="0" hangingPunct="1">
      <a:defRPr kern="1200">
        <a:solidFill>
          <a:schemeClr val="tx1"/>
        </a:solidFill>
        <a:latin typeface="Calibri" pitchFamily="34" charset="0"/>
        <a:ea typeface="+mn-ea"/>
        <a:cs typeface="Arial" charset="0"/>
      </a:defRPr>
    </a:lvl7pPr>
    <a:lvl8pPr marL="3200400" algn="l" defTabSz="914400" rtl="0" eaLnBrk="1" latinLnBrk="0" hangingPunct="1">
      <a:defRPr kern="1200">
        <a:solidFill>
          <a:schemeClr val="tx1"/>
        </a:solidFill>
        <a:latin typeface="Calibri" pitchFamily="34" charset="0"/>
        <a:ea typeface="+mn-ea"/>
        <a:cs typeface="Arial" charset="0"/>
      </a:defRPr>
    </a:lvl8pPr>
    <a:lvl9pPr marL="3657600" algn="l" defTabSz="914400" rtl="0" eaLnBrk="1" latinLnBrk="0" hangingPunct="1">
      <a:defRPr kern="1200">
        <a:solidFill>
          <a:schemeClr val="tx1"/>
        </a:solidFill>
        <a:latin typeface="Calibri" pitchFamily="34"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3" d="100"/>
          <a:sy n="73" d="100"/>
        </p:scale>
        <p:origin x="-1074"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513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65138"/>
          </a:xfrm>
          <a:prstGeom prst="rect">
            <a:avLst/>
          </a:prstGeom>
        </p:spPr>
        <p:txBody>
          <a:bodyPr vert="horz" lIns="91440" tIns="45720" rIns="91440" bIns="45720" rtlCol="0"/>
          <a:lstStyle>
            <a:lvl1pPr algn="r">
              <a:defRPr sz="1200"/>
            </a:lvl1pPr>
          </a:lstStyle>
          <a:p>
            <a:fld id="{A3140CC6-EC2B-4F25-ACEA-9CBA1A1A7B1A}" type="datetimeFigureOut">
              <a:rPr lang="en-US" smtClean="0"/>
              <a:t>8/23/2012</a:t>
            </a:fld>
            <a:endParaRPr lang="en-US"/>
          </a:p>
        </p:txBody>
      </p:sp>
      <p:sp>
        <p:nvSpPr>
          <p:cNvPr id="4" name="Footer Placeholder 3"/>
          <p:cNvSpPr>
            <a:spLocks noGrp="1"/>
          </p:cNvSpPr>
          <p:nvPr>
            <p:ph type="ftr" sz="quarter" idx="2"/>
          </p:nvPr>
        </p:nvSpPr>
        <p:spPr>
          <a:xfrm>
            <a:off x="0" y="8829675"/>
            <a:ext cx="2971800" cy="46513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829675"/>
            <a:ext cx="2971800" cy="465138"/>
          </a:xfrm>
          <a:prstGeom prst="rect">
            <a:avLst/>
          </a:prstGeom>
        </p:spPr>
        <p:txBody>
          <a:bodyPr vert="horz" lIns="91440" tIns="45720" rIns="91440" bIns="45720" rtlCol="0" anchor="b"/>
          <a:lstStyle>
            <a:lvl1pPr algn="r">
              <a:defRPr sz="1200"/>
            </a:lvl1pPr>
          </a:lstStyle>
          <a:p>
            <a:fld id="{C66E36F9-F414-44CF-B034-460896126086}" type="slidenum">
              <a:rPr lang="en-US" smtClean="0"/>
              <a:t>‹#›</a:t>
            </a:fld>
            <a:endParaRPr lang="en-US"/>
          </a:p>
        </p:txBody>
      </p:sp>
    </p:spTree>
    <p:extLst>
      <p:ext uri="{BB962C8B-B14F-4D97-AF65-F5344CB8AC3E}">
        <p14:creationId xmlns:p14="http://schemas.microsoft.com/office/powerpoint/2010/main" val="167651435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50F8E56E-0D2A-4A44-B306-980F9FD353BB}" type="datetimeFigureOut">
              <a:rPr lang="en-US"/>
              <a:pPr>
                <a:defRPr/>
              </a:pPr>
              <a:t>8/23/2012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8721295-B8E6-41FA-B8B0-F3122931BD57}"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0A98F86-2757-421A-A08E-AB59B56CD228}" type="datetimeFigureOut">
              <a:rPr lang="en-US"/>
              <a:pPr>
                <a:defRPr/>
              </a:pPr>
              <a:t>8/23/2012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F0E6602-12E7-44DC-95F0-E56120720B6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B7E292FA-BB17-4D2B-AA9B-B9E34204F909}" type="datetimeFigureOut">
              <a:rPr lang="en-US"/>
              <a:pPr>
                <a:defRPr/>
              </a:pPr>
              <a:t>8/23/2012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5149C282-4DA4-4209-922F-D86FF7817995}"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A6F8A42-88E8-442B-98A0-F4FFC116B316}" type="datetimeFigureOut">
              <a:rPr lang="en-US"/>
              <a:pPr>
                <a:defRPr/>
              </a:pPr>
              <a:t>8/23/2012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71F836B-A1FB-4355-80F4-D908EB8264A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C10B2F64-1498-45A0-A984-E63162D60248}" type="datetimeFigureOut">
              <a:rPr lang="en-US"/>
              <a:pPr>
                <a:defRPr/>
              </a:pPr>
              <a:t>8/23/2012</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DEEE4EA5-F641-4E9F-A5FE-A9CA42C6E6EA}"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C41D6A22-906A-45AA-BDCE-55483DA09834}" type="datetimeFigureOut">
              <a:rPr lang="en-US"/>
              <a:pPr>
                <a:defRPr/>
              </a:pPr>
              <a:t>8/23/2012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CD3EB8C-B985-4CE7-A652-833402D3889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D9157E33-1AA6-456A-B0E1-B36AB2AE68AA}" type="datetimeFigureOut">
              <a:rPr lang="en-US"/>
              <a:pPr>
                <a:defRPr/>
              </a:pPr>
              <a:t>8/23/2012</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23386AA0-8A4B-420A-9BCA-44DEB11F1E6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22B1ECB9-5605-4931-BFB8-F6C71F10B5AE}" type="datetimeFigureOut">
              <a:rPr lang="en-US"/>
              <a:pPr>
                <a:defRPr/>
              </a:pPr>
              <a:t>8/23/2012</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0FD9AE82-8F9C-42C6-8B46-BCA296FCEDFB}"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BECDF740-5A2F-41DF-B58B-5E2B1D32BD9B}" type="datetimeFigureOut">
              <a:rPr lang="en-US"/>
              <a:pPr>
                <a:defRPr/>
              </a:pPr>
              <a:t>8/23/2012</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FA0FC06D-40C5-41A1-A114-2A2C74D28EB4}"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9AB10E7D-A07B-4CB2-9019-569C12B7E513}" type="datetimeFigureOut">
              <a:rPr lang="en-US"/>
              <a:pPr>
                <a:defRPr/>
              </a:pPr>
              <a:t>8/23/2012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C651030-983A-4949-9DD5-CFA7D4287498}"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7E56F26-148D-4F81-BCE8-2D8BC6154A8F}" type="datetimeFigureOut">
              <a:rPr lang="en-US"/>
              <a:pPr>
                <a:defRPr/>
              </a:pPr>
              <a:t>8/23/2012</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EEB924A1-A4F8-434A-AE59-BC17A8DB4CA6}"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cs typeface="+mn-cs"/>
              </a:defRPr>
            </a:lvl1pPr>
          </a:lstStyle>
          <a:p>
            <a:pPr>
              <a:defRPr/>
            </a:pPr>
            <a:fld id="{3648D326-20C5-4A26-A885-376C64C4A68F}" type="datetimeFigureOut">
              <a:rPr lang="en-US"/>
              <a:pPr>
                <a:defRPr/>
              </a:pPr>
              <a:t>8/23/2012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cs typeface="+mn-cs"/>
              </a:defRPr>
            </a:lvl1pPr>
          </a:lstStyle>
          <a:p>
            <a:pPr>
              <a:defRPr/>
            </a:pPr>
            <a:fld id="{EA0CFDE6-23C0-4FAC-A828-6E70C8497048}"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p:txBody>
          <a:bodyPr/>
          <a:lstStyle/>
          <a:p>
            <a:pPr eaLnBrk="1" hangingPunct="1"/>
            <a:r>
              <a:rPr lang="en-US" smtClean="0"/>
              <a:t>Chapter 1.3</a:t>
            </a:r>
            <a:br>
              <a:rPr lang="en-US" smtClean="0"/>
            </a:br>
            <a:r>
              <a:rPr lang="en-US" smtClean="0"/>
              <a:t>Science as a Process</a:t>
            </a:r>
          </a:p>
        </p:txBody>
      </p:sp>
      <p:sp>
        <p:nvSpPr>
          <p:cNvPr id="3" name="Subtitle 2"/>
          <p:cNvSpPr>
            <a:spLocks noGrp="1"/>
          </p:cNvSpPr>
          <p:nvPr>
            <p:ph type="subTitle" idx="1"/>
          </p:nvPr>
        </p:nvSpPr>
        <p:spPr/>
        <p:txBody>
          <a:bodyPr rtlCol="0">
            <a:normAutofit/>
          </a:bodyPr>
          <a:lstStyle/>
          <a:p>
            <a:pPr eaLnBrk="1" fontAlgn="auto" hangingPunct="1">
              <a:spcAft>
                <a:spcPts val="0"/>
              </a:spcAft>
              <a:buFont typeface="Arial" pitchFamily="34" charset="0"/>
              <a:buNone/>
              <a:defRPr/>
            </a:pPr>
            <a:endParaRPr lang="en-US" dirty="0"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3"/>
          <p:cNvSpPr>
            <a:spLocks noGrp="1"/>
          </p:cNvSpPr>
          <p:nvPr>
            <p:ph type="title"/>
          </p:nvPr>
        </p:nvSpPr>
        <p:spPr/>
        <p:txBody>
          <a:bodyPr/>
          <a:lstStyle/>
          <a:p>
            <a:pPr eaLnBrk="1" hangingPunct="1"/>
            <a:r>
              <a:rPr lang="en-US" smtClean="0"/>
              <a:t>Hypothesis</a:t>
            </a:r>
          </a:p>
        </p:txBody>
      </p:sp>
      <p:sp>
        <p:nvSpPr>
          <p:cNvPr id="11267" name="Content Placeholder 4"/>
          <p:cNvSpPr>
            <a:spLocks noGrp="1"/>
          </p:cNvSpPr>
          <p:nvPr>
            <p:ph sz="half" idx="1"/>
          </p:nvPr>
        </p:nvSpPr>
        <p:spPr/>
        <p:txBody>
          <a:bodyPr/>
          <a:lstStyle/>
          <a:p>
            <a:pPr eaLnBrk="1" hangingPunct="1"/>
            <a:r>
              <a:rPr lang="en-US" dirty="0" smtClean="0"/>
              <a:t>It is very important for a hypothesis to be testable</a:t>
            </a:r>
          </a:p>
          <a:p>
            <a:pPr eaLnBrk="1" hangingPunct="1"/>
            <a:r>
              <a:rPr lang="en-US" dirty="0" smtClean="0"/>
              <a:t>An experiment should be able to prove or falsify a hypothesis</a:t>
            </a:r>
          </a:p>
        </p:txBody>
      </p:sp>
      <p:pic>
        <p:nvPicPr>
          <p:cNvPr id="11268" name="Picture 6" descr="http://t2.gstatic.com/images?q=tbn:ANd9GcQzvMJbiVT1y00upRj1WW1nHHUbiysSzDAPz6tJDPTOlxyfbpA&amp;t=1&amp;usg=__ykrBO5uSaAFbMFKPXGn62pgqnmQ="/>
          <p:cNvPicPr>
            <a:picLocks noChangeAspect="1" noChangeArrowheads="1"/>
          </p:cNvPicPr>
          <p:nvPr/>
        </p:nvPicPr>
        <p:blipFill>
          <a:blip r:embed="rId2" cstate="print"/>
          <a:srcRect/>
          <a:stretch>
            <a:fillRect/>
          </a:stretch>
        </p:blipFill>
        <p:spPr bwMode="auto">
          <a:xfrm>
            <a:off x="4876800" y="1752600"/>
            <a:ext cx="3967163" cy="2971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Effect transition="in" filter="fade">
                                      <p:cBhvr>
                                        <p:cTn id="7" dur="2000"/>
                                        <p:tgtEl>
                                          <p:spTgt spid="1126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267">
                                            <p:txEl>
                                              <p:pRg st="1" end="1"/>
                                            </p:txEl>
                                          </p:spTgt>
                                        </p:tgtEl>
                                        <p:attrNameLst>
                                          <p:attrName>style.visibility</p:attrName>
                                        </p:attrNameLst>
                                      </p:cBhvr>
                                      <p:to>
                                        <p:strVal val="visible"/>
                                      </p:to>
                                    </p:set>
                                    <p:animEffect transition="in" filter="fade">
                                      <p:cBhvr>
                                        <p:cTn id="12" dur="2000"/>
                                        <p:tgtEl>
                                          <p:spTgt spid="1126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1268"/>
                                        </p:tgtEl>
                                        <p:attrNameLst>
                                          <p:attrName>style.visibility</p:attrName>
                                        </p:attrNameLst>
                                      </p:cBhvr>
                                      <p:to>
                                        <p:strVal val="visible"/>
                                      </p:to>
                                    </p:set>
                                    <p:anim calcmode="lin" valueType="num">
                                      <p:cBhvr additive="base">
                                        <p:cTn id="17" dur="500" fill="hold"/>
                                        <p:tgtEl>
                                          <p:spTgt spid="11268"/>
                                        </p:tgtEl>
                                        <p:attrNameLst>
                                          <p:attrName>ppt_x</p:attrName>
                                        </p:attrNameLst>
                                      </p:cBhvr>
                                      <p:tavLst>
                                        <p:tav tm="0">
                                          <p:val>
                                            <p:strVal val="#ppt_x"/>
                                          </p:val>
                                        </p:tav>
                                        <p:tav tm="100000">
                                          <p:val>
                                            <p:strVal val="#ppt_x"/>
                                          </p:val>
                                        </p:tav>
                                      </p:tavLst>
                                    </p:anim>
                                    <p:anim calcmode="lin" valueType="num">
                                      <p:cBhvr additive="base">
                                        <p:cTn id="18" dur="500" fill="hold"/>
                                        <p:tgtEl>
                                          <p:spTgt spid="112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pPr eaLnBrk="1" hangingPunct="1"/>
            <a:r>
              <a:rPr lang="en-US" smtClean="0"/>
              <a:t>Example Experiment</a:t>
            </a:r>
          </a:p>
        </p:txBody>
      </p:sp>
      <p:sp>
        <p:nvSpPr>
          <p:cNvPr id="12291" name="Content Placeholder 2"/>
          <p:cNvSpPr>
            <a:spLocks noGrp="1"/>
          </p:cNvSpPr>
          <p:nvPr>
            <p:ph sz="half" idx="1"/>
          </p:nvPr>
        </p:nvSpPr>
        <p:spPr>
          <a:xfrm>
            <a:off x="457200" y="1600200"/>
            <a:ext cx="8153400" cy="1828800"/>
          </a:xfrm>
        </p:spPr>
        <p:txBody>
          <a:bodyPr/>
          <a:lstStyle/>
          <a:p>
            <a:pPr marL="0" indent="0" eaLnBrk="1" hangingPunct="1">
              <a:buNone/>
            </a:pPr>
            <a:r>
              <a:rPr lang="en-US" sz="2000" dirty="0" smtClean="0"/>
              <a:t>Observation:</a:t>
            </a:r>
          </a:p>
          <a:p>
            <a:pPr marL="0" indent="0" eaLnBrk="1" hangingPunct="1">
              <a:buNone/>
            </a:pPr>
            <a:r>
              <a:rPr lang="en-US" sz="2000" dirty="0" smtClean="0"/>
              <a:t>There seem to be more gnats buzzing around my head when I use Head and Shoulders</a:t>
            </a:r>
          </a:p>
          <a:p>
            <a:pPr marL="0" indent="0" eaLnBrk="1" hangingPunct="1">
              <a:buFont typeface="Arial" charset="0"/>
              <a:buNone/>
            </a:pPr>
            <a:endParaRPr lang="en-US" sz="2000" dirty="0" smtClean="0"/>
          </a:p>
          <a:p>
            <a:pPr marL="0" indent="0" eaLnBrk="1" hangingPunct="1">
              <a:buFont typeface="Arial" charset="0"/>
              <a:buNone/>
            </a:pPr>
            <a:r>
              <a:rPr lang="en-US" sz="2000" dirty="0" smtClean="0"/>
              <a:t>Hypothesis:</a:t>
            </a:r>
            <a:br>
              <a:rPr lang="en-US" sz="2000" dirty="0" smtClean="0"/>
            </a:br>
            <a:r>
              <a:rPr lang="en-US" sz="2000" dirty="0" smtClean="0"/>
              <a:t>If I used Head and Shoulders then gnats will be attracted to my hair</a:t>
            </a:r>
          </a:p>
        </p:txBody>
      </p:sp>
      <p:pic>
        <p:nvPicPr>
          <p:cNvPr id="12293" name="Picture 5" descr="http://indianapublicmedia.org/amomentofscience/files/2011/07/132_gnats-940x626.jpg"/>
          <p:cNvPicPr>
            <a:picLocks noChangeAspect="1" noChangeArrowheads="1"/>
          </p:cNvPicPr>
          <p:nvPr/>
        </p:nvPicPr>
        <p:blipFill>
          <a:blip r:embed="rId2" cstate="print"/>
          <a:srcRect/>
          <a:stretch>
            <a:fillRect/>
          </a:stretch>
        </p:blipFill>
        <p:spPr bwMode="auto">
          <a:xfrm>
            <a:off x="2971800" y="4267200"/>
            <a:ext cx="3505200" cy="2333343"/>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animEffect transition="in" filter="fade">
                                      <p:cBhvr>
                                        <p:cTn id="7" dur="2000"/>
                                        <p:tgtEl>
                                          <p:spTgt spid="1229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291">
                                            <p:txEl>
                                              <p:pRg st="1" end="1"/>
                                            </p:txEl>
                                          </p:spTgt>
                                        </p:tgtEl>
                                        <p:attrNameLst>
                                          <p:attrName>style.visibility</p:attrName>
                                        </p:attrNameLst>
                                      </p:cBhvr>
                                      <p:to>
                                        <p:strVal val="visible"/>
                                      </p:to>
                                    </p:set>
                                    <p:animEffect transition="in" filter="fade">
                                      <p:cBhvr>
                                        <p:cTn id="12" dur="2000"/>
                                        <p:tgtEl>
                                          <p:spTgt spid="1229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291">
                                            <p:txEl>
                                              <p:pRg st="3" end="3"/>
                                            </p:txEl>
                                          </p:spTgt>
                                        </p:tgtEl>
                                        <p:attrNameLst>
                                          <p:attrName>style.visibility</p:attrName>
                                        </p:attrNameLst>
                                      </p:cBhvr>
                                      <p:to>
                                        <p:strVal val="visible"/>
                                      </p:to>
                                    </p:set>
                                    <p:animEffect transition="in" filter="fade">
                                      <p:cBhvr>
                                        <p:cTn id="17" dur="2000"/>
                                        <p:tgtEl>
                                          <p:spTgt spid="12291">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2293"/>
                                        </p:tgtEl>
                                        <p:attrNameLst>
                                          <p:attrName>style.visibility</p:attrName>
                                        </p:attrNameLst>
                                      </p:cBhvr>
                                      <p:to>
                                        <p:strVal val="visible"/>
                                      </p:to>
                                    </p:set>
                                    <p:anim calcmode="lin" valueType="num">
                                      <p:cBhvr additive="base">
                                        <p:cTn id="22" dur="500" fill="hold"/>
                                        <p:tgtEl>
                                          <p:spTgt spid="12293"/>
                                        </p:tgtEl>
                                        <p:attrNameLst>
                                          <p:attrName>ppt_x</p:attrName>
                                        </p:attrNameLst>
                                      </p:cBhvr>
                                      <p:tavLst>
                                        <p:tav tm="0">
                                          <p:val>
                                            <p:strVal val="#ppt_x"/>
                                          </p:val>
                                        </p:tav>
                                        <p:tav tm="100000">
                                          <p:val>
                                            <p:strVal val="#ppt_x"/>
                                          </p:val>
                                        </p:tav>
                                      </p:tavLst>
                                    </p:anim>
                                    <p:anim calcmode="lin" valueType="num">
                                      <p:cBhvr additive="base">
                                        <p:cTn id="23" dur="500" fill="hold"/>
                                        <p:tgtEl>
                                          <p:spTgt spid="122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3"/>
          <p:cNvSpPr>
            <a:spLocks noGrp="1"/>
          </p:cNvSpPr>
          <p:nvPr>
            <p:ph type="title"/>
          </p:nvPr>
        </p:nvSpPr>
        <p:spPr/>
        <p:txBody>
          <a:bodyPr/>
          <a:lstStyle/>
          <a:p>
            <a:pPr eaLnBrk="1" hangingPunct="1"/>
            <a:r>
              <a:rPr lang="en-US" dirty="0" smtClean="0"/>
              <a:t>Experiment</a:t>
            </a:r>
          </a:p>
        </p:txBody>
      </p:sp>
      <p:sp>
        <p:nvSpPr>
          <p:cNvPr id="13315" name="Content Placeholder 5"/>
          <p:cNvSpPr>
            <a:spLocks noGrp="1"/>
          </p:cNvSpPr>
          <p:nvPr>
            <p:ph sz="half" idx="2"/>
          </p:nvPr>
        </p:nvSpPr>
        <p:spPr/>
        <p:txBody>
          <a:bodyPr/>
          <a:lstStyle/>
          <a:p>
            <a:pPr eaLnBrk="1" hangingPunct="1"/>
            <a:r>
              <a:rPr lang="en-US" dirty="0" smtClean="0"/>
              <a:t>Experiments are set up to test specific variables</a:t>
            </a:r>
          </a:p>
          <a:p>
            <a:pPr eaLnBrk="1" hangingPunct="1"/>
            <a:r>
              <a:rPr lang="en-US" dirty="0" smtClean="0"/>
              <a:t>These variables are the only things that should be tested in experiments</a:t>
            </a:r>
          </a:p>
          <a:p>
            <a:pPr eaLnBrk="1" hangingPunct="1"/>
            <a:r>
              <a:rPr lang="en-US" dirty="0" smtClean="0"/>
              <a:t>Experiments that test multiple variables will not get clear results</a:t>
            </a:r>
          </a:p>
        </p:txBody>
      </p:sp>
      <p:sp>
        <p:nvSpPr>
          <p:cNvPr id="13316" name="AutoShape 6" descr="data:image/jpg;base64,/9j/4AAQSkZJRgABAQAAAQABAAD/2wCEAAkGBhQQEBUUEhQVFRQWFxQUFRcYGBYUFhgXGhQXFhUYFxUXHyYeGBkjGRgUHy8gIycsLCwsFR4xNTAqNSYrLCkBCQoKDgwOGg8PFywfHBwpKSkpKSkpKSkpKSkpKSwpKSkpKSwpKSksKSwpKSkpKSkpLCwpLCwpLCkpLCwsLCwpKf/AABEIANEA8QMBIgACEQEDEQH/xAAcAAAABwEBAAAAAAAAAAAAAAAAAQIDBAUGBwj/xABCEAABAwIDBAYGCQMEAQUAAAABAAIRAyEEEjEFQVFhBhMicYGRBzKhscHRFBUjQlJTYpLwcoLhFhczotIkQ6Oy8f/EABkBAQEBAQEBAAAAAAAAAAAAAAABAgMEBf/EACURAQEAAgICAgEEAwAAAAAAAAABAhESIQMxQVEiE1JxsQRhof/aAAwDAQACEQMRAD8A1sJUISlBcmhBqUGo4RwgIBCErKhCAoRZQlQggbqNsjbT4ShV0UPbW1m0KLm6ud7IE+alulk2l4ghjZL2T+GRmju+CgO25RBg1Gjx0PONPFYmvtQVTFQkCYta/Pjqls6O1KgGVudsWNnAydIIkAcrrO78u08W3QA7MJEEHeCCPAhDMsLRfVwOpqNvfsl1M94JmPCdFpdi9KKeKMNzTcTBgxfvb4+ZWpdsZYXFaygUrKiyrTmSgjLUCjIkELokAhEgShCAJBM9yPVGoCKEoIijQ5QQRIDlCURQlAc8/agkygmxLhDKlAIEICDUeRKAQQEBzQvySkECSeSTm70slESgQ+4WH2zNSq8ydZbykaHwgeK3Tis5Sw2ShVcRmcHPnshwgGwcTo0C5IIN+QWMunbw48rpnMPs+CYH6p56fFbrYeUUgBu1VHU2M9j5pOdUp2llTKKgFj2akAO/uA/qVvg8VSAIZ2YnM10h4O/M11/HTgsWvVhNLjHbNpuaMwDgf4FWYbYNKgTUpNDc9nAcRfTn8FLrY+lABqNk7pE+Sba4GwPOFZ7Z8veFGhKKEIXZ88CghKKUBoiFT47bZIPVAmN4GvibAe0rO4/alX7wDe5xd4wBc77qNTGtzKQ4LE9HOkdQVG0nHMwuIEi8nfrp81twN8W/k+2QhcdCyoEI0UoyIgoiUZKRUqholxAHEkAeZRYVmQlIpVmvEtIcOIII8wjhAolJRQhHNFGgilEgthTQ6tXJ2C7i3zI+CQdjPG4eY+KaptU9Wi6tWh2W8fdPsPuTbsE4atd5FBXZCihTHUITZpoIrgilSDTSCxAw42UdjxReZBLat4GoJaGmO+FocH0fLwS+WiLDf38h/LKp2wxrT2fV0B4ciVjOXTt4LrJXNvJTeM2eys2XNBIBnW4jUFvaa4bi28W4QpphNvx2RpJsBvJgDxXJ7ts7g+jhcRL3PqNADGkuaM1g4vIBBGvBXVLZ9WlWe/Oxz5DGU47OSGh0AmWme1MmwI4KJW2i7/kovp1CbOa6SIn7rgbEcxdaHD1HPaHPABd2iBMCbwuuLz+eyY9HUEEFt4QULbFXJQe6Jgacd8exTFD202cPU5DMfBFntQ7RquIDSGhsXuPPzTVHZPWQSIaND2vZJv8AyE5WrEvMCU7TrvjX2/4XLl1p78fFPam2vhxTe0t0HgBrf+cFoei20Ova4EyQOMmOPuVVjgcpMEkXA1J5RCn7LxdLBh2cEVXUw4tAEta4SGnnFzw7I4rWN6cvLj318r26LMjpVA5ocNHAOG6xEi3cjJW3kpsPCbxeFbVYWPAc0jQgHxvvT6SWoGcPh202hrQABwAHiY3pyUC1JIRRhyBKSZSDU5IpzMgmetPBEg6PhdqMc0SQ07wbeXJSm1mnRwPiFkg5LFQKzK/KaaxGsqKnNP0HvOjnAbzJgLXI00SZqNbvAPgEyyrDdSeZ1JTZq3Woh006f4G+QTlHKNAB3BRaj4v5om1E0qxDpWc2xhQKpkS14uN0/eHuPirV7s03IOkgwVHxGGz04zFxFwXRM8DAFlLOlYLbo+iAPJmiTGb8BPqh54E2DtNBrrU/TqecFzuybtIiJ5jcVcdNOkbMLQLHxnqBzcjoPYkNeSDqLgd55Kh6E4bD5m0msBc+o0MO4MdSqVWSCMof9nUbIFwBN1wuM274+az2s8HsylWfnJLspBiBHEAnWJ1G+FflykbSwvVPiIBAIgQ3mB3H4KJmWpNOXkz53ZcoJMowq5lINa02ddpBB7iISQrPZuwDiGkvLmsNhlgOPEyQbKyDmfSbEVcPUysY5wbAIDQSABEmSJVXtJ+JytdSJMgyPVMWi3avB8FtunWyThAIcX0wyW5msJkSImNLN81mfpuYZW3cdYAET94zoAZsLrGtV7vH3O6j7HZVbD6jxEglucum4MEka9xTuIwxq1M2Z0vcHTNg1oADSd4ynfwRiDq0NI1jT/8AFZ7Ow7Xes4NAElx0AzU2GQOb233AFZ7t0uVmH5LPA7UDoaxswABB0AECZ0VjKkUdivY3s0yRxb2wf7mzKTUwzm6tcO8Ee8Lrp4PZmUkuRuKQXKAF4STUSXX/AJdJygIDJ4pJQISSgVKCRCCDRNa7kjM8FJpssO4T5IHLJBIBDS88mixceA5q6aRc54HylXODpWA4Xd37/wCclEw1MFwggjWQQRHIixVg9wa2385rUiCq1ZPJJL0xmSTUXQSTUmx7ikUn2Hl5JnOk0H28ygmCpdOF9pUQuUcYxwJgSASN+7/CnpWS9I2z6dd4hgqGmGvqiCTT/C58aAgEcLGdFU9CMP8A+opvaBBquY6OLJfTP7XVR4rZYLDinWrV2gCpULJPJoIaDxF/YOAVNQw7MPtPD9S3JSxPXOczdTrUmS4DgC18jxi1hzs72Og1GBwIcARvB/mqz+1dkdWC9l2bwdW8+Y93tV49yUCrUrGCoEeZNbTwzqVVzACWyC0/pIkeWngokuJADXSSNAZ5AQpplYDXW28bjy4q9pdKHAAFjIGkSPLVQ8B0bqGDVPVjgIc8+Vh7Va1W0cKwvyWH3iQTPMu0vwV9Elqv6V4b6Xgy57MhYQ9t5JEiZEWB+CxnSwN6pxZOYVbFsTBc7iIjTcNFM6S9KTVkOrBlPXK34l0T5eCzrNqMqtLeuD2WkEtDuRa9nquG7s8d0rnl3Xrww17VVSqaepPa0m5B5QNE7tja/UYcjQ1MrDxyh2c+wHzWVNXFNxBDg41WH1HCGgRMujUEEQRxBB0Wu2Pss47F0A5ha2iTVrAw5tsuQB2jg50C4BgOtZdcMNTbPlz306H0Bwr8LhGl7nZ6rnVnNNsvWHMGxuhseMrX0Nt0nffbItqJ8pVC+pZQ34qDa7uO4fMo4Vo9sYx+X7KkKk7zDo7mauWKqDtHMIdJm2U+W5WdPGEHMSZ46nwCmPqtxTC19iIyO3g7vDiOClRnCm3OSastcWusQSCOYSDVWQvMiL00aqbdWUEjOgov0hBB0ANVLtau5r8Q5rZAwwY4yBlD3ulw4nlyWhq0IeQONvgs50lwDnVSwWzjDtdf8dRzQOd7/wBq0sWvR6iG4akBoGNvEbpNt1ypNetJSqpDRlGgtHuCiF63IHC9NGrdN1akBMMqy7UrSpQq3PID4oUKlgowqzm8kpj4CMp2ayqMZhnVZyWLXvvpvbv/AJop7Kqbq4RhM5b8QS0+YIUqyhTqw1ocb6GxdfmRpqNUKGz2mrTebuY5xB0GY0nMJjd2XuHgOCbdgQdHu8cr/a4E+1SsDTyQCc13bsu4RaTwWZKpzaNYtdSMuDTULHZdb03ZP+4aI3l4S6+1G0oOcPBMQezU0LjAgB1muscukAkwEeLotqNLXCQYOpBkEOBBEEEEAgi4IUTFYJ0SD1kAwyq4m8WLapBc0g8cw7tVUpG3aHbaeII/a4/P2JfR/AgvLz9zT+o/IT5hJ2hU+zYTcgwY4lo+IUnZreyHCx172k7/ACU0zvvS1qP4a+zyWT6bbTHVtp2BkvdPq2Fp46n2K/r1w5waHQd9j7dy470v6SfSHOcHQ0nK3+lpjTnE+Kxl6dfHO9i2jj3mCxrHjwB8OPgo+C2ZXxUE4PONzzDAOWclpHdKT0cwVKs4mqZ0axocWSYLibGbBvd2lpMBsinSeH0q1aluIIbVa4TpPZMd+ZSR3ubC7ZxH0bGA/aDKGtqMfBcwEXZI9YAZXA8xrqesdG9m/RqAziKj4c/iDFm+A9sqDjOj1HFVqNepBNFwcctxVaLspuBvZ+U9wcLza4NUuMldJdTTjnZl2j4zaYLywB7oAc4sY98Alwb6oMTld+0qLU2qxovnb/VTqt97UnEue2s9zQ8tcykJZ1TiCw1ZDm1HCxD2kZZ0KhV9pPFiazeZwzzrb1qJMHgQq5rHDbQZUJDXtcRcgESBxI1AU6jUj+cv8rL7JLRVY1tZ9bI3EEl+aWB7qGVhz31a43uYJgLRB9v5yUFb0jeW15ymHMY4HjDcp8iCFUvxsbitbtnA9Zgw7U0iXD+kkB/hof7VkHsWdIT9LJ4+NglMk6+xCnTThxFFnr1qTTwzZnftaCZ5KagT1fegnPrLD/m//FW/8UE6XTpNTHuBJiGgkEmQTDmNMcZPWRxiFXbaxs4qi3N/7RxBbYy5rg2m4nWxfoLHwWHrY+GuAzh5dmB7QjeInerzobi6mIzis5zshY0ZhfR0gOi8Q2b2jmkqr6lUcbnTidfDmjdUS8diA3ssBJ3nhyHBVpe/e0hdIiRVdx0TQrtaJBm8AC5JOgUevUJaZE8hqY3XUTZuBcO06M51jRoP3W/E747lpVyX5ReJSWvUUYSfvFJDnMMG44pWU4vTrK24qOx4cETrLIkZ4KeY+47/AIFV/WJ+lU/nsRYnh6Dq8NvzUWq/RRcZioY48j7kCjXDuyeTvapLMRDbyBx9yzmzpcwPBu7Qnc0WEDnr4qwrVmgDM4nlvPeps0kDG5n9kdnUnee8riXSXDPbi8QwAENqVMo01dmbruvK69Vxgiw7vme5c86fdHqmJr9bh8vbAFUF2UyLZhNj2YBH6eaizcaboY4DA0SG08xacxaB2jncCSd8wOSvG5XRLR4BV2wMM2lQZTJByNDbacTCt6YG4KBx9IAAADj4pkuhPuMqNVKB6nU7IRuaCmabrBKBVSkVWgA9yi0anPcncY+GnuVTRcX1HBoPZgEgFwHZB0b3oRqtn7TLIFRwLPVykA2NjPALK7TwJpVXMOgMtOoLTdpB3giParbCNraNY1x/WyPIRc+KQ9r8SW06jWtIdDS0BsNJ7bfee8c0KkdHei7ajBVrEhhnKwWLgN5O4d1+YWqwuFpMEU6bafNjWh37oknmUwOA0FhyCUakGyiLGDxf+53zQVb17kFRhMBs3r8T1fZvN3AuAAEk5QRJsrjB7PZhS5lAC7Wy8AtzOLngktkwcoGkC6y9TGVG1vsi0Ph8FxIAME7gVoNkbUc8guLMxZfIczIaQBBOp7V+azGqsqHWNF3At5/NK+mToJSS4P3mOCdaYW/hkhzzEkAJqi60prGVy6cu7xS6XqqwPAoOE6pDEZKBo0y0yE+KkpJqJsuQG5ydoO/niosp2k+3871A5iKyqdu4iKD5mCMpjW9jHNTnPk+CqNt1YDJ3vb7JPwRYepYoNAAERAjhZNVKuZ11XjE3I3piri9RJ/V8hzKipGMx0Xm275wqrEY6Lk8gOZ0Hemq+Ikz5D3Qo2Dw5rVh+Fs+eh+Xmg1myny0K2o1IULC0w0ABTAgTtahVfQ+weGVAcwmwIvLZ3f4VLhtt4gEMrUmG0moDlyj9UWJO4ASVo31IpnfY23m2gXN9qbeqVHFsFoBguMgN3mx1dHwXPL/Tt4++q3mydqUq8sBLXtv2rNcOR3JWEx7fpX0eux1Nzxmova9r6dWLuaCWgteBeDrB8eb08c5sOa97WDe3V0c9Xe5S9u7XdUw7aocBkIfTAAY5rm9oTFpkA2SWtZePG+nVzsug4Q7Ne13R7oUQYVuHkNuwm8HUzMneHc53KidtAPAfmkPa1w3WIDm27iEt+2yG/qAieI5jetvOssXiyHa5oMBxjNylwvp70zQ2uM2WobggtedbG0neIsoNLGEgE3Ng4cY09kX5KJi3hxJG73INzVxoEQWwRmkuDRHfBJ8AdCkNxLusa0xBzk9h7bNGrXOPa7RYPV+8q7YlIuw9N2Z7DBHZIbLQ95b2ozD1j6pCl0mNY4loudTcuPe43Pid6rKwzhBReuQQYX6AaeKIJa4QYvM24e3zVd6OsPUpF1OqCC3MDJBMzBtP6fK+iSa01x3T/wBlApdKhR2k6RLX1gCZgAOcGaRu1UwlvUa/l02OCJ1RE9uU96UCAJK0yYruDWExuKVh39kJvM57s2jRx4IgQNFRLaUTnqP1icD0ALiicUTq43Jl9aVAsuTtIdk/zco5MwpAs3zRdGXG8DgLrMdM3x1TRuJf5QB7ytTRZdY7pDWFXEO4MhgPv9pPkoIrMQXD+WSalTc259neeJU3ZeEGYfweS0A2e1phoYDa2/T2XlDbJnZryCbg2AJG8mLeEnwVxs7BNpgBo0CmY1kQDHFJpBDaZTclismWlAhA/iXywLE9INmFz8wLjeS0ECfE7pWyqUw6nfn/ACVndqyXKWbal0xuLwtTPDmdkAZWtgM0i/dw4rP7Zx1QOLHSI5mPALb4ocVX4/ZVKsAaodmGhbAkcCTuVki3K1oMBtHLhcODM9VTF9P+NuiMY+8m6pfpZMD7oEAToALBXuztm0zTL6hgT2SXBrSI579d6Mh9YEaWVxsPZNTEPBdLKe9xEFw4Nn36BU3RvCOO1MMBUc5gOIrubYBradP7NtvWGdzdV0PC1Zq8u0fYibTHENEAQAAAOAAgBQnVLp7EPsoLn3UQ/wBcOI80aiTzPsQQc8oEmq48j8SqWlhKlTEP6usacvdMZr9o3MG6usGSax8fINJVVsjbFBhzPdUDpcQBTeSZvPcrjbO4vt1bAVCadMuuSxsncTlE+2U+RmIlVHR7HCpQBB0kRwEyJ8PeFagkjsiU2FVCDb7ouefJNx2hO/d5fBLGHNpgDfzKTWow5rid5HCRG5WBbqYGosjFMfwouqB0RBpb3KoeZhKbgDmiROnyKarYJn3XT5g+5Y3F9J6jHNAcwtyi8CNOKseju26lV9XOWkNyhpa3KJIk7zIjRZu5dNTubXL4aeJ8/bCdpdoATqU3UeC6Tyvp7E9SqCSNIZmnTQ8fEIkLfUpgEBzp3nKPmsjtTZrWVZDswc0OmIvJBt4BVQ27W+0JLxBA7Qa508LCJMjyVsHl1Om5xLjljtBrXcTIbYGRouWGVt065Yam0nYZyvtB70nG4jCjE1Ouw2d7atSXfRnvzDrC4yQyH8ATNgLoqDI7TTBCuq2Ha8lxF3CT45V3w18vN5crjFTiK1F782HpNpUyBDRT6q8dolkAgk8RuCXTRVWDrHNFoJA8LJ6nR5qV0norNCWEtuEG8lKfTDIi+qilhnZVfjMICp/WQ0kqPidAdygrMbsul1ZIp9sUwQc1s+YAmOEGYlUTtmOiXCVry2R/a35pktG8KjN0dn2IiARdO4/ZfX4V1FjhTIcx+bKX2EtcMoubOn+1XxoBNNwMOLTYFrh5gwbEb4Ou5QS+hXRg0aj8Q6q2oTTdSAyuaWkvY5xIPJjfMq4wJio7uJ8yAldH8P1eFbYBziS6DmBIAZM7/VScK2HPPd7yfgjPXwXiX3UFtSXeSexFRQGOv4hFZb/VVXkjVV9CKCKsNitbWDqjHgjPkBBaARID5mSDGhjfK1bOi+EZUDiA3K2I6zN6xaAb5SIInXeVjeiOKHUNHVsAFxlGmZzifWJPtWnp1QQQW2jcBvW8Zj81zyyy36M7NezDVqs1GupZKbmgU8ha7O8BuVg7ZLYvJPZvFk9V6W1XyKNHKBbPWIHiKTCT5uHcqLavS/K4dUGksaWuc4/ZtcZaZIsdTYayOCjHH1DdhYGEAtlpc6ImZDgFjKzH1W8Zll8L7FbRruYZqkGJ7ADB4EX9qhbIw8VC8uc5xm7iXEabzf2que11Sz6jz3HIPJkWT+z6ow57I7O8fEc1iZu36OWmyoVyNVF6UbUNHDOLfWcRTZ3u+QlO0sQHAEGQRIKzu3Ma2rXNEBxNIA5h6oc4SZHHLHmtZXU2xjN0sNouoguYzM0EAneRFz4k2SuiNRja9VgADSJaBb1T7LFMbQwwFMUxaGtndr2/iEjZZFGsHD8QB36iO/evNjld9u9xmrpr6vrTusOO7emcfjerBcBeHN7yWwPbHknTUOYgaqs2rRNRzad5JBMczDV6c7rG158ZLWMxmzKrGgNiHgZ7OJbac0cYMeS1eFYThqci4Aae8dk+6fFDHEdY7KRBcYveJOX2IqDj1FQMs4BzmzcB2UxI33AXHx3vTrn3DmHBDhY8CIVwXNGUGbRNt0e9cyo9J8W4iHs3H/jaukh5OUkzYXjXsjduXpwu68nnx4ybVrv+V39TlLYY3qCX/aOP6j7ypLCToo6T0e+k8bDuTprAgXnh/lMtZ4pbmCLiBPAQUVJot1nl8Uzi3pdF1jGlvimMTpzUAcyRHJvulMPbCkuIDQQTo3dyTdnBAhuiScQGEB0gtcHNOtjB8kQBbY6J/G4VpawnTKJO/wA+6EGjDyKTJ1ytJ3CSJNu8lRGGA48SPd/lSMVVm+4i3imgwZO8lVmK7EPsojHe9SsaBYd5UB1WPNRpUdWOCNPdWggiYDBdRT3uDRo1hJ8AAqja23c3ZeSxrrNpt1d/W4e4d11Oxm3qj25abWUWkFrqmJcyi4TMdXTzFzrfpKoMO7DZy0uD6r4DquRzqTY1DA45pcAQXQRewCtxNj+quuboJLhkbAyskhgOXjPG60O2dkOo1zTiA2A3hli3s9yk9HqNH6QyiXw91SkGAdqZc0gEDmM0nvXQ+l/R/MBVaBI7J7ibHwNv7lLhufw3hlMcnLqOGcNyRi2FutuK1/1a4ggiCN2/kVHfsIvgkTJEiL8IjjK58Xs5QroPhH16ThAysdAJm4d2oFt1/Yud9JcE+hj6tJ1XtGp2ngloh5DpPc0geC9HbB2C3DUG0wIOru83Kz3S70btxz84LGviCS2Z4XC6ceni5fla4LtDaVao+q5j3lud2kkBswyToLQoNTadTNJqONuJ1ABC60/0GVbxVpwdRLwD3gC6kbM9B+R4NR7C2bgTJ8SnBeU+0/ZOzKtenSrdj7RjH3JB7QBuI5rltbpI52OrVc+VtMVnMGaxLGObSAB1OYMK9F0NkZGhosGgARuAsIWD296GRXqvqU3sZmJdlLJudbgpcds42RxI7WxOXN1lQtBAzXiYMdrSbHyKv+hm1qj6xa97nFzXjtEm8Zh7its/0FViAOup5RoIflHGGzG8+a0HRL0U/QanWHI98EA5YgEQYk6kSPEqTFq5TTiuArG/KAfIfFdS2HiOsw9J2/LB7wcvwR9NPRv1TRUogNojPmbMlpe/NDf0ZptuzFI2VVbToUmnNIY2YbvNzv4lb8c7rl/k2ZYT+UZgmo7vdrpqU/SOV0ERy+SljZDyZjmqTbfSXDUDlzmq8G4pw6OTnkhvgCSrxq7i+Y4BFVqFw3xNtP5Kxv8ArmmNKVX/AKR/9k4/0hMMfYVP3MEpwpuNdTcQDAzaaJvESXNbEEkDiso30kNE/wDp3/vaPgtv0Xz1qLMQ6mWF4zMaTmhpnK42GovHCFnKWTs2FfZjwydwEDjaRu/pKqzUINlp/oj9wPHThqsF0123UwNRmWi1zKgJa4ucIcPWaQBzB8eSzjd1VyK8i8hP0dpCmxocwPaSQ6TpEERG+58lzer6QqxEdSwf3OTf+u68R1VPjfOd3et8am3an1S5jcpAloOk7kzWcQ0Tc3965VS9KOKaxrRTodkQCRUJj98IP9J2Ld92gI/Q/wCL1eFTcdBxhiO5RgLLn9Xp5inkXpDd6lveUVbpjiKeXO4kG/YpsaIm4DqrRfuBFwlx0srfILmf+vK35h8qH/igs6U30n2E2n1TcJRcYzufUGdzi6Ww0jQARIIH3jwS9i7KcXNNVjgIOaWkGCCDu1uu7D0VUvz6n7WfJH/tXS/OqeTPku+sPtz3l9M50TdhjXovBZS6uqXuDh1Qy9RUY2M8ZgPs/wBq6Ditu4VzSx1eiWuBaftGaEd6of8Aayl+dU8mfJH/ALWUvzqnkz5K/h9nf0z2Kxj2Pe4PoOawADLVZLwDYtGYkm5OmnOyf6LbSNbE02vADXVHOb2hPZGaC3UdrQmJvGiux6LqX51Tyb8kKnoupOBHXVADYwAD4OEELNmHxXT9TJtZRZxxCqtldGKOHptptGYNblGcB2+Tqpv1ZS/Lp/sb8lw3fpOkjrBxHmi60cR5hMfVlL8un+xvyQ+rKf5bP2N+Slyy+v6Oj/XN4jzCScQ38TfMJn6sp/gZ+xvyQ+rKf4Gfsb8lOef7f6XUOnGM/G39wRfTaf42fuCb+qqf4Gfsb8kPqun+Bn7W/JY5+T9n/YaxQOk1ai/CVmvqtaCx15a4ggSIaT2jIFt65JUxVPMCK+KqQQcvUUKYMH1S65aDpIBhdN2t0AoV6mcE03H1sobBPGDoVCPowpbq1Tyavb4+Gt5e3LKWubba2liMYIquy091NvZaf6gJLz/UT3BU52M0Wt3b/LVdd/2qpb69XyYPcE4z0XURpVf5M+S7/qeNnWTkLNi8v53J4bBB3Lrf+2lL82p5NQHo1pfm1PJqfqYHGuQ1tgtaCSLDVd6wuCbkbljLlbljSI7MeCpD6Nqcf8r/ACb8lc7E2E7CsyCu97B6rXtaS0cA4XjvXDy8ctabx3PaQ/B6a2sOQ/krDelLY7HYISO0KrC3vhwd/wBZ8l0eDxWe290Q+mOBqV3hrfVYGtgE6m+pXLCSXbV9PPz9ick07Yy7A3oBT++cQO08CGMNmiQTwkaJLfR/ScQJxInTsM0loEzEetPIAr088HPWTjjtkckg7L5LtVP0aUXZT1lZoIe4y1sgNMaRqZnulM0fRpScWhxxAnLJyMgT33seScsF1XF/q4i4kEaEWI5gjRRcVshzzLnPJ4k5vabruTvRfRHrOr6uFmMcIbBnTQ7k230Y4cloL8Q3OYEspjcT8Dbks7wXtw76vqfi96Jd/wD9mqH59T9rPkgp+B26IggguLQIIIIAggggCCCCAIIIIAggggCCCCAIIIIAggggCCCCAIIIIAggggCCCCAkaCCAJL9R4+5EggNBBBB//9k="/>
          <p:cNvSpPr>
            <a:spLocks noChangeAspect="1" noChangeArrowheads="1"/>
          </p:cNvSpPr>
          <p:nvPr/>
        </p:nvSpPr>
        <p:spPr bwMode="auto">
          <a:xfrm>
            <a:off x="144463" y="-952500"/>
            <a:ext cx="2295525" cy="1990725"/>
          </a:xfrm>
          <a:prstGeom prst="rect">
            <a:avLst/>
          </a:prstGeom>
          <a:noFill/>
          <a:ln w="9525">
            <a:noFill/>
            <a:miter lim="800000"/>
            <a:headEnd/>
            <a:tailEnd/>
          </a:ln>
        </p:spPr>
        <p:txBody>
          <a:bodyPr/>
          <a:lstStyle/>
          <a:p>
            <a:endParaRPr lang="en-US"/>
          </a:p>
        </p:txBody>
      </p:sp>
      <p:sp>
        <p:nvSpPr>
          <p:cNvPr id="13317" name="AutoShape 8" descr="data:image/jpg;base64,/9j/4AAQSkZJRgABAQAAAQABAAD/2wCEAAkGBhQQEBUUEhQVFRQWFxQUFRcYGBYUFhgXGhQXFhUYFxUXHyYeGBkjGRgUHy8gIycsLCwsFR4xNTAqNSYrLCkBCQoKDgwOGg8PFywfHBwpKSkpKSkpKSkpKSkpKSwpKSkpKSwpKSksKSwpKSkpKSkpLCwpLCwpLCkpLCwsLCwpKf/AABEIANEA8QMBIgACEQEDEQH/xAAcAAAABwEBAAAAAAAAAAAAAAAAAQIDBAUGBwj/xABCEAABAwIDBAYGCQMEAQUAAAABAAIRAyEEEjEFQVFhBhMicYGRBzKhscHRFBUjQlJTYpLwcoLhFhczotIkQ6Oy8f/EABkBAQEBAQEBAAAAAAAAAAAAAAABAgMEBf/EACURAQEAAgICAgEEAwAAAAAAAAABAhESIQMxQVEiE1JxsQRhof/aAAwDAQACEQMRAD8A1sJUISlBcmhBqUGo4RwgIBCErKhCAoRZQlQggbqNsjbT4ShV0UPbW1m0KLm6ud7IE+alulk2l4ghjZL2T+GRmju+CgO25RBg1Gjx0PONPFYmvtQVTFQkCYta/Pjqls6O1KgGVudsWNnAydIIkAcrrO78u08W3QA7MJEEHeCCPAhDMsLRfVwOpqNvfsl1M94JmPCdFpdi9KKeKMNzTcTBgxfvb4+ZWpdsZYXFaygUrKiyrTmSgjLUCjIkELokAhEgShCAJBM9yPVGoCKEoIijQ5QQRIDlCURQlAc8/agkygmxLhDKlAIEICDUeRKAQQEBzQvySkECSeSTm70slESgQ+4WH2zNSq8ydZbykaHwgeK3Tis5Sw2ShVcRmcHPnshwgGwcTo0C5IIN+QWMunbw48rpnMPs+CYH6p56fFbrYeUUgBu1VHU2M9j5pOdUp2llTKKgFj2akAO/uA/qVvg8VSAIZ2YnM10h4O/M11/HTgsWvVhNLjHbNpuaMwDgf4FWYbYNKgTUpNDc9nAcRfTn8FLrY+lABqNk7pE+Sba4GwPOFZ7Z8veFGhKKEIXZ88CghKKUBoiFT47bZIPVAmN4GvibAe0rO4/alX7wDe5xd4wBc77qNTGtzKQ4LE9HOkdQVG0nHMwuIEi8nfrp81twN8W/k+2QhcdCyoEI0UoyIgoiUZKRUqholxAHEkAeZRYVmQlIpVmvEtIcOIII8wjhAolJRQhHNFGgilEgthTQ6tXJ2C7i3zI+CQdjPG4eY+KaptU9Wi6tWh2W8fdPsPuTbsE4atd5FBXZCihTHUITZpoIrgilSDTSCxAw42UdjxReZBLat4GoJaGmO+FocH0fLwS+WiLDf38h/LKp2wxrT2fV0B4ciVjOXTt4LrJXNvJTeM2eys2XNBIBnW4jUFvaa4bi28W4QpphNvx2RpJsBvJgDxXJ7ts7g+jhcRL3PqNADGkuaM1g4vIBBGvBXVLZ9WlWe/Oxz5DGU47OSGh0AmWme1MmwI4KJW2i7/kovp1CbOa6SIn7rgbEcxdaHD1HPaHPABd2iBMCbwuuLz+eyY9HUEEFt4QULbFXJQe6Jgacd8exTFD202cPU5DMfBFntQ7RquIDSGhsXuPPzTVHZPWQSIaND2vZJv8AyE5WrEvMCU7TrvjX2/4XLl1p78fFPam2vhxTe0t0HgBrf+cFoei20Ova4EyQOMmOPuVVjgcpMEkXA1J5RCn7LxdLBh2cEVXUw4tAEta4SGnnFzw7I4rWN6cvLj318r26LMjpVA5ocNHAOG6xEi3cjJW3kpsPCbxeFbVYWPAc0jQgHxvvT6SWoGcPh202hrQABwAHiY3pyUC1JIRRhyBKSZSDU5IpzMgmetPBEg6PhdqMc0SQ07wbeXJSm1mnRwPiFkg5LFQKzK/KaaxGsqKnNP0HvOjnAbzJgLXI00SZqNbvAPgEyyrDdSeZ1JTZq3Woh006f4G+QTlHKNAB3BRaj4v5om1E0qxDpWc2xhQKpkS14uN0/eHuPirV7s03IOkgwVHxGGz04zFxFwXRM8DAFlLOlYLbo+iAPJmiTGb8BPqh54E2DtNBrrU/TqecFzuybtIiJ5jcVcdNOkbMLQLHxnqBzcjoPYkNeSDqLgd55Kh6E4bD5m0msBc+o0MO4MdSqVWSCMof9nUbIFwBN1wuM274+az2s8HsylWfnJLspBiBHEAnWJ1G+FflykbSwvVPiIBAIgQ3mB3H4KJmWpNOXkz53ZcoJMowq5lINa02ddpBB7iISQrPZuwDiGkvLmsNhlgOPEyQbKyDmfSbEVcPUysY5wbAIDQSABEmSJVXtJ+JytdSJMgyPVMWi3avB8FtunWyThAIcX0wyW5msJkSImNLN81mfpuYZW3cdYAET94zoAZsLrGtV7vH3O6j7HZVbD6jxEglucum4MEka9xTuIwxq1M2Z0vcHTNg1oADSd4ynfwRiDq0NI1jT/8AFZ7Ow7Xes4NAElx0AzU2GQOb233AFZ7t0uVmH5LPA7UDoaxswABB0AECZ0VjKkUdivY3s0yRxb2wf7mzKTUwzm6tcO8Ee8Lrp4PZmUkuRuKQXKAF4STUSXX/AJdJygIDJ4pJQISSgVKCRCCDRNa7kjM8FJpssO4T5IHLJBIBDS88mixceA5q6aRc54HylXODpWA4Xd37/wCclEw1MFwggjWQQRHIixVg9wa2385rUiCq1ZPJJL0xmSTUXQSTUmx7ikUn2Hl5JnOk0H28ygmCpdOF9pUQuUcYxwJgSASN+7/CnpWS9I2z6dd4hgqGmGvqiCTT/C58aAgEcLGdFU9CMP8A+opvaBBquY6OLJfTP7XVR4rZYLDinWrV2gCpULJPJoIaDxF/YOAVNQw7MPtPD9S3JSxPXOczdTrUmS4DgC18jxi1hzs72Og1GBwIcARvB/mqz+1dkdWC9l2bwdW8+Y93tV49yUCrUrGCoEeZNbTwzqVVzACWyC0/pIkeWngokuJADXSSNAZ5AQpplYDXW28bjy4q9pdKHAAFjIGkSPLVQ8B0bqGDVPVjgIc8+Vh7Va1W0cKwvyWH3iQTPMu0vwV9Elqv6V4b6Xgy57MhYQ9t5JEiZEWB+CxnSwN6pxZOYVbFsTBc7iIjTcNFM6S9KTVkOrBlPXK34l0T5eCzrNqMqtLeuD2WkEtDuRa9nquG7s8d0rnl3Xrww17VVSqaepPa0m5B5QNE7tja/UYcjQ1MrDxyh2c+wHzWVNXFNxBDg41WH1HCGgRMujUEEQRxBB0Wu2Pss47F0A5ha2iTVrAw5tsuQB2jg50C4BgOtZdcMNTbPlz306H0Bwr8LhGl7nZ6rnVnNNsvWHMGxuhseMrX0Nt0nffbItqJ8pVC+pZQ34qDa7uO4fMo4Vo9sYx+X7KkKk7zDo7mauWKqDtHMIdJm2U+W5WdPGEHMSZ46nwCmPqtxTC19iIyO3g7vDiOClRnCm3OSastcWusQSCOYSDVWQvMiL00aqbdWUEjOgov0hBB0ANVLtau5r8Q5rZAwwY4yBlD3ulw4nlyWhq0IeQONvgs50lwDnVSwWzjDtdf8dRzQOd7/wBq0sWvR6iG4akBoGNvEbpNt1ypNetJSqpDRlGgtHuCiF63IHC9NGrdN1akBMMqy7UrSpQq3PID4oUKlgowqzm8kpj4CMp2ayqMZhnVZyWLXvvpvbv/AJop7Kqbq4RhM5b8QS0+YIUqyhTqw1ocb6GxdfmRpqNUKGz2mrTebuY5xB0GY0nMJjd2XuHgOCbdgQdHu8cr/a4E+1SsDTyQCc13bsu4RaTwWZKpzaNYtdSMuDTULHZdb03ZP+4aI3l4S6+1G0oOcPBMQezU0LjAgB1muscukAkwEeLotqNLXCQYOpBkEOBBEEEEAgi4IUTFYJ0SD1kAwyq4m8WLapBc0g8cw7tVUpG3aHbaeII/a4/P2JfR/AgvLz9zT+o/IT5hJ2hU+zYTcgwY4lo+IUnZreyHCx172k7/ACU0zvvS1qP4a+zyWT6bbTHVtp2BkvdPq2Fp46n2K/r1w5waHQd9j7dy470v6SfSHOcHQ0nK3+lpjTnE+Kxl6dfHO9i2jj3mCxrHjwB8OPgo+C2ZXxUE4PONzzDAOWclpHdKT0cwVKs4mqZ0axocWSYLibGbBvd2lpMBsinSeH0q1aluIIbVa4TpPZMd+ZSR3ubC7ZxH0bGA/aDKGtqMfBcwEXZI9YAZXA8xrqesdG9m/RqAziKj4c/iDFm+A9sqDjOj1HFVqNepBNFwcctxVaLspuBvZ+U9wcLza4NUuMldJdTTjnZl2j4zaYLywB7oAc4sY98Alwb6oMTld+0qLU2qxovnb/VTqt97UnEue2s9zQ8tcykJZ1TiCw1ZDm1HCxD2kZZ0KhV9pPFiazeZwzzrb1qJMHgQq5rHDbQZUJDXtcRcgESBxI1AU6jUj+cv8rL7JLRVY1tZ9bI3EEl+aWB7qGVhz31a43uYJgLRB9v5yUFb0jeW15ymHMY4HjDcp8iCFUvxsbitbtnA9Zgw7U0iXD+kkB/hof7VkHsWdIT9LJ4+NglMk6+xCnTThxFFnr1qTTwzZnftaCZ5KagT1fegnPrLD/m//FW/8UE6XTpNTHuBJiGgkEmQTDmNMcZPWRxiFXbaxs4qi3N/7RxBbYy5rg2m4nWxfoLHwWHrY+GuAzh5dmB7QjeInerzobi6mIzis5zshY0ZhfR0gOi8Q2b2jmkqr6lUcbnTidfDmjdUS8diA3ssBJ3nhyHBVpe/e0hdIiRVdx0TQrtaJBm8AC5JOgUevUJaZE8hqY3XUTZuBcO06M51jRoP3W/E747lpVyX5ReJSWvUUYSfvFJDnMMG44pWU4vTrK24qOx4cETrLIkZ4KeY+47/AIFV/WJ+lU/nsRYnh6Dq8NvzUWq/RRcZioY48j7kCjXDuyeTvapLMRDbyBx9yzmzpcwPBu7Qnc0WEDnr4qwrVmgDM4nlvPeps0kDG5n9kdnUnee8riXSXDPbi8QwAENqVMo01dmbruvK69Vxgiw7vme5c86fdHqmJr9bh8vbAFUF2UyLZhNj2YBH6eaizcaboY4DA0SG08xacxaB2jncCSd8wOSvG5XRLR4BV2wMM2lQZTJByNDbacTCt6YG4KBx9IAAADj4pkuhPuMqNVKB6nU7IRuaCmabrBKBVSkVWgA9yi0anPcncY+GnuVTRcX1HBoPZgEgFwHZB0b3oRqtn7TLIFRwLPVykA2NjPALK7TwJpVXMOgMtOoLTdpB3giParbCNraNY1x/WyPIRc+KQ9r8SW06jWtIdDS0BsNJ7bfee8c0KkdHei7ajBVrEhhnKwWLgN5O4d1+YWqwuFpMEU6bafNjWh37oknmUwOA0FhyCUakGyiLGDxf+53zQVb17kFRhMBs3r8T1fZvN3AuAAEk5QRJsrjB7PZhS5lAC7Wy8AtzOLngktkwcoGkC6y9TGVG1vsi0Ph8FxIAME7gVoNkbUc8guLMxZfIczIaQBBOp7V+azGqsqHWNF3At5/NK+mToJSS4P3mOCdaYW/hkhzzEkAJqi60prGVy6cu7xS6XqqwPAoOE6pDEZKBo0y0yE+KkpJqJsuQG5ydoO/niosp2k+3871A5iKyqdu4iKD5mCMpjW9jHNTnPk+CqNt1YDJ3vb7JPwRYepYoNAAERAjhZNVKuZ11XjE3I3piri9RJ/V8hzKipGMx0Xm275wqrEY6Lk8gOZ0Hemq+Ikz5D3Qo2Dw5rVh+Fs+eh+Xmg1myny0K2o1IULC0w0ABTAgTtahVfQ+weGVAcwmwIvLZ3f4VLhtt4gEMrUmG0moDlyj9UWJO4ASVo31IpnfY23m2gXN9qbeqVHFsFoBguMgN3mx1dHwXPL/Tt4++q3mydqUq8sBLXtv2rNcOR3JWEx7fpX0eux1Nzxmova9r6dWLuaCWgteBeDrB8eb08c5sOa97WDe3V0c9Xe5S9u7XdUw7aocBkIfTAAY5rm9oTFpkA2SWtZePG+nVzsug4Q7Ne13R7oUQYVuHkNuwm8HUzMneHc53KidtAPAfmkPa1w3WIDm27iEt+2yG/qAieI5jetvOssXiyHa5oMBxjNylwvp70zQ2uM2WobggtedbG0neIsoNLGEgE3Ng4cY09kX5KJi3hxJG73INzVxoEQWwRmkuDRHfBJ8AdCkNxLusa0xBzk9h7bNGrXOPa7RYPV+8q7YlIuw9N2Z7DBHZIbLQ95b2ozD1j6pCl0mNY4loudTcuPe43Pid6rKwzhBReuQQYX6AaeKIJa4QYvM24e3zVd6OsPUpF1OqCC3MDJBMzBtP6fK+iSa01x3T/wBlApdKhR2k6RLX1gCZgAOcGaRu1UwlvUa/l02OCJ1RE9uU96UCAJK0yYruDWExuKVh39kJvM57s2jRx4IgQNFRLaUTnqP1icD0ALiicUTq43Jl9aVAsuTtIdk/zco5MwpAs3zRdGXG8DgLrMdM3x1TRuJf5QB7ytTRZdY7pDWFXEO4MhgPv9pPkoIrMQXD+WSalTc259neeJU3ZeEGYfweS0A2e1phoYDa2/T2XlDbJnZryCbg2AJG8mLeEnwVxs7BNpgBo0CmY1kQDHFJpBDaZTclismWlAhA/iXywLE9INmFz8wLjeS0ECfE7pWyqUw6nfn/ACVndqyXKWbal0xuLwtTPDmdkAZWtgM0i/dw4rP7Zx1QOLHSI5mPALb4ocVX4/ZVKsAaodmGhbAkcCTuVki3K1oMBtHLhcODM9VTF9P+NuiMY+8m6pfpZMD7oEAToALBXuztm0zTL6hgT2SXBrSI579d6Mh9YEaWVxsPZNTEPBdLKe9xEFw4Nn36BU3RvCOO1MMBUc5gOIrubYBradP7NtvWGdzdV0PC1Zq8u0fYibTHENEAQAAAOAAgBQnVLp7EPsoLn3UQ/wBcOI80aiTzPsQQc8oEmq48j8SqWlhKlTEP6usacvdMZr9o3MG6usGSax8fINJVVsjbFBhzPdUDpcQBTeSZvPcrjbO4vt1bAVCadMuuSxsncTlE+2U+RmIlVHR7HCpQBB0kRwEyJ8PeFagkjsiU2FVCDb7ouefJNx2hO/d5fBLGHNpgDfzKTWow5rid5HCRG5WBbqYGosjFMfwouqB0RBpb3KoeZhKbgDmiROnyKarYJn3XT5g+5Y3F9J6jHNAcwtyi8CNOKseju26lV9XOWkNyhpa3KJIk7zIjRZu5dNTubXL4aeJ8/bCdpdoATqU3UeC6Tyvp7E9SqCSNIZmnTQ8fEIkLfUpgEBzp3nKPmsjtTZrWVZDswc0OmIvJBt4BVQ27W+0JLxBA7Qa508LCJMjyVsHl1Om5xLjljtBrXcTIbYGRouWGVt065Yam0nYZyvtB70nG4jCjE1Ouw2d7atSXfRnvzDrC4yQyH8ATNgLoqDI7TTBCuq2Ha8lxF3CT45V3w18vN5crjFTiK1F782HpNpUyBDRT6q8dolkAgk8RuCXTRVWDrHNFoJA8LJ6nR5qV0norNCWEtuEG8lKfTDIi+qilhnZVfjMICp/WQ0kqPidAdygrMbsul1ZIp9sUwQc1s+YAmOEGYlUTtmOiXCVry2R/a35pktG8KjN0dn2IiARdO4/ZfX4V1FjhTIcx+bKX2EtcMoubOn+1XxoBNNwMOLTYFrh5gwbEb4Ou5QS+hXRg0aj8Q6q2oTTdSAyuaWkvY5xIPJjfMq4wJio7uJ8yAldH8P1eFbYBziS6DmBIAZM7/VScK2HPPd7yfgjPXwXiX3UFtSXeSexFRQGOv4hFZb/VVXkjVV9CKCKsNitbWDqjHgjPkBBaARID5mSDGhjfK1bOi+EZUDiA3K2I6zN6xaAb5SIInXeVjeiOKHUNHVsAFxlGmZzifWJPtWnp1QQQW2jcBvW8Zj81zyyy36M7NezDVqs1GupZKbmgU8ha7O8BuVg7ZLYvJPZvFk9V6W1XyKNHKBbPWIHiKTCT5uHcqLavS/K4dUGksaWuc4/ZtcZaZIsdTYayOCjHH1DdhYGEAtlpc6ImZDgFjKzH1W8Zll8L7FbRruYZqkGJ7ADB4EX9qhbIw8VC8uc5xm7iXEabzf2que11Sz6jz3HIPJkWT+z6ow57I7O8fEc1iZu36OWmyoVyNVF6UbUNHDOLfWcRTZ3u+QlO0sQHAEGQRIKzu3Ma2rXNEBxNIA5h6oc4SZHHLHmtZXU2xjN0sNouoguYzM0EAneRFz4k2SuiNRja9VgADSJaBb1T7LFMbQwwFMUxaGtndr2/iEjZZFGsHD8QB36iO/evNjld9u9xmrpr6vrTusOO7emcfjerBcBeHN7yWwPbHknTUOYgaqs2rRNRzad5JBMczDV6c7rG158ZLWMxmzKrGgNiHgZ7OJbac0cYMeS1eFYThqci4Aae8dk+6fFDHEdY7KRBcYveJOX2IqDj1FQMs4BzmzcB2UxI33AXHx3vTrn3DmHBDhY8CIVwXNGUGbRNt0e9cyo9J8W4iHs3H/jaukh5OUkzYXjXsjduXpwu68nnx4ybVrv+V39TlLYY3qCX/aOP6j7ypLCToo6T0e+k8bDuTprAgXnh/lMtZ4pbmCLiBPAQUVJot1nl8Uzi3pdF1jGlvimMTpzUAcyRHJvulMPbCkuIDQQTo3dyTdnBAhuiScQGEB0gtcHNOtjB8kQBbY6J/G4VpawnTKJO/wA+6EGjDyKTJ1ytJ3CSJNu8lRGGA48SPd/lSMVVm+4i3imgwZO8lVmK7EPsojHe9SsaBYd5UB1WPNRpUdWOCNPdWggiYDBdRT3uDRo1hJ8AAqja23c3ZeSxrrNpt1d/W4e4d11Oxm3qj25abWUWkFrqmJcyi4TMdXTzFzrfpKoMO7DZy0uD6r4DquRzqTY1DA45pcAQXQRewCtxNj+quuboJLhkbAyskhgOXjPG60O2dkOo1zTiA2A3hli3s9yk9HqNH6QyiXw91SkGAdqZc0gEDmM0nvXQ+l/R/MBVaBI7J7ibHwNv7lLhufw3hlMcnLqOGcNyRi2FutuK1/1a4ggiCN2/kVHfsIvgkTJEiL8IjjK58Xs5QroPhH16ThAysdAJm4d2oFt1/Yud9JcE+hj6tJ1XtGp2ngloh5DpPc0geC9HbB2C3DUG0wIOru83Kz3S70btxz84LGviCS2Z4XC6ceni5fla4LtDaVao+q5j3lud2kkBswyToLQoNTadTNJqONuJ1ABC60/0GVbxVpwdRLwD3gC6kbM9B+R4NR7C2bgTJ8SnBeU+0/ZOzKtenSrdj7RjH3JB7QBuI5rltbpI52OrVc+VtMVnMGaxLGObSAB1OYMK9F0NkZGhosGgARuAsIWD296GRXqvqU3sZmJdlLJudbgpcds42RxI7WxOXN1lQtBAzXiYMdrSbHyKv+hm1qj6xa97nFzXjtEm8Zh7its/0FViAOup5RoIflHGGzG8+a0HRL0U/QanWHI98EA5YgEQYk6kSPEqTFq5TTiuArG/KAfIfFdS2HiOsw9J2/LB7wcvwR9NPRv1TRUogNojPmbMlpe/NDf0ZptuzFI2VVbToUmnNIY2YbvNzv4lb8c7rl/k2ZYT+UZgmo7vdrpqU/SOV0ERy+SljZDyZjmqTbfSXDUDlzmq8G4pw6OTnkhvgCSrxq7i+Y4BFVqFw3xNtP5Kxv8ArmmNKVX/AKR/9k4/0hMMfYVP3MEpwpuNdTcQDAzaaJvESXNbEEkDiso30kNE/wDp3/vaPgtv0Xz1qLMQ6mWF4zMaTmhpnK42GovHCFnKWTs2FfZjwydwEDjaRu/pKqzUINlp/oj9wPHThqsF0123UwNRmWi1zKgJa4ucIcPWaQBzB8eSzjd1VyK8i8hP0dpCmxocwPaSQ6TpEERG+58lzer6QqxEdSwf3OTf+u68R1VPjfOd3et8am3an1S5jcpAloOk7kzWcQ0Tc3965VS9KOKaxrRTodkQCRUJj98IP9J2Ld92gI/Q/wCL1eFTcdBxhiO5RgLLn9Xp5inkXpDd6lveUVbpjiKeXO4kG/YpsaIm4DqrRfuBFwlx0srfILmf+vK35h8qH/igs6U30n2E2n1TcJRcYzufUGdzi6Ww0jQARIIH3jwS9i7KcXNNVjgIOaWkGCCDu1uu7D0VUvz6n7WfJH/tXS/OqeTPku+sPtz3l9M50TdhjXovBZS6uqXuDh1Qy9RUY2M8ZgPs/wBq6Ditu4VzSx1eiWuBaftGaEd6of8Aayl+dU8mfJH/ALWUvzqnkz5K/h9nf0z2Kxj2Pe4PoOawADLVZLwDYtGYkm5OmnOyf6LbSNbE02vADXVHOb2hPZGaC3UdrQmJvGiux6LqX51Tyb8kKnoupOBHXVADYwAD4OEELNmHxXT9TJtZRZxxCqtldGKOHptptGYNblGcB2+Tqpv1ZS/Lp/sb8lw3fpOkjrBxHmi60cR5hMfVlL8un+xvyQ+rKf5bP2N+Slyy+v6Oj/XN4jzCScQ38TfMJn6sp/gZ+xvyQ+rKf4Gfsb8lOef7f6XUOnGM/G39wRfTaf42fuCb+qqf4Gfsb8kPqun+Bn7W/JY5+T9n/YaxQOk1ai/CVmvqtaCx15a4ggSIaT2jIFt65JUxVPMCK+KqQQcvUUKYMH1S65aDpIBhdN2t0AoV6mcE03H1sobBPGDoVCPowpbq1Tyavb4+Gt5e3LKWubba2liMYIquy091NvZaf6gJLz/UT3BU52M0Wt3b/LVdd/2qpb69XyYPcE4z0XURpVf5M+S7/qeNnWTkLNi8v53J4bBB3Lrf+2lL82p5NQHo1pfm1PJqfqYHGuQ1tgtaCSLDVd6wuCbkbljLlbljSI7MeCpD6Nqcf8r/ACb8lc7E2E7CsyCu97B6rXtaS0cA4XjvXDy8ctabx3PaQ/B6a2sOQ/krDelLY7HYISO0KrC3vhwd/wBZ8l0eDxWe290Q+mOBqV3hrfVYGtgE6m+pXLCSXbV9PPz9ick07Yy7A3oBT++cQO08CGMNmiQTwkaJLfR/ScQJxInTsM0loEzEetPIAr088HPWTjjtkckg7L5LtVP0aUXZT1lZoIe4y1sgNMaRqZnulM0fRpScWhxxAnLJyMgT33seScsF1XF/q4i4kEaEWI5gjRRcVshzzLnPJ4k5vabruTvRfRHrOr6uFmMcIbBnTQ7k230Y4cloL8Q3OYEspjcT8Dbks7wXtw76vqfi96Jd/wD9mqH59T9rPkgp+B26IggguLQIIIIAggggCCCCAIIIIAggggCCCCAIIIIAggggCCCCAIIIIAggggCCCCAkaCCAJL9R4+5EggNBBBB//9k="/>
          <p:cNvSpPr>
            <a:spLocks noChangeAspect="1" noChangeArrowheads="1"/>
          </p:cNvSpPr>
          <p:nvPr/>
        </p:nvSpPr>
        <p:spPr bwMode="auto">
          <a:xfrm>
            <a:off x="296863" y="-800100"/>
            <a:ext cx="2295525" cy="1990725"/>
          </a:xfrm>
          <a:prstGeom prst="rect">
            <a:avLst/>
          </a:prstGeom>
          <a:noFill/>
          <a:ln w="9525">
            <a:noFill/>
            <a:miter lim="800000"/>
            <a:headEnd/>
            <a:tailEnd/>
          </a:ln>
        </p:spPr>
        <p:txBody>
          <a:bodyPr/>
          <a:lstStyle/>
          <a:p>
            <a:endParaRPr lang="en-US"/>
          </a:p>
        </p:txBody>
      </p:sp>
      <p:pic>
        <p:nvPicPr>
          <p:cNvPr id="13318" name="Picture 10" descr="http://visualrinse.com/wp-content/uploads/2010/02/experiment.jpg"/>
          <p:cNvPicPr>
            <a:picLocks noChangeAspect="1" noChangeArrowheads="1"/>
          </p:cNvPicPr>
          <p:nvPr/>
        </p:nvPicPr>
        <p:blipFill>
          <a:blip r:embed="rId2" cstate="print"/>
          <a:srcRect/>
          <a:stretch>
            <a:fillRect/>
          </a:stretch>
        </p:blipFill>
        <p:spPr bwMode="auto">
          <a:xfrm>
            <a:off x="563563" y="1728788"/>
            <a:ext cx="3752850" cy="3248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315">
                                            <p:txEl>
                                              <p:pRg st="0" end="0"/>
                                            </p:txEl>
                                          </p:spTgt>
                                        </p:tgtEl>
                                        <p:attrNameLst>
                                          <p:attrName>style.visibility</p:attrName>
                                        </p:attrNameLst>
                                      </p:cBhvr>
                                      <p:to>
                                        <p:strVal val="visible"/>
                                      </p:to>
                                    </p:set>
                                    <p:animEffect transition="in" filter="fade">
                                      <p:cBhvr>
                                        <p:cTn id="7" dur="2000"/>
                                        <p:tgtEl>
                                          <p:spTgt spid="1331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315">
                                            <p:txEl>
                                              <p:pRg st="1" end="1"/>
                                            </p:txEl>
                                          </p:spTgt>
                                        </p:tgtEl>
                                        <p:attrNameLst>
                                          <p:attrName>style.visibility</p:attrName>
                                        </p:attrNameLst>
                                      </p:cBhvr>
                                      <p:to>
                                        <p:strVal val="visible"/>
                                      </p:to>
                                    </p:set>
                                    <p:animEffect transition="in" filter="fade">
                                      <p:cBhvr>
                                        <p:cTn id="12" dur="2000"/>
                                        <p:tgtEl>
                                          <p:spTgt spid="1331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315">
                                            <p:txEl>
                                              <p:pRg st="2" end="2"/>
                                            </p:txEl>
                                          </p:spTgt>
                                        </p:tgtEl>
                                        <p:attrNameLst>
                                          <p:attrName>style.visibility</p:attrName>
                                        </p:attrNameLst>
                                      </p:cBhvr>
                                      <p:to>
                                        <p:strVal val="visible"/>
                                      </p:to>
                                    </p:set>
                                    <p:animEffect transition="in" filter="fade">
                                      <p:cBhvr>
                                        <p:cTn id="17" dur="2000"/>
                                        <p:tgtEl>
                                          <p:spTgt spid="1331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3318"/>
                                        </p:tgtEl>
                                        <p:attrNameLst>
                                          <p:attrName>style.visibility</p:attrName>
                                        </p:attrNameLst>
                                      </p:cBhvr>
                                      <p:to>
                                        <p:strVal val="visible"/>
                                      </p:to>
                                    </p:set>
                                    <p:animEffect transition="in" filter="wipe(down)">
                                      <p:cBhvr>
                                        <p:cTn id="22" dur="500"/>
                                        <p:tgtEl>
                                          <p:spTgt spid="133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pPr eaLnBrk="1" hangingPunct="1"/>
            <a:r>
              <a:rPr lang="en-US" smtClean="0"/>
              <a:t>Experiment</a:t>
            </a:r>
          </a:p>
        </p:txBody>
      </p:sp>
      <p:sp>
        <p:nvSpPr>
          <p:cNvPr id="14339" name="Content Placeholder 2"/>
          <p:cNvSpPr>
            <a:spLocks noGrp="1"/>
          </p:cNvSpPr>
          <p:nvPr>
            <p:ph sz="half" idx="1"/>
          </p:nvPr>
        </p:nvSpPr>
        <p:spPr/>
        <p:txBody>
          <a:bodyPr/>
          <a:lstStyle/>
          <a:p>
            <a:pPr eaLnBrk="1" hangingPunct="1"/>
            <a:r>
              <a:rPr lang="en-US" dirty="0" smtClean="0"/>
              <a:t>When conducting an experiment, scientists collect and record data</a:t>
            </a:r>
          </a:p>
          <a:p>
            <a:pPr eaLnBrk="1" hangingPunct="1"/>
            <a:r>
              <a:rPr lang="en-US" dirty="0" smtClean="0"/>
              <a:t>Once the experiment is completed scientists review the data</a:t>
            </a:r>
          </a:p>
        </p:txBody>
      </p:sp>
      <p:pic>
        <p:nvPicPr>
          <p:cNvPr id="14340" name="Picture 6" descr="http://t1.gstatic.com/images?q=tbn:ANd9GcSmsn0_gMoes1u8Pyyr_L3a-JKQ2tqhtGpKK-0IkSWt2viuUhc&amp;t=1&amp;usg=__wVPx0PbLPqw1oGiobJLgkrqftLM="/>
          <p:cNvPicPr>
            <a:picLocks noChangeAspect="1" noChangeArrowheads="1"/>
          </p:cNvPicPr>
          <p:nvPr/>
        </p:nvPicPr>
        <p:blipFill>
          <a:blip r:embed="rId2" cstate="print"/>
          <a:srcRect/>
          <a:stretch>
            <a:fillRect/>
          </a:stretch>
        </p:blipFill>
        <p:spPr bwMode="auto">
          <a:xfrm>
            <a:off x="4800600" y="1828800"/>
            <a:ext cx="3983038" cy="2971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339">
                                            <p:txEl>
                                              <p:pRg st="0" end="0"/>
                                            </p:txEl>
                                          </p:spTgt>
                                        </p:tgtEl>
                                        <p:attrNameLst>
                                          <p:attrName>style.visibility</p:attrName>
                                        </p:attrNameLst>
                                      </p:cBhvr>
                                      <p:to>
                                        <p:strVal val="visible"/>
                                      </p:to>
                                    </p:set>
                                    <p:animEffect transition="in" filter="fade">
                                      <p:cBhvr>
                                        <p:cTn id="7" dur="2000"/>
                                        <p:tgtEl>
                                          <p:spTgt spid="1433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4339">
                                            <p:txEl>
                                              <p:pRg st="1" end="1"/>
                                            </p:txEl>
                                          </p:spTgt>
                                        </p:tgtEl>
                                        <p:attrNameLst>
                                          <p:attrName>style.visibility</p:attrName>
                                        </p:attrNameLst>
                                      </p:cBhvr>
                                      <p:to>
                                        <p:strVal val="visible"/>
                                      </p:to>
                                    </p:set>
                                    <p:animEffect transition="in" filter="fade">
                                      <p:cBhvr>
                                        <p:cTn id="12" dur="2000"/>
                                        <p:tgtEl>
                                          <p:spTgt spid="1433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4340"/>
                                        </p:tgtEl>
                                        <p:attrNameLst>
                                          <p:attrName>style.visibility</p:attrName>
                                        </p:attrNameLst>
                                      </p:cBhvr>
                                      <p:to>
                                        <p:strVal val="visible"/>
                                      </p:to>
                                    </p:set>
                                    <p:animEffect transition="in" filter="wipe(down)">
                                      <p:cBhvr>
                                        <p:cTn id="17" dur="5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pPr eaLnBrk="1" hangingPunct="1"/>
            <a:r>
              <a:rPr lang="en-US" smtClean="0"/>
              <a:t>Example Experiment</a:t>
            </a:r>
          </a:p>
        </p:txBody>
      </p:sp>
      <p:sp>
        <p:nvSpPr>
          <p:cNvPr id="4" name="Content Placeholder 3"/>
          <p:cNvSpPr>
            <a:spLocks noGrp="1"/>
          </p:cNvSpPr>
          <p:nvPr>
            <p:ph sz="half" idx="2"/>
          </p:nvPr>
        </p:nvSpPr>
        <p:spPr>
          <a:xfrm>
            <a:off x="457200" y="1295400"/>
            <a:ext cx="8382000" cy="5257800"/>
          </a:xfrm>
        </p:spPr>
        <p:txBody>
          <a:bodyPr rtlCol="0">
            <a:normAutofit/>
          </a:bodyPr>
          <a:lstStyle/>
          <a:p>
            <a:pPr marL="0" indent="0" eaLnBrk="1" fontAlgn="auto" hangingPunct="1">
              <a:spcAft>
                <a:spcPts val="0"/>
              </a:spcAft>
              <a:buFont typeface="Arial" pitchFamily="34" charset="0"/>
              <a:buNone/>
              <a:defRPr/>
            </a:pPr>
            <a:endParaRPr lang="en-US" dirty="0" smtClean="0"/>
          </a:p>
          <a:p>
            <a:pPr marL="0" indent="0" eaLnBrk="1" fontAlgn="auto" hangingPunct="1">
              <a:spcAft>
                <a:spcPts val="0"/>
              </a:spcAft>
              <a:buFont typeface="Arial" pitchFamily="34" charset="0"/>
              <a:buNone/>
              <a:defRPr/>
            </a:pPr>
            <a:r>
              <a:rPr lang="en-US" dirty="0" smtClean="0"/>
              <a:t>Designing an Experiment:</a:t>
            </a:r>
          </a:p>
          <a:p>
            <a:pPr marL="0" indent="0" eaLnBrk="1" fontAlgn="auto" hangingPunct="1">
              <a:spcAft>
                <a:spcPts val="0"/>
              </a:spcAft>
              <a:buFont typeface="Arial" pitchFamily="34" charset="0"/>
              <a:buNone/>
              <a:defRPr/>
            </a:pPr>
            <a:r>
              <a:rPr lang="en-US" dirty="0" smtClean="0"/>
              <a:t>We will expose gnats to the same human after he has washed his hair with Head and Shoulders and after no shampoo. The amount of gnats attracted to the hair will be recorded as data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20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20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dirty="0" smtClean="0"/>
              <a:t>Analyzing Results</a:t>
            </a:r>
          </a:p>
        </p:txBody>
      </p:sp>
      <p:sp>
        <p:nvSpPr>
          <p:cNvPr id="3" name="Content Placeholder 2"/>
          <p:cNvSpPr>
            <a:spLocks noGrp="1"/>
          </p:cNvSpPr>
          <p:nvPr>
            <p:ph sz="half" idx="1"/>
          </p:nvPr>
        </p:nvSpPr>
        <p:spPr>
          <a:xfrm>
            <a:off x="457200" y="1600200"/>
            <a:ext cx="4038600" cy="4953000"/>
          </a:xfrm>
        </p:spPr>
        <p:txBody>
          <a:bodyPr rtlCol="0">
            <a:normAutofit fontScale="92500" lnSpcReduction="10000"/>
          </a:bodyPr>
          <a:lstStyle/>
          <a:p>
            <a:pPr eaLnBrk="1" fontAlgn="auto" hangingPunct="1">
              <a:spcAft>
                <a:spcPts val="0"/>
              </a:spcAft>
              <a:buFont typeface="Arial" pitchFamily="34" charset="0"/>
              <a:buChar char="•"/>
              <a:defRPr/>
            </a:pPr>
            <a:r>
              <a:rPr lang="en-US" dirty="0" smtClean="0"/>
              <a:t>Once data has been gathered it can be reviewed </a:t>
            </a:r>
          </a:p>
          <a:p>
            <a:pPr eaLnBrk="1" fontAlgn="auto" hangingPunct="1">
              <a:spcAft>
                <a:spcPts val="0"/>
              </a:spcAft>
              <a:buFont typeface="Arial" pitchFamily="34" charset="0"/>
              <a:buChar char="•"/>
              <a:defRPr/>
            </a:pPr>
            <a:r>
              <a:rPr lang="en-US" dirty="0" smtClean="0"/>
              <a:t>The data has to be looked at without bias in order to get a fair assessment at what is going on</a:t>
            </a:r>
          </a:p>
          <a:p>
            <a:pPr eaLnBrk="1" fontAlgn="auto" hangingPunct="1">
              <a:spcAft>
                <a:spcPts val="0"/>
              </a:spcAft>
              <a:buFont typeface="Arial" pitchFamily="34" charset="0"/>
              <a:buChar char="•"/>
              <a:defRPr/>
            </a:pPr>
            <a:r>
              <a:rPr lang="en-US" dirty="0" smtClean="0"/>
              <a:t>It often helps to compare the results of your experiment to other experiments of the same type</a:t>
            </a:r>
          </a:p>
        </p:txBody>
      </p:sp>
      <p:sp>
        <p:nvSpPr>
          <p:cNvPr id="17412" name="AutoShape 6" descr="data:image/jpg;base64,/9j/4AAQSkZJRgABAQAAAQABAAD/2wBDAAkGBwgHBgkIBwgKCgkLDRYPDQwMDRsUFRAWIB0iIiAdHx8kKDQsJCYxJx8fLT0tMTU3Ojo6Iys/RD84QzQ5Ojf/2wBDAQoKCg0MDRoPDxo3JR8lNzc3Nzc3Nzc3Nzc3Nzc3Nzc3Nzc3Nzc3Nzc3Nzc3Nzc3Nzc3Nzc3Nzc3Nzc3Nzc3Nzf/wAARCACnAN8DASIAAhEBAxEB/8QAHAABAAEFAQEAAAAAAAAAAAAAAAUBAwQGBwII/8QAQBAAAQMCBAMGAwYDBwQDAAAAAQACAwQRBRIhMQYTQSJRYXGBkRQyoQcjQrHB8FJy0RUzU4KS4fEWJGKyY4Oi/8QAGwEBAAIDAQEAAAAAAAAAAAAAAAEDBAUGAgf/xAArEQACAgIBBAEDAgcAAAAAAAAAAQIDBBEhEhMxQQUiUWEGIxVSgZGhscH/2gAMAwEAAhEDEQA/AO4IiIAiIgCIiAIiIAiKxVzinhdI75W72XiyahFyfolJt6R7fIxhsTZVbIx2zgfVRTauGY3EoJPQ6KK4k4gpcBojPKOZK6/KiadXn9Aud/jdrt6YV7j6L1Q/Hs2wEFVXOfsq4lrceq8ZGISlzg+OSOMfLG0gggeGjV0VdDVJzim1rZTOLi9MqipcKqsPIREQBERAEREAREQBERAEREAREQBERAEREARFS6AqVZqoudTyR21cFg4njUFAQy3MkO7GnYeKswcRUMoHML4nH+Jtx7hYtmRS265SRfGi3Smo8EEHtJIJ8LLVuPYM+GxSgf3cuU+Th/ULF4m4gOEcQ1UIJ5DpC+J9uy5pAOh8L29EnxWPGMFqWNILxHnA8W6/kFy8cedNqfrZul0uO0+dGN9jFV8NxjPTHaopXADvLSHf1Xb5pWRRufI4Na0XJJXzfwjijMH40oa2Rshhjc7mlguQ0gg/ouuY5xRQ1tPB8G7nRuJ5jDmY4d3RdGshVU/k02oXZKqT5fokX8UFszhHTB8QPZOaxPisqLiaicLyskisLkkXA9lp8NXRzOAdzonHvAePfRa5xniToMtDSyXbI0OfI24uD0F/Ja2vOyevybh/H0vjTTO1088dTBHPC8OjkaHNcOoOoKuqG4Ndn4Uwhw60cX/qFMrfxe0maGUemTQREXo8hERAEREAREQBERAEREAREQBERADsoniPEThmH84EtzODS8NzZL9bKWWBjVE3EMLqaY7vYcp7juPrZVXJyraj5LKXHuR6/BorJoalxMdVHI8m5zOyuPvZR3EOMU+AUvNq9ZHj7qIbv/28VFOBDrObYg2IPQrWeO4HPoaepBJMLsp1/Cf9wuXorjZaozOuyKHVU5xZEY1ic+MONRUvza3a0fK0dwUhwfP/ANxynGwJLbeBC1qjkzNdGTcW9VI4FLyMQYA92trAnTQrdWU/tuK9HP8AcfcTfs2GipqJjg4Tta8k35jS3Xz1CmqFlqprbtcxzfmaQQfULX6yJzKyYNFwHk+h1H5q3Q4h8HXxufo0O19lrbKXLk5XEUq/lIWN8qX/AHRu7wY+00kLXeKiXVFPK7flkX/zH+qz4sZgmbYuA6qK4oqY3UsL2PBs5wJ9iP1VdFc3NLR9QulFVuTZ2j7PpOZwZhLhsKcN9iR+i2Jc4+zTizCoOFcPoayodBPGxwPMYQ3VxI122IW+0lfS1jb0tTFN/I8FdX2bIRXVFo4mySlNtfcykQbIvJ5CIiAIiIAiIgCIiAIiIAiIgCIiAKhVVH41itNhNG6oqXHuYwbvPcFMYuclGK5YOc8YUHwOPShthHP96w+e497qAxikbV4RVQNAc4x3b5jX9Fl4lV1eO1pmxB5JLcrAwkBo3sP30WBPTVOGMdUOrPuGDMTKL+W258FXd+nb6p9yDT9nQUfL1yoVdn21s5kHFsgAYWgdVJ0mF1ZbDW0uWQHW17ELHfGaiuLaUWbIcwv+EHv/ACW6cPUvwkcVo87GPBMbybP77qlZdNEn303vjg53KzIVzjWny3/smuG8BfWsdX4tCWtkaGsicSCbCxcSDtpoOq9YpwBh9drTVE9M+/S0jfY6/VTsOPUhsJaeWE98bswHobFUxLiHDKSjkm+NizNsAwgh1z1ta5Hldc/K6yVjlWbq3Bqog7La/wA70c8qeEK7Cp3RtxSCc2uDkcCPAhWBhdW8tixGxhDg4uhu6+h0IGtvdTproqx7pYp453HUljr/AE3VqWcRsc6Q5W2ubjosmnOvrsUnFNr8HF2fO5nckoLUX4TLlGyGR4jp5o3v3DGkB1v5TZ30WJjuJuw2opKSBzmVU8rGm2hY3MLnzPT1Wl8V1clZLDK5xyAuDB3BVwsvmqcNqZ5pXlkrLlxLjYPGg6ru8f5OeTT+5FJ6NnT1SgpS4bPrpv6qqhqHifB61+SGvi5h1yPNnDzB1HqpdkjHi7Htd5G60hknpEug1QBERAEREAREQBERAEREAQm26KzUyGOCR7XMa5oJzPNmiwvqegQHuV7WMc55DWgElxNgAuKcacTTsxZk8sQraCRuSnnF4i+3zFouRa+uo18tVtlXidTxRX09DypIsKcHGSVt8tQWns9L5DqQLa21039faDgYxXhGZtGyNz6QCeAsGr7DtAeBbe3fYLO+NthXkx7nh8Hia2jQ6HH8Jme13xDqd2+WojsP9Tbj8lCcV4ycQkdBmLaVpOQeP8X76LXw4E3bt00tosmpEc9K17tHgWcQbahdH8rR2quuL4K4Jy4KYHVGnmdHJFG8tdrmG/drvZbrhlXFI1x5Tow4W0cCPrqFpfDmD12JSTvph91BlGd9xdxOkY7yeg8R3rtPDXBcNDSR1nEwY6TTLRjVjSdg63zu8Bp57r53l4netfT/AFMTKwJ2Wqb4Ncw6hqcVyf2fBJO1272sOVvm46fVecR+zDHsSY8melgvs1zyfyuutQ897AyGJlLCNGtygut5bD6r2aRzr56ioP8A9hb/AOtlNWHTT9W9nSXfJ5F1fblpI+fsQ+x3iqkaZKX4aqI1Aimyu9L2WvSU+OYZVGgxmOsgBB7E7SAbaixO6+mZ6asYCaWskBH4ZDmB97lQmJYnTvjNFxVh0bqZ+gmyZ4/Ubt8wslSqs43yamdG14PnXEY2zsYHdCbH0WbgkLaepw0OvrUMyDfUvGvkuk4x9ldPLWNloK9zKCTtMDhzMrjs299WnvWj1WFzYRxZQ4dJUxzyRVMI5kYIF84sLHZZuFYozdb86JjBqvZ2Kqw+hrLiqpaeRrLgktyuJ9f0P5LHhwZ1NJGKCurqRxOYtDi9gHkb+Ck8ud4jzHK3tO5o6+J+vsrga+OPmNDmuk0aWOuLdN/dVHszqGfFoYLyGmrWNOUOaSxx6eW+mwWY3Fo2OLaqnqKcjfMzM33F1hUcrXSsj7BEYvZ3ZN+mvlr6rPLnCLNeRrpnWFxmABHvtqgMinraapANPOyS/wDC4X9lfzDXwUK+GjrKzl/Dwl0VrlpAIPl4AD3WVgjZjSyT1ALZaiZ8hY7UsF7Nb5hoAPjdSCRREQBERAEREARFZkqGRte97gGsF3OuLAePcgPFdVCki5rmPMbbl7mi+UAXufBaVNiT+McTloaWRrsJpsvNDbtNUSLi9/weHXrortRVTcY1Xw9O7l4PG7XMLGrseo6R9w3d5Kchw+mpyXNg5bbWfLESc3hp++nlALkMNPFCGR5oYW6WkGj+lr/0Pgrzmkm8kTXPcD8jvlHW/wDzqqtc4gGNzZL/ACRuO3mRt6g2XjK1rnNAfETrJI3byFv2E2DgHF+BtwjH6ujbERC12aJzdLsdqNPDUeijcLwd2LYhT4dHVRxCd+UySiwYOp8TZdc+0/h6TEqKnxKmDC6lvGRaznMNyPY7eZXMMLimkxWkihFpzUMDAeji4D9+q6+NzzvjZQ39Wv8AK8FC+iaO1YJgWF8P0LZwGsoqCMmMk3u/8Uh73HYeZ71LYXFLXOGIVzS2V393CTcQsPT+Y9T6bKL4jLDXYTgkYtB/fyjvYy2Uf6tf8q2imFomkgAkbDouKrq6YqP9zKlLqeykwyx6JGSYm5tyFWbcDoq6AWB26L1a0o6PEfJbk2KhcShZLG9kjQ5hBzBwupt50KiqzYgAnyWmtfJl0eTT8LxF2A4szC6lxdhVW7JAXG/JkP4f5XaDzstO4vwCbD+PsPEDHPpp5GTRu7g14Lhfv6eoWzcYwMqaCdlxmDS7TcEKWoXtx/BMBxKdgfOHtzn/AMrlj/8A9NutxgXuUdtcoqyIdEtLwyfw+l5cLWSOexz7l9xcWvrqPbdX6mJpLphGC1gIDozYk9dOvd7rIhIiiztL43vsGNeNLdBf67969vhD8kJY1zR2nOjNr91/Xx6K0pILWJrYnvAMh7bXi2nUX08vVS0FQzO57mFjY22vGeyDudPTuWJUgMfJMXmwFgJG7gb93XRR1dDL8C+CMGOWRpAkjPXc6edh6oDMrmBkZqYIxLXVj2wxgjKf4jvtZoOvgpvCKZ9Jh0EUxvKG5pCDftEku+pKgqWpqBi9LhslR8TNFkfLM+IAglhLgCB3ZR/mW0DZSCqIiAIiIAiIdkB4mkZFGZJHBrGglzibADqT4LQ67mcY1kjKNzqXDspZzGtyvq76XP8A8fcOq2XiBrXwOp8QojV0EluYGXuLa9q3RW6OaingbFSTRZCdGPABPl0v+9FALWD4cMNw5lE5okhhGUyg3dYdNfz9PLPaQcpikI17ELhf6HUe+iOaYbXLomM0aw9oE+H/ACjnONudEHyO0GTtBg8t/wCqgFzl3cebGDMd3tvoOniFWJ7Mp5Ug5bdXX1v+vqqRtDo3Mpp8/a7bnHN6d4/ReHWeGOmh+7ZbIWa37j391lILdc1lRSSxVkTmNmaWDIToLb3Go7yuNcLRNZ9o1LCG8sMrHi2+oBXa3RnKXRvD3kZWh+oA7lqWI4LBT45TYr8MfiYX5nSt1uR0uNdf3us/DyuzGcP5keJR3pmdisz/APrYxNnYbUDSIHb6udcjvW2wuDomka3G60TjuaLDcZwfHeU57JA6jfIH9lgd2mkjrfW3mtjwrEmy0oaXdoC177+Kw4w2no9N6RJVDuq8uIcy7e7RY1S+QC4aSF5jnHw7CARpax8DZY2bFRrUj1V9UjHnklhLyyZwAFzoCo2TFXOAGSzXNf2xpYgXWdPM3LIXNBs3XxWuYhVNitkZZrWuFr3vcWWq6omxVb0a/ikQnAfTSyDmF0T+ZuARclbHwHHBJwnQ8nm8l1S4tzEZiOd4dND6LQ8XxaWnZHFTxcyo57TG2/zuPZDbeN7eq6bh0UGC0eF4awiJkAaPn0L+6573F3mtniLUXL7mJkv6kjZA5rp3Hmdlmga8fi6/TT1Koewwycoh8hs1zNfL6I9pLGQFrJWP1dbTTqe7/lCWuqD2nRCIWs75cx+mx+qySgsVEXN5cEUjHBgzFsg10228ddui1WauNLjMsM9FVPijYHmSEBzQAe1fbw9Ftz5CyCSolayVp2GxI2Gh77/VRNbS5ohRxtcyWtlEBJ+ZrBd0jtb9A638wUAkeHTDJSzTQvdKZah73SuZlLibdO4Cw9FLLFw2jjoKNlNESWtuSXbkk3JPuspSAiIgCIiAIiIAsGrwmjq3OfLCBI7eRhyuPmRv6rORAQbsPxOiuaKrE8f+FPv6Hb8laGKMieWV1LLRyu0zhuhPh0PoStgsqSRskaWSNa5p3a4XBQEaxsVTG1sMjJYvxFru2f181UOe0mRzz2T2Y5BqT6de5W6jAKUuMlI+SlktvGez/pP6WVh/9r0QAliZXRDqz5vbf2uo0DMklAaDPGWyu2INwB/MOg8VaqKZ74TBDJzLjMS7f3HUq1SYpRzSGz3QTgWLJRt4d4WTyQIgYjlLz2pojoL7nT97dyLaewRtRRU2P4PVYLXRuZHI0tjdp2SNQW+LStBwzEK7AcQdgmOHlVcNuVUOH3c7Ojgf0XQ52OjqS2MhzGEOuOyb9BfbTv0/O+LjVLg/ENCKLHomgXJhmd2C0/xNPQ/Qq5pp9cSE/TIesxF9TaUl5NhZtr+GllK0spio4mykh2W5ub9StSqOCuKcGfmwPEYsRpfwxzuyPt3X2Pv6LEJ4yaRHNw3VOI6xyAtKxc2V2RBQSSSMiiVcHtm0VtaBmGZapjWLRxQvke8XaL2Pd4d69xYJxfiJs7D4qBrtM9TONPQXKk8P4RwvBpmV2O1n9oVrNY2yNtHGR3M6nxOngsGvBlvc2X2Za8QRGcEYDLLUt4lxuN0UcV3UUL266j+8I6abe/dfT8TrqnjXH6qqa9xoIIy5sZ+WNuzB/M42JPn3LrZxAV78swaWSgxiNrraOBGh/iN9/wBnnuIcK41wPGfh4jXYUXEufDGeY023e0X2HUaeS2cVFLSMFtt7ZXhjj/FeG5hS42yWvogA0SZvvoh4E/MPA6+K67guM0eM4a2owmsjqmSHK78LmOOpDhu0jXcLiwmocZgzMc3M4BRbIsSwCvFbhFS+nnaPnjNrjuI2I8Cp0D6AxembU05p2cymebFr4rjUEZbW03WDDUVf/ULMNinnlp4Mplle2+obdwzW6ksFrrVuDftLp8QmZTcQFlJVaDm2DY5CBpr+HqddL9Vv+AxGPDmGRzDNM50suV2YZ3G5F+ttvRQCTCKg2VUAREQBERAEREAREQBERAFQi/8AsqogMeroqarZkqYWSdxcNR5HcKLdgs9M50mGVj2f+EpuPff3upxEBr01dPCMuLYfdgFjNHqB6jb1svEkNHiETG0lQ0Bpvy3jU+R6/rZbJZRtZgtFVOLjGYpD+OLQnzGx9QpUmvYISqcKQZIZZKQMsB0BHUkbdFH1HEE8TC4vzX1bZrc1umluv72UtWYJXNjyMeyrit8ruy+35H3C1LEsFdzC1r3wy3vy5hlPmD1XjwS3sv1PEriwNkqnNcdDazR4mwA0UJjWNtNPHke17QSHZTrby9Fj1eG1VPIDPGXgaD9Sow09O/M6aO3e1xO3RVuDb3s9qelrRIcP4kKzE4sryzK7O4jQ36ea6bhNfJJKXGz2gZGknKd9fDw9FynDoY6Fps3tSHr2gD/RbfhVSGRMjglc0O7JBNxbr++8qxcFZkcT8BYXjIkxOgecKxJxLw5jfu5D0zNGhJ01GvmueYpFivDs7aPiOjMYcbMqB2opPJ3f4GxXaqbEczY4Zo2ua3tOya6DbTz89lH4tW4PWVAw2tfFyJIzeOVmZjnHvB2IGvQ6r1sHF6zDYKxplpnDXu1Ujwpxri3Cc0dLMTUYbexgcfkHUsP4T4bKdxz7O6mlqJajg+oimj5Ykbh75buLepY/bfQA+6s8LcJYlj1bG3E8MqaKnieHTuqISwkA6tbfcna+w3udlJB2uJ4ljbI03a4AjyIXteWCzQALW7l6UEhERAEREAREQBERAEREAREQBERAEREAVuaCKeMxzRskYfwuaCFcRAQdTw5TPBNM98JJ+Q9tnsdvQha3ifCzgSZ6LMP8Sn7Q/wBO49vVdAVCgOSnh5heDTz3yn5TuPQq9Fh8sEpfKyxAADm6LpNXhtJWi9RA1zujxo4eo1UVPgNRDc0NRnb/AIU/6OH6j1UaBqtLUzxse4PzA7h2mg8R/RVgxAtz1U0ZL4ml5a7XM46NA89vZSdZTsYSzEaJ8HTmN+X32+q8U1BDPilFTRyGVkknPlNj8jADY+Zy/VATXCuByYU2WWplbJLM1oIDbW3Jv43JWwWHcnVFICIiAIiIAiIgCIiAIiIAiIgCIiAIiIAiIgCIiAIiIAiIgPLmhwLXAEHdY1Ph1JS1D56eCOOR4s4sFrjfbbdEQGWiIgCIiAIiIAiIgP/Z"/>
          <p:cNvSpPr>
            <a:spLocks noChangeAspect="1" noChangeArrowheads="1"/>
          </p:cNvSpPr>
          <p:nvPr/>
        </p:nvSpPr>
        <p:spPr bwMode="auto">
          <a:xfrm>
            <a:off x="144463" y="-533400"/>
            <a:ext cx="1485900" cy="1114425"/>
          </a:xfrm>
          <a:prstGeom prst="rect">
            <a:avLst/>
          </a:prstGeom>
          <a:noFill/>
          <a:ln w="9525">
            <a:noFill/>
            <a:miter lim="800000"/>
            <a:headEnd/>
            <a:tailEnd/>
          </a:ln>
        </p:spPr>
        <p:txBody>
          <a:bodyPr/>
          <a:lstStyle/>
          <a:p>
            <a:endParaRPr lang="en-US"/>
          </a:p>
        </p:txBody>
      </p:sp>
      <p:pic>
        <p:nvPicPr>
          <p:cNvPr id="17413" name="Picture 8" descr="http://www.istockphoto.com/file_thumbview_approve/5312330/2/istockphoto_5312330-analyzing-the-data.jpg"/>
          <p:cNvPicPr>
            <a:picLocks noChangeAspect="1" noChangeArrowheads="1"/>
          </p:cNvPicPr>
          <p:nvPr/>
        </p:nvPicPr>
        <p:blipFill>
          <a:blip r:embed="rId2" cstate="print"/>
          <a:srcRect/>
          <a:stretch>
            <a:fillRect/>
          </a:stretch>
        </p:blipFill>
        <p:spPr bwMode="auto">
          <a:xfrm>
            <a:off x="4800600" y="2209800"/>
            <a:ext cx="4267200" cy="3200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7413"/>
                                        </p:tgtEl>
                                        <p:attrNameLst>
                                          <p:attrName>style.visibility</p:attrName>
                                        </p:attrNameLst>
                                      </p:cBhvr>
                                      <p:to>
                                        <p:strVal val="visible"/>
                                      </p:to>
                                    </p:set>
                                    <p:animEffect transition="in" filter="wipe(down)">
                                      <p:cBhvr>
                                        <p:cTn id="22" dur="500"/>
                                        <p:tgtEl>
                                          <p:spTgt spid="174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p:txBody>
          <a:bodyPr/>
          <a:lstStyle/>
          <a:p>
            <a:pPr eaLnBrk="1" hangingPunct="1"/>
            <a:r>
              <a:rPr lang="en-US" smtClean="0"/>
              <a:t>Example Experiment</a:t>
            </a:r>
          </a:p>
        </p:txBody>
      </p:sp>
      <p:sp>
        <p:nvSpPr>
          <p:cNvPr id="18435" name="Content Placeholder 3"/>
          <p:cNvSpPr>
            <a:spLocks noGrp="1"/>
          </p:cNvSpPr>
          <p:nvPr>
            <p:ph sz="half" idx="2"/>
          </p:nvPr>
        </p:nvSpPr>
        <p:spPr>
          <a:xfrm>
            <a:off x="228600" y="1600200"/>
            <a:ext cx="8458200" cy="3657600"/>
          </a:xfrm>
        </p:spPr>
        <p:txBody>
          <a:bodyPr/>
          <a:lstStyle/>
          <a:p>
            <a:pPr marL="0" indent="0" eaLnBrk="1" hangingPunct="1">
              <a:buFont typeface="Arial" charset="0"/>
              <a:buNone/>
            </a:pPr>
            <a:r>
              <a:rPr lang="en-US" dirty="0" smtClean="0"/>
              <a:t>Analyzing Results:</a:t>
            </a:r>
          </a:p>
          <a:p>
            <a:pPr marL="0" indent="0" eaLnBrk="1" hangingPunct="1">
              <a:buFont typeface="Arial" charset="0"/>
              <a:buNone/>
            </a:pPr>
            <a:endParaRPr lang="en-US" dirty="0" smtClean="0"/>
          </a:p>
          <a:p>
            <a:pPr marL="0" indent="0" eaLnBrk="1" hangingPunct="1">
              <a:buFont typeface="Arial" charset="0"/>
              <a:buNone/>
            </a:pPr>
            <a:r>
              <a:rPr lang="en-US" dirty="0" smtClean="0"/>
              <a:t>15 gnats of 100 were attracted to the hair when using Head and Shoulders</a:t>
            </a:r>
          </a:p>
          <a:p>
            <a:pPr marL="0" indent="0" eaLnBrk="1" hangingPunct="1">
              <a:buFont typeface="Arial" charset="0"/>
              <a:buNone/>
            </a:pPr>
            <a:endParaRPr lang="en-US" dirty="0" smtClean="0"/>
          </a:p>
          <a:p>
            <a:pPr marL="0" indent="0" eaLnBrk="1" hangingPunct="1">
              <a:buFont typeface="Arial" charset="0"/>
              <a:buNone/>
            </a:pPr>
            <a:r>
              <a:rPr lang="en-US" dirty="0" smtClean="0"/>
              <a:t>45 gnats of 100 were attracted to the hair when using no shampoo</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435">
                                            <p:txEl>
                                              <p:pRg st="0" end="0"/>
                                            </p:txEl>
                                          </p:spTgt>
                                        </p:tgtEl>
                                        <p:attrNameLst>
                                          <p:attrName>style.visibility</p:attrName>
                                        </p:attrNameLst>
                                      </p:cBhvr>
                                      <p:to>
                                        <p:strVal val="visible"/>
                                      </p:to>
                                    </p:set>
                                    <p:animEffect transition="in" filter="fade">
                                      <p:cBhvr>
                                        <p:cTn id="7" dur="2000"/>
                                        <p:tgtEl>
                                          <p:spTgt spid="184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8435">
                                            <p:txEl>
                                              <p:pRg st="2" end="2"/>
                                            </p:txEl>
                                          </p:spTgt>
                                        </p:tgtEl>
                                        <p:attrNameLst>
                                          <p:attrName>style.visibility</p:attrName>
                                        </p:attrNameLst>
                                      </p:cBhvr>
                                      <p:to>
                                        <p:strVal val="visible"/>
                                      </p:to>
                                    </p:set>
                                    <p:animEffect transition="in" filter="fade">
                                      <p:cBhvr>
                                        <p:cTn id="12" dur="2000"/>
                                        <p:tgtEl>
                                          <p:spTgt spid="18435">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8435">
                                            <p:txEl>
                                              <p:pRg st="4" end="4"/>
                                            </p:txEl>
                                          </p:spTgt>
                                        </p:tgtEl>
                                        <p:attrNameLst>
                                          <p:attrName>style.visibility</p:attrName>
                                        </p:attrNameLst>
                                      </p:cBhvr>
                                      <p:to>
                                        <p:strVal val="visible"/>
                                      </p:to>
                                    </p:set>
                                    <p:animEffect transition="in" filter="fade">
                                      <p:cBhvr>
                                        <p:cTn id="17" dur="2000"/>
                                        <p:tgtEl>
                                          <p:spTgt spid="1843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dirty="0" smtClean="0"/>
              <a:t>Drawing Conclusions</a:t>
            </a:r>
          </a:p>
        </p:txBody>
      </p:sp>
      <p:sp>
        <p:nvSpPr>
          <p:cNvPr id="4" name="Content Placeholder 3"/>
          <p:cNvSpPr>
            <a:spLocks noGrp="1"/>
          </p:cNvSpPr>
          <p:nvPr>
            <p:ph sz="half" idx="2"/>
          </p:nvPr>
        </p:nvSpPr>
        <p:spPr/>
        <p:txBody>
          <a:bodyPr rtlCol="0">
            <a:normAutofit lnSpcReduction="10000"/>
          </a:bodyPr>
          <a:lstStyle/>
          <a:p>
            <a:pPr eaLnBrk="1" fontAlgn="auto" hangingPunct="1">
              <a:spcAft>
                <a:spcPts val="0"/>
              </a:spcAft>
              <a:buFont typeface="Arial" pitchFamily="34" charset="0"/>
              <a:buChar char="•"/>
              <a:defRPr/>
            </a:pPr>
            <a:r>
              <a:rPr lang="en-US" dirty="0" smtClean="0"/>
              <a:t>Once the data has been analyzed, conclusions can be drawn from it</a:t>
            </a:r>
          </a:p>
          <a:p>
            <a:pPr eaLnBrk="1" fontAlgn="auto" hangingPunct="1">
              <a:spcAft>
                <a:spcPts val="0"/>
              </a:spcAft>
              <a:buFont typeface="Arial" pitchFamily="34" charset="0"/>
              <a:buChar char="•"/>
              <a:defRPr/>
            </a:pPr>
            <a:r>
              <a:rPr lang="en-US" dirty="0" smtClean="0"/>
              <a:t>These conclusions can be then compared back to your hypothesis</a:t>
            </a:r>
          </a:p>
          <a:p>
            <a:pPr eaLnBrk="1" fontAlgn="auto" hangingPunct="1">
              <a:spcAft>
                <a:spcPts val="0"/>
              </a:spcAft>
              <a:buFont typeface="Arial" pitchFamily="34" charset="0"/>
              <a:buChar char="•"/>
              <a:defRPr/>
            </a:pPr>
            <a:r>
              <a:rPr lang="en-US" dirty="0" smtClean="0"/>
              <a:t>They can prove or falsify your hypothesis</a:t>
            </a:r>
          </a:p>
          <a:p>
            <a:pPr lvl="1" eaLnBrk="1" fontAlgn="auto" hangingPunct="1">
              <a:spcAft>
                <a:spcPts val="0"/>
              </a:spcAft>
              <a:buFont typeface="Arial" pitchFamily="34" charset="0"/>
              <a:buChar char="–"/>
              <a:defRPr/>
            </a:pPr>
            <a:r>
              <a:rPr lang="en-US" dirty="0" smtClean="0"/>
              <a:t>Having your hypothesis falsified does not make it a bad </a:t>
            </a:r>
            <a:r>
              <a:rPr lang="en-US" dirty="0" err="1" smtClean="0"/>
              <a:t>experiement</a:t>
            </a:r>
            <a:endParaRPr lang="en-US" dirty="0" smtClean="0"/>
          </a:p>
        </p:txBody>
      </p:sp>
      <p:pic>
        <p:nvPicPr>
          <p:cNvPr id="19460" name="Picture 6" descr="http://t0.gstatic.com/images?q=tbn:ANd9GcQAiDVCMkg-mV1Nxu4JNPFzsDQzvns_6r9qAE6JMCdamy97lb4&amp;t=1&amp;usg=__IYXIzrZLKPPjW6YEeALFldiKXLk="/>
          <p:cNvPicPr>
            <a:picLocks noChangeAspect="1" noChangeArrowheads="1"/>
          </p:cNvPicPr>
          <p:nvPr/>
        </p:nvPicPr>
        <p:blipFill>
          <a:blip r:embed="rId2" cstate="print"/>
          <a:srcRect/>
          <a:stretch>
            <a:fillRect/>
          </a:stretch>
        </p:blipFill>
        <p:spPr bwMode="auto">
          <a:xfrm>
            <a:off x="914400" y="1905000"/>
            <a:ext cx="3429000" cy="3429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dow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down)">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down)">
                                      <p:cBhvr>
                                        <p:cTn id="17" dur="500"/>
                                        <p:tgtEl>
                                          <p:spTgt spid="4">
                                            <p:txEl>
                                              <p:pRg st="2" end="2"/>
                                            </p:txEl>
                                          </p:spTgt>
                                        </p:tgtEl>
                                      </p:cBhvr>
                                    </p:animEffect>
                                  </p:childTnLst>
                                </p:cTn>
                              </p:par>
                              <p:par>
                                <p:cTn id="18" presetID="22" presetClass="entr" presetSubtype="4" fill="hold" grpId="0"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wipe(down)">
                                      <p:cBhvr>
                                        <p:cTn id="20" dur="500"/>
                                        <p:tgtEl>
                                          <p:spTgt spid="4">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19460"/>
                                        </p:tgtEl>
                                        <p:attrNameLst>
                                          <p:attrName>style.visibility</p:attrName>
                                        </p:attrNameLst>
                                      </p:cBhvr>
                                      <p:to>
                                        <p:strVal val="visible"/>
                                      </p:to>
                                    </p:set>
                                    <p:anim calcmode="lin" valueType="num">
                                      <p:cBhvr additive="base">
                                        <p:cTn id="25" dur="500" fill="hold"/>
                                        <p:tgtEl>
                                          <p:spTgt spid="19460"/>
                                        </p:tgtEl>
                                        <p:attrNameLst>
                                          <p:attrName>ppt_x</p:attrName>
                                        </p:attrNameLst>
                                      </p:cBhvr>
                                      <p:tavLst>
                                        <p:tav tm="0">
                                          <p:val>
                                            <p:strVal val="#ppt_x"/>
                                          </p:val>
                                        </p:tav>
                                        <p:tav tm="100000">
                                          <p:val>
                                            <p:strVal val="#ppt_x"/>
                                          </p:val>
                                        </p:tav>
                                      </p:tavLst>
                                    </p:anim>
                                    <p:anim calcmode="lin" valueType="num">
                                      <p:cBhvr additive="base">
                                        <p:cTn id="26" dur="500" fill="hold"/>
                                        <p:tgtEl>
                                          <p:spTgt spid="1946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p:txBody>
          <a:bodyPr/>
          <a:lstStyle/>
          <a:p>
            <a:pPr eaLnBrk="1" hangingPunct="1"/>
            <a:r>
              <a:rPr lang="en-US" smtClean="0"/>
              <a:t>Example Experiment</a:t>
            </a:r>
          </a:p>
        </p:txBody>
      </p:sp>
      <p:sp>
        <p:nvSpPr>
          <p:cNvPr id="20483" name="Content Placeholder 2"/>
          <p:cNvSpPr>
            <a:spLocks noGrp="1"/>
          </p:cNvSpPr>
          <p:nvPr>
            <p:ph sz="half" idx="1"/>
          </p:nvPr>
        </p:nvSpPr>
        <p:spPr>
          <a:xfrm>
            <a:off x="457200" y="1828800"/>
            <a:ext cx="8153400" cy="3581400"/>
          </a:xfrm>
        </p:spPr>
        <p:txBody>
          <a:bodyPr/>
          <a:lstStyle/>
          <a:p>
            <a:pPr marL="0" indent="0" eaLnBrk="1" hangingPunct="1">
              <a:buFont typeface="Arial" charset="0"/>
              <a:buNone/>
            </a:pPr>
            <a:r>
              <a:rPr lang="en-US" dirty="0" smtClean="0"/>
              <a:t>Drawing Conclusions:</a:t>
            </a:r>
          </a:p>
          <a:p>
            <a:pPr marL="0" indent="0" eaLnBrk="1" hangingPunct="1">
              <a:buFont typeface="Arial" charset="0"/>
              <a:buNone/>
            </a:pPr>
            <a:endParaRPr lang="en-US" dirty="0" smtClean="0"/>
          </a:p>
          <a:p>
            <a:pPr marL="0" indent="0" eaLnBrk="1" hangingPunct="1">
              <a:buFont typeface="Arial" charset="0"/>
              <a:buNone/>
            </a:pPr>
            <a:r>
              <a:rPr lang="en-US" dirty="0" smtClean="0"/>
              <a:t>Since more gnats were attracted to the person with no shampoo, Heads and Shoulders does not attract gnats.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483">
                                            <p:txEl>
                                              <p:pRg st="0" end="0"/>
                                            </p:txEl>
                                          </p:spTgt>
                                        </p:tgtEl>
                                        <p:attrNameLst>
                                          <p:attrName>style.visibility</p:attrName>
                                        </p:attrNameLst>
                                      </p:cBhvr>
                                      <p:to>
                                        <p:strVal val="visible"/>
                                      </p:to>
                                    </p:set>
                                    <p:animEffect transition="in" filter="fade">
                                      <p:cBhvr>
                                        <p:cTn id="7" dur="2000"/>
                                        <p:tgtEl>
                                          <p:spTgt spid="2048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483">
                                            <p:txEl>
                                              <p:pRg st="2" end="2"/>
                                            </p:txEl>
                                          </p:spTgt>
                                        </p:tgtEl>
                                        <p:attrNameLst>
                                          <p:attrName>style.visibility</p:attrName>
                                        </p:attrNameLst>
                                      </p:cBhvr>
                                      <p:to>
                                        <p:strVal val="visible"/>
                                      </p:to>
                                    </p:set>
                                    <p:animEffect transition="in" filter="fade">
                                      <p:cBhvr>
                                        <p:cTn id="12" dur="2000"/>
                                        <p:tgtEl>
                                          <p:spTgt spid="2048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3"/>
          <p:cNvSpPr>
            <a:spLocks noGrp="1"/>
          </p:cNvSpPr>
          <p:nvPr>
            <p:ph type="title"/>
          </p:nvPr>
        </p:nvSpPr>
        <p:spPr/>
        <p:txBody>
          <a:bodyPr/>
          <a:lstStyle/>
          <a:p>
            <a:pPr eaLnBrk="1" hangingPunct="1"/>
            <a:r>
              <a:rPr lang="en-US" dirty="0" smtClean="0"/>
              <a:t>The Scientific Method</a:t>
            </a:r>
          </a:p>
        </p:txBody>
      </p:sp>
      <p:sp>
        <p:nvSpPr>
          <p:cNvPr id="3075" name="Content Placeholder 5"/>
          <p:cNvSpPr>
            <a:spLocks noGrp="1"/>
          </p:cNvSpPr>
          <p:nvPr>
            <p:ph sz="half" idx="2"/>
          </p:nvPr>
        </p:nvSpPr>
        <p:spPr/>
        <p:txBody>
          <a:bodyPr/>
          <a:lstStyle/>
          <a:p>
            <a:pPr eaLnBrk="1" hangingPunct="1"/>
            <a:r>
              <a:rPr lang="en-US" dirty="0" smtClean="0"/>
              <a:t>How exactly did someone discover bacteria?</a:t>
            </a:r>
          </a:p>
          <a:p>
            <a:pPr eaLnBrk="1" hangingPunct="1"/>
            <a:r>
              <a:rPr lang="en-US" dirty="0" smtClean="0"/>
              <a:t>How do we know what we breathe?</a:t>
            </a:r>
          </a:p>
          <a:p>
            <a:pPr eaLnBrk="1" hangingPunct="1"/>
            <a:r>
              <a:rPr lang="en-US" dirty="0" smtClean="0"/>
              <a:t>Why do scientists think that the universe started with a bang?</a:t>
            </a:r>
          </a:p>
        </p:txBody>
      </p:sp>
      <p:pic>
        <p:nvPicPr>
          <p:cNvPr id="3076" name="Picture 6" descr="http://www.users.waitrose.com/~mikeholland/Images/Science.jpg"/>
          <p:cNvPicPr>
            <a:picLocks noChangeAspect="1" noChangeArrowheads="1"/>
          </p:cNvPicPr>
          <p:nvPr/>
        </p:nvPicPr>
        <p:blipFill>
          <a:blip r:embed="rId2" cstate="print"/>
          <a:srcRect/>
          <a:stretch>
            <a:fillRect/>
          </a:stretch>
        </p:blipFill>
        <p:spPr bwMode="auto">
          <a:xfrm>
            <a:off x="1219200" y="1447800"/>
            <a:ext cx="2514600" cy="4298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075">
                                            <p:txEl>
                                              <p:pRg st="0" end="0"/>
                                            </p:txEl>
                                          </p:spTgt>
                                        </p:tgtEl>
                                        <p:attrNameLst>
                                          <p:attrName>style.visibility</p:attrName>
                                        </p:attrNameLst>
                                      </p:cBhvr>
                                      <p:to>
                                        <p:strVal val="visible"/>
                                      </p:to>
                                    </p:set>
                                    <p:animEffect transition="in" filter="fade">
                                      <p:cBhvr>
                                        <p:cTn id="7" dur="2000"/>
                                        <p:tgtEl>
                                          <p:spTgt spid="307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075">
                                            <p:txEl>
                                              <p:pRg st="1" end="1"/>
                                            </p:txEl>
                                          </p:spTgt>
                                        </p:tgtEl>
                                        <p:attrNameLst>
                                          <p:attrName>style.visibility</p:attrName>
                                        </p:attrNameLst>
                                      </p:cBhvr>
                                      <p:to>
                                        <p:strVal val="visible"/>
                                      </p:to>
                                    </p:set>
                                    <p:animEffect transition="in" filter="fade">
                                      <p:cBhvr>
                                        <p:cTn id="12" dur="2000"/>
                                        <p:tgtEl>
                                          <p:spTgt spid="307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075">
                                            <p:txEl>
                                              <p:pRg st="2" end="2"/>
                                            </p:txEl>
                                          </p:spTgt>
                                        </p:tgtEl>
                                        <p:attrNameLst>
                                          <p:attrName>style.visibility</p:attrName>
                                        </p:attrNameLst>
                                      </p:cBhvr>
                                      <p:to>
                                        <p:strVal val="visible"/>
                                      </p:to>
                                    </p:set>
                                    <p:animEffect transition="in" filter="fade">
                                      <p:cBhvr>
                                        <p:cTn id="17" dur="2000"/>
                                        <p:tgtEl>
                                          <p:spTgt spid="307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076"/>
                                        </p:tgtEl>
                                        <p:attrNameLst>
                                          <p:attrName>style.visibility</p:attrName>
                                        </p:attrNameLst>
                                      </p:cBhvr>
                                      <p:to>
                                        <p:strVal val="visible"/>
                                      </p:to>
                                    </p:set>
                                    <p:animEffect transition="in" filter="wipe(down)">
                                      <p:cBhvr>
                                        <p:cTn id="22" dur="500"/>
                                        <p:tgtEl>
                                          <p:spTgt spid="30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3"/>
          <p:cNvSpPr>
            <a:spLocks noGrp="1"/>
          </p:cNvSpPr>
          <p:nvPr>
            <p:ph type="title"/>
          </p:nvPr>
        </p:nvSpPr>
        <p:spPr/>
        <p:txBody>
          <a:bodyPr/>
          <a:lstStyle/>
          <a:p>
            <a:pPr eaLnBrk="1" hangingPunct="1"/>
            <a:endParaRPr lang="en-US" smtClean="0"/>
          </a:p>
        </p:txBody>
      </p:sp>
      <p:sp>
        <p:nvSpPr>
          <p:cNvPr id="7" name="Rectangle 6"/>
          <p:cNvSpPr/>
          <p:nvPr/>
        </p:nvSpPr>
        <p:spPr>
          <a:xfrm>
            <a:off x="914400" y="3133130"/>
            <a:ext cx="7620000" cy="1200329"/>
          </a:xfrm>
          <a:prstGeom prst="rect">
            <a:avLst/>
          </a:prstGeom>
          <a:solidFill>
            <a:schemeClr val="accent1">
              <a:lumMod val="75000"/>
            </a:schemeClr>
          </a:solidFill>
        </p:spPr>
        <p:txBody>
          <a:bodyPr>
            <a:spAutoFit/>
          </a:bodyPr>
          <a:lstStyle/>
          <a:p>
            <a:pPr algn="ctr" fontAlgn="auto">
              <a:spcBef>
                <a:spcPts val="0"/>
              </a:spcBef>
              <a:spcAft>
                <a:spcPts val="0"/>
              </a:spcAft>
              <a:defRPr/>
            </a:pPr>
            <a:r>
              <a:rPr lang="en-US" sz="72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cs typeface="+mn-cs"/>
              </a:rPr>
              <a:t>Scientific Method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8" presetClass="emph" presetSubtype="0" fill="hold" grpId="2" nodeType="clickEffect">
                                  <p:stCondLst>
                                    <p:cond delay="0"/>
                                  </p:stCondLst>
                                  <p:childTnLst>
                                    <p:animRot by="21600000">
                                      <p:cBhvr>
                                        <p:cTn id="11" dur="2000" fill="hold"/>
                                        <p:tgtEl>
                                          <p:spTgt spid="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2"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3"/>
          <p:cNvSpPr>
            <a:spLocks noGrp="1"/>
          </p:cNvSpPr>
          <p:nvPr>
            <p:ph type="title"/>
          </p:nvPr>
        </p:nvSpPr>
        <p:spPr/>
        <p:txBody>
          <a:bodyPr/>
          <a:lstStyle/>
          <a:p>
            <a:pPr eaLnBrk="1" hangingPunct="1"/>
            <a:r>
              <a:rPr lang="en-US" smtClean="0"/>
              <a:t>The Scientific Method</a:t>
            </a:r>
          </a:p>
        </p:txBody>
      </p:sp>
      <p:sp>
        <p:nvSpPr>
          <p:cNvPr id="5" name="Content Placeholder 4"/>
          <p:cNvSpPr>
            <a:spLocks noGrp="1"/>
          </p:cNvSpPr>
          <p:nvPr>
            <p:ph sz="half" idx="1"/>
          </p:nvPr>
        </p:nvSpPr>
        <p:spPr>
          <a:xfrm>
            <a:off x="457200" y="1600200"/>
            <a:ext cx="4038600" cy="4953000"/>
          </a:xfrm>
        </p:spPr>
        <p:txBody>
          <a:bodyPr rtlCol="0">
            <a:normAutofit/>
          </a:bodyPr>
          <a:lstStyle/>
          <a:p>
            <a:pPr eaLnBrk="1" fontAlgn="auto" hangingPunct="1">
              <a:spcAft>
                <a:spcPts val="0"/>
              </a:spcAft>
              <a:buFont typeface="Arial" pitchFamily="34" charset="0"/>
              <a:buChar char="•"/>
              <a:defRPr/>
            </a:pPr>
            <a:r>
              <a:rPr lang="en-US" dirty="0" smtClean="0"/>
              <a:t>The </a:t>
            </a:r>
            <a:r>
              <a:rPr lang="en-US" b="1" dirty="0" smtClean="0"/>
              <a:t>scientific method </a:t>
            </a:r>
            <a:r>
              <a:rPr lang="en-US" dirty="0" smtClean="0"/>
              <a:t>is an organized approach to learn how the natural world works</a:t>
            </a:r>
          </a:p>
          <a:p>
            <a:pPr eaLnBrk="1" fontAlgn="auto" hangingPunct="1">
              <a:spcAft>
                <a:spcPts val="0"/>
              </a:spcAft>
              <a:buFont typeface="Arial" pitchFamily="34" charset="0"/>
              <a:buChar char="–"/>
              <a:defRPr/>
            </a:pPr>
            <a:r>
              <a:rPr lang="en-US" dirty="0" smtClean="0"/>
              <a:t>It is a system that allows for logical process </a:t>
            </a:r>
          </a:p>
          <a:p>
            <a:pPr eaLnBrk="1" fontAlgn="auto" hangingPunct="1">
              <a:spcAft>
                <a:spcPts val="0"/>
              </a:spcAft>
              <a:buFont typeface="Arial" pitchFamily="34" charset="0"/>
              <a:buChar char="–"/>
              <a:defRPr/>
            </a:pPr>
            <a:r>
              <a:rPr lang="en-US" dirty="0" smtClean="0"/>
              <a:t>It gives a framework to people who wish to discover, question or solve</a:t>
            </a:r>
          </a:p>
        </p:txBody>
      </p:sp>
      <p:pic>
        <p:nvPicPr>
          <p:cNvPr id="5124" name="Picture 5" descr="http://www.innovationcreators.com/Organized%20Chaos.png"/>
          <p:cNvPicPr>
            <a:picLocks noChangeAspect="1" noChangeArrowheads="1"/>
          </p:cNvPicPr>
          <p:nvPr/>
        </p:nvPicPr>
        <p:blipFill>
          <a:blip r:embed="rId2" cstate="print"/>
          <a:srcRect b="28198"/>
          <a:stretch>
            <a:fillRect/>
          </a:stretch>
        </p:blipFill>
        <p:spPr bwMode="auto">
          <a:xfrm>
            <a:off x="4953000" y="2057400"/>
            <a:ext cx="3895725" cy="3048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2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fade">
                                      <p:cBhvr>
                                        <p:cTn id="12" dur="2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2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5124"/>
                                        </p:tgtEl>
                                        <p:attrNameLst>
                                          <p:attrName>style.visibility</p:attrName>
                                        </p:attrNameLst>
                                      </p:cBhvr>
                                      <p:to>
                                        <p:strVal val="visible"/>
                                      </p:to>
                                    </p:set>
                                    <p:animEffect transition="in" filter="wipe(down)">
                                      <p:cBhvr>
                                        <p:cTn id="22" dur="500"/>
                                        <p:tgtEl>
                                          <p:spTgt spid="51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le 3"/>
          <p:cNvSpPr>
            <a:spLocks noGrp="1"/>
          </p:cNvSpPr>
          <p:nvPr>
            <p:ph type="title"/>
          </p:nvPr>
        </p:nvSpPr>
        <p:spPr/>
        <p:txBody>
          <a:bodyPr/>
          <a:lstStyle/>
          <a:p>
            <a:pPr eaLnBrk="1" hangingPunct="1"/>
            <a:r>
              <a:rPr lang="en-US" dirty="0" smtClean="0"/>
              <a:t>The Scientific Method</a:t>
            </a:r>
          </a:p>
        </p:txBody>
      </p:sp>
      <p:sp>
        <p:nvSpPr>
          <p:cNvPr id="6147" name="Content Placeholder 5"/>
          <p:cNvSpPr>
            <a:spLocks noGrp="1"/>
          </p:cNvSpPr>
          <p:nvPr>
            <p:ph sz="half" idx="2"/>
          </p:nvPr>
        </p:nvSpPr>
        <p:spPr/>
        <p:txBody>
          <a:bodyPr/>
          <a:lstStyle/>
          <a:p>
            <a:pPr marL="514350" indent="-514350" eaLnBrk="1" hangingPunct="1">
              <a:buFont typeface="Arial" charset="0"/>
              <a:buAutoNum type="arabicParenR"/>
            </a:pPr>
            <a:r>
              <a:rPr lang="en-US" dirty="0" smtClean="0"/>
              <a:t>Observe</a:t>
            </a:r>
          </a:p>
          <a:p>
            <a:pPr marL="514350" indent="-514350" eaLnBrk="1" hangingPunct="1">
              <a:buFont typeface="Arial" charset="0"/>
              <a:buAutoNum type="arabicParenR"/>
            </a:pPr>
            <a:r>
              <a:rPr lang="en-US" dirty="0" smtClean="0"/>
              <a:t>Hypothesis</a:t>
            </a:r>
          </a:p>
          <a:p>
            <a:pPr marL="514350" indent="-514350" eaLnBrk="1" hangingPunct="1">
              <a:buFont typeface="Arial" charset="0"/>
              <a:buAutoNum type="arabicParenR"/>
            </a:pPr>
            <a:r>
              <a:rPr lang="en-US" dirty="0" smtClean="0"/>
              <a:t>Experiment</a:t>
            </a:r>
          </a:p>
          <a:p>
            <a:pPr marL="514350" indent="-514350" eaLnBrk="1" hangingPunct="1">
              <a:buFont typeface="Arial" charset="0"/>
              <a:buAutoNum type="arabicParenR"/>
            </a:pPr>
            <a:r>
              <a:rPr lang="en-US" dirty="0" smtClean="0"/>
              <a:t>Analyze results</a:t>
            </a:r>
          </a:p>
          <a:p>
            <a:pPr marL="514350" indent="-514350" eaLnBrk="1" hangingPunct="1">
              <a:buFont typeface="Arial" charset="0"/>
              <a:buAutoNum type="arabicParenR"/>
            </a:pPr>
            <a:r>
              <a:rPr lang="en-US" dirty="0" smtClean="0"/>
              <a:t>Draw conclusions</a:t>
            </a:r>
          </a:p>
        </p:txBody>
      </p:sp>
      <p:pic>
        <p:nvPicPr>
          <p:cNvPr id="6148" name="Picture 5" descr="http://t1.gstatic.com/images?q=tbn:KziJhbEZjAWeoM:http://www.milforded.org/schools/eastshore/tdudeck/2.gif&amp;t=1"/>
          <p:cNvPicPr>
            <a:picLocks noChangeAspect="1" noChangeArrowheads="1"/>
          </p:cNvPicPr>
          <p:nvPr/>
        </p:nvPicPr>
        <p:blipFill>
          <a:blip r:embed="rId2" cstate="print"/>
          <a:srcRect/>
          <a:stretch>
            <a:fillRect/>
          </a:stretch>
        </p:blipFill>
        <p:spPr bwMode="auto">
          <a:xfrm>
            <a:off x="609600" y="1573213"/>
            <a:ext cx="3478213" cy="4343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fade">
                                      <p:cBhvr>
                                        <p:cTn id="7" dur="2000"/>
                                        <p:tgtEl>
                                          <p:spTgt spid="614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fade">
                                      <p:cBhvr>
                                        <p:cTn id="12" dur="2000"/>
                                        <p:tgtEl>
                                          <p:spTgt spid="614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fade">
                                      <p:cBhvr>
                                        <p:cTn id="17" dur="2000"/>
                                        <p:tgtEl>
                                          <p:spTgt spid="614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147">
                                            <p:txEl>
                                              <p:pRg st="3" end="3"/>
                                            </p:txEl>
                                          </p:spTgt>
                                        </p:tgtEl>
                                        <p:attrNameLst>
                                          <p:attrName>style.visibility</p:attrName>
                                        </p:attrNameLst>
                                      </p:cBhvr>
                                      <p:to>
                                        <p:strVal val="visible"/>
                                      </p:to>
                                    </p:set>
                                    <p:animEffect transition="in" filter="fade">
                                      <p:cBhvr>
                                        <p:cTn id="22" dur="2000"/>
                                        <p:tgtEl>
                                          <p:spTgt spid="6147">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147">
                                            <p:txEl>
                                              <p:pRg st="4" end="4"/>
                                            </p:txEl>
                                          </p:spTgt>
                                        </p:tgtEl>
                                        <p:attrNameLst>
                                          <p:attrName>style.visibility</p:attrName>
                                        </p:attrNameLst>
                                      </p:cBhvr>
                                      <p:to>
                                        <p:strVal val="visible"/>
                                      </p:to>
                                    </p:set>
                                    <p:animEffect transition="in" filter="fade">
                                      <p:cBhvr>
                                        <p:cTn id="27" dur="2000"/>
                                        <p:tgtEl>
                                          <p:spTgt spid="6147">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6148"/>
                                        </p:tgtEl>
                                        <p:attrNameLst>
                                          <p:attrName>style.visibility</p:attrName>
                                        </p:attrNameLst>
                                      </p:cBhvr>
                                      <p:to>
                                        <p:strVal val="visible"/>
                                      </p:to>
                                    </p:set>
                                    <p:animEffect transition="in" filter="wipe(down)">
                                      <p:cBhvr>
                                        <p:cTn id="32" dur="500"/>
                                        <p:tgtEl>
                                          <p:spTgt spid="61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3"/>
          <p:cNvSpPr>
            <a:spLocks noGrp="1"/>
          </p:cNvSpPr>
          <p:nvPr>
            <p:ph type="title"/>
          </p:nvPr>
        </p:nvSpPr>
        <p:spPr/>
        <p:txBody>
          <a:bodyPr/>
          <a:lstStyle/>
          <a:p>
            <a:pPr eaLnBrk="1" hangingPunct="1"/>
            <a:r>
              <a:rPr lang="en-US" dirty="0" smtClean="0"/>
              <a:t>Observing</a:t>
            </a:r>
          </a:p>
        </p:txBody>
      </p:sp>
      <p:sp>
        <p:nvSpPr>
          <p:cNvPr id="7171" name="Content Placeholder 4"/>
          <p:cNvSpPr>
            <a:spLocks noGrp="1"/>
          </p:cNvSpPr>
          <p:nvPr>
            <p:ph sz="half" idx="1"/>
          </p:nvPr>
        </p:nvSpPr>
        <p:spPr/>
        <p:txBody>
          <a:bodyPr/>
          <a:lstStyle/>
          <a:p>
            <a:pPr eaLnBrk="1" hangingPunct="1"/>
            <a:r>
              <a:rPr lang="en-US" dirty="0" smtClean="0"/>
              <a:t>Often considered the first step in the scientific method</a:t>
            </a:r>
          </a:p>
          <a:p>
            <a:pPr eaLnBrk="1" hangingPunct="1"/>
            <a:r>
              <a:rPr lang="en-US" b="1" dirty="0" smtClean="0"/>
              <a:t>Observations</a:t>
            </a:r>
            <a:r>
              <a:rPr lang="en-US" dirty="0" smtClean="0"/>
              <a:t> are bits of knowledge that are gathered from the outside world</a:t>
            </a:r>
          </a:p>
          <a:p>
            <a:pPr eaLnBrk="1" hangingPunct="1"/>
            <a:endParaRPr lang="en-US" dirty="0" smtClean="0"/>
          </a:p>
        </p:txBody>
      </p:sp>
      <p:pic>
        <p:nvPicPr>
          <p:cNvPr id="7174" name="Picture 6" descr="http://photos2.fotosearch.com/bthumb/ESP/ESP009/1428-200133-02.jpg"/>
          <p:cNvPicPr>
            <a:picLocks noChangeAspect="1" noChangeArrowheads="1"/>
          </p:cNvPicPr>
          <p:nvPr/>
        </p:nvPicPr>
        <p:blipFill>
          <a:blip r:embed="rId2" cstate="print"/>
          <a:srcRect/>
          <a:stretch>
            <a:fillRect/>
          </a:stretch>
        </p:blipFill>
        <p:spPr bwMode="auto">
          <a:xfrm>
            <a:off x="4648199" y="1981200"/>
            <a:ext cx="4090737" cy="27432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Effect transition="in" filter="fade">
                                      <p:cBhvr>
                                        <p:cTn id="7" dur="2000"/>
                                        <p:tgtEl>
                                          <p:spTgt spid="717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71">
                                            <p:txEl>
                                              <p:pRg st="1" end="1"/>
                                            </p:txEl>
                                          </p:spTgt>
                                        </p:tgtEl>
                                        <p:attrNameLst>
                                          <p:attrName>style.visibility</p:attrName>
                                        </p:attrNameLst>
                                      </p:cBhvr>
                                      <p:to>
                                        <p:strVal val="visible"/>
                                      </p:to>
                                    </p:set>
                                    <p:animEffect transition="in" filter="fade">
                                      <p:cBhvr>
                                        <p:cTn id="12" dur="2000"/>
                                        <p:tgtEl>
                                          <p:spTgt spid="717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7174"/>
                                        </p:tgtEl>
                                        <p:attrNameLst>
                                          <p:attrName>style.visibility</p:attrName>
                                        </p:attrNameLst>
                                      </p:cBhvr>
                                      <p:to>
                                        <p:strVal val="visible"/>
                                      </p:to>
                                    </p:set>
                                    <p:animEffect transition="in" filter="wipe(down)">
                                      <p:cBhvr>
                                        <p:cTn id="17" dur="500"/>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3"/>
          <p:cNvSpPr>
            <a:spLocks noGrp="1"/>
          </p:cNvSpPr>
          <p:nvPr>
            <p:ph type="title"/>
          </p:nvPr>
        </p:nvSpPr>
        <p:spPr>
          <a:xfrm>
            <a:off x="457200" y="381000"/>
            <a:ext cx="8229600" cy="1143000"/>
          </a:xfrm>
        </p:spPr>
        <p:txBody>
          <a:bodyPr/>
          <a:lstStyle/>
          <a:p>
            <a:pPr eaLnBrk="1" hangingPunct="1"/>
            <a:r>
              <a:rPr lang="en-US" dirty="0" smtClean="0"/>
              <a:t>Observing</a:t>
            </a:r>
          </a:p>
        </p:txBody>
      </p:sp>
      <p:sp>
        <p:nvSpPr>
          <p:cNvPr id="8195" name="Content Placeholder 4"/>
          <p:cNvSpPr>
            <a:spLocks noGrp="1"/>
          </p:cNvSpPr>
          <p:nvPr>
            <p:ph sz="half" idx="1"/>
          </p:nvPr>
        </p:nvSpPr>
        <p:spPr/>
        <p:txBody>
          <a:bodyPr/>
          <a:lstStyle/>
          <a:p>
            <a:pPr eaLnBrk="1" hangingPunct="1"/>
            <a:r>
              <a:rPr lang="en-US" dirty="0" smtClean="0"/>
              <a:t>Observations can be made anywhere by anybody</a:t>
            </a:r>
          </a:p>
          <a:p>
            <a:pPr eaLnBrk="1" hangingPunct="1"/>
            <a:r>
              <a:rPr lang="en-US" dirty="0" smtClean="0"/>
              <a:t>However scientists often use instruments to help them record their observations</a:t>
            </a:r>
          </a:p>
        </p:txBody>
      </p:sp>
      <p:pic>
        <p:nvPicPr>
          <p:cNvPr id="8196" name="Picture 6" descr="http://www.eaas.co.uk/images/members/solar_observing%20(Large).jpg"/>
          <p:cNvPicPr>
            <a:picLocks noChangeAspect="1" noChangeArrowheads="1"/>
          </p:cNvPicPr>
          <p:nvPr/>
        </p:nvPicPr>
        <p:blipFill>
          <a:blip r:embed="rId2" cstate="print"/>
          <a:srcRect/>
          <a:stretch>
            <a:fillRect/>
          </a:stretch>
        </p:blipFill>
        <p:spPr bwMode="auto">
          <a:xfrm>
            <a:off x="4724400" y="2286000"/>
            <a:ext cx="4044950" cy="2667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Effect transition="in" filter="wipe(down)">
                                      <p:cBhvr>
                                        <p:cTn id="7" dur="500"/>
                                        <p:tgtEl>
                                          <p:spTgt spid="819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195">
                                            <p:txEl>
                                              <p:pRg st="1" end="1"/>
                                            </p:txEl>
                                          </p:spTgt>
                                        </p:tgtEl>
                                        <p:attrNameLst>
                                          <p:attrName>style.visibility</p:attrName>
                                        </p:attrNameLst>
                                      </p:cBhvr>
                                      <p:to>
                                        <p:strVal val="visible"/>
                                      </p:to>
                                    </p:set>
                                    <p:animEffect transition="in" filter="wipe(down)">
                                      <p:cBhvr>
                                        <p:cTn id="12" dur="500"/>
                                        <p:tgtEl>
                                          <p:spTgt spid="819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8196"/>
                                        </p:tgtEl>
                                        <p:attrNameLst>
                                          <p:attrName>style.visibility</p:attrName>
                                        </p:attrNameLst>
                                      </p:cBhvr>
                                      <p:to>
                                        <p:strVal val="visible"/>
                                      </p:to>
                                    </p:set>
                                    <p:anim calcmode="lin" valueType="num">
                                      <p:cBhvr additive="base">
                                        <p:cTn id="17" dur="500" fill="hold"/>
                                        <p:tgtEl>
                                          <p:spTgt spid="8196"/>
                                        </p:tgtEl>
                                        <p:attrNameLst>
                                          <p:attrName>ppt_x</p:attrName>
                                        </p:attrNameLst>
                                      </p:cBhvr>
                                      <p:tavLst>
                                        <p:tav tm="0">
                                          <p:val>
                                            <p:strVal val="#ppt_x"/>
                                          </p:val>
                                        </p:tav>
                                        <p:tav tm="100000">
                                          <p:val>
                                            <p:strVal val="#ppt_x"/>
                                          </p:val>
                                        </p:tav>
                                      </p:tavLst>
                                    </p:anim>
                                    <p:anim calcmode="lin" valueType="num">
                                      <p:cBhvr additive="base">
                                        <p:cTn id="18" dur="500" fill="hold"/>
                                        <p:tgtEl>
                                          <p:spTgt spid="819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smtClean="0"/>
              <a:t>Example Experiment</a:t>
            </a:r>
          </a:p>
        </p:txBody>
      </p:sp>
      <p:sp>
        <p:nvSpPr>
          <p:cNvPr id="9219" name="Content Placeholder 2"/>
          <p:cNvSpPr>
            <a:spLocks noGrp="1"/>
          </p:cNvSpPr>
          <p:nvPr>
            <p:ph sz="half" idx="1"/>
          </p:nvPr>
        </p:nvSpPr>
        <p:spPr>
          <a:xfrm>
            <a:off x="457200" y="1600200"/>
            <a:ext cx="8229600" cy="1752600"/>
          </a:xfrm>
        </p:spPr>
        <p:txBody>
          <a:bodyPr/>
          <a:lstStyle/>
          <a:p>
            <a:pPr marL="0" indent="0" eaLnBrk="1" hangingPunct="1">
              <a:buFont typeface="Arial" charset="0"/>
              <a:buNone/>
            </a:pPr>
            <a:r>
              <a:rPr lang="en-US" dirty="0" smtClean="0"/>
              <a:t>Observation:</a:t>
            </a:r>
          </a:p>
          <a:p>
            <a:pPr marL="0" indent="0" eaLnBrk="1" hangingPunct="1">
              <a:buFont typeface="Arial" charset="0"/>
              <a:buNone/>
            </a:pPr>
            <a:endParaRPr lang="en-US" dirty="0" smtClean="0"/>
          </a:p>
          <a:p>
            <a:pPr marL="0" indent="0" algn="ctr" eaLnBrk="1" hangingPunct="1">
              <a:buFont typeface="Arial" charset="0"/>
              <a:buNone/>
            </a:pPr>
            <a:r>
              <a:rPr lang="en-US" dirty="0" smtClean="0"/>
              <a:t>There seem to be more gnats buzzing around my head when I use Head and Shoulders</a:t>
            </a:r>
          </a:p>
        </p:txBody>
      </p:sp>
      <p:pic>
        <p:nvPicPr>
          <p:cNvPr id="9220" name="Picture 5" descr="http://www.pestcontrolrx.com/.a/6a00e5527221258833010536eced22970b-800wi"/>
          <p:cNvPicPr>
            <a:picLocks noChangeAspect="1" noChangeArrowheads="1"/>
          </p:cNvPicPr>
          <p:nvPr/>
        </p:nvPicPr>
        <p:blipFill>
          <a:blip r:embed="rId2" cstate="print"/>
          <a:srcRect/>
          <a:stretch>
            <a:fillRect/>
          </a:stretch>
        </p:blipFill>
        <p:spPr bwMode="auto">
          <a:xfrm>
            <a:off x="3200400" y="3505200"/>
            <a:ext cx="2895600" cy="31448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fade">
                                      <p:cBhvr>
                                        <p:cTn id="7" dur="2000"/>
                                        <p:tgtEl>
                                          <p:spTgt spid="921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219">
                                            <p:txEl>
                                              <p:pRg st="2" end="2"/>
                                            </p:txEl>
                                          </p:spTgt>
                                        </p:tgtEl>
                                        <p:attrNameLst>
                                          <p:attrName>style.visibility</p:attrName>
                                        </p:attrNameLst>
                                      </p:cBhvr>
                                      <p:to>
                                        <p:strVal val="visible"/>
                                      </p:to>
                                    </p:set>
                                    <p:animEffect transition="in" filter="fade">
                                      <p:cBhvr>
                                        <p:cTn id="12" dur="2000"/>
                                        <p:tgtEl>
                                          <p:spTgt spid="921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9220"/>
                                        </p:tgtEl>
                                        <p:attrNameLst>
                                          <p:attrName>style.visibility</p:attrName>
                                        </p:attrNameLst>
                                      </p:cBhvr>
                                      <p:to>
                                        <p:strVal val="visible"/>
                                      </p:to>
                                    </p:set>
                                    <p:animEffect transition="in" filter="wipe(down)">
                                      <p:cBhvr>
                                        <p:cTn id="1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3"/>
          <p:cNvSpPr>
            <a:spLocks noGrp="1"/>
          </p:cNvSpPr>
          <p:nvPr>
            <p:ph type="title"/>
          </p:nvPr>
        </p:nvSpPr>
        <p:spPr/>
        <p:txBody>
          <a:bodyPr/>
          <a:lstStyle/>
          <a:p>
            <a:pPr eaLnBrk="1" hangingPunct="1"/>
            <a:r>
              <a:rPr lang="en-US" dirty="0" smtClean="0"/>
              <a:t>Hypothesis</a:t>
            </a:r>
          </a:p>
        </p:txBody>
      </p:sp>
      <p:sp>
        <p:nvSpPr>
          <p:cNvPr id="10243" name="Content Placeholder 5"/>
          <p:cNvSpPr>
            <a:spLocks noGrp="1"/>
          </p:cNvSpPr>
          <p:nvPr>
            <p:ph sz="half" idx="2"/>
          </p:nvPr>
        </p:nvSpPr>
        <p:spPr/>
        <p:txBody>
          <a:bodyPr/>
          <a:lstStyle/>
          <a:p>
            <a:pPr eaLnBrk="1" hangingPunct="1"/>
            <a:r>
              <a:rPr lang="en-US" dirty="0" smtClean="0"/>
              <a:t>A </a:t>
            </a:r>
            <a:r>
              <a:rPr lang="en-US" b="1" dirty="0" smtClean="0"/>
              <a:t>hypothesis</a:t>
            </a:r>
            <a:r>
              <a:rPr lang="en-US" dirty="0" smtClean="0"/>
              <a:t> is a proposed explanation for an observable phenomenon</a:t>
            </a:r>
          </a:p>
          <a:p>
            <a:pPr eaLnBrk="1" hangingPunct="1"/>
            <a:r>
              <a:rPr lang="en-US" dirty="0" smtClean="0"/>
              <a:t>In science a hypothesis is an idea that is backed by previous knowledge and data</a:t>
            </a:r>
          </a:p>
        </p:txBody>
      </p:sp>
      <p:pic>
        <p:nvPicPr>
          <p:cNvPr id="10244" name="Picture 5" descr="http://t3.gstatic.com/images?q=tbn:ANd9GcRhFx5ogLIHPQhseWzIckxM0_HGeu_yhPd05F6g7svdTDAvsoM&amp;t=1&amp;usg=__pzkpeUKI_AdKESQaDqWPsI191bo="/>
          <p:cNvPicPr>
            <a:picLocks noChangeAspect="1" noChangeArrowheads="1"/>
          </p:cNvPicPr>
          <p:nvPr/>
        </p:nvPicPr>
        <p:blipFill>
          <a:blip r:embed="rId2" cstate="print"/>
          <a:srcRect/>
          <a:stretch>
            <a:fillRect/>
          </a:stretch>
        </p:blipFill>
        <p:spPr bwMode="auto">
          <a:xfrm>
            <a:off x="914400" y="2362200"/>
            <a:ext cx="3279775" cy="23431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243">
                                            <p:txEl>
                                              <p:pRg st="0" end="0"/>
                                            </p:txEl>
                                          </p:spTgt>
                                        </p:tgtEl>
                                        <p:attrNameLst>
                                          <p:attrName>style.visibility</p:attrName>
                                        </p:attrNameLst>
                                      </p:cBhvr>
                                      <p:to>
                                        <p:strVal val="visible"/>
                                      </p:to>
                                    </p:set>
                                    <p:animEffect transition="in" filter="fade">
                                      <p:cBhvr>
                                        <p:cTn id="7" dur="2000"/>
                                        <p:tgtEl>
                                          <p:spTgt spid="1024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0243">
                                            <p:txEl>
                                              <p:pRg st="1" end="1"/>
                                            </p:txEl>
                                          </p:spTgt>
                                        </p:tgtEl>
                                        <p:attrNameLst>
                                          <p:attrName>style.visibility</p:attrName>
                                        </p:attrNameLst>
                                      </p:cBhvr>
                                      <p:to>
                                        <p:strVal val="visible"/>
                                      </p:to>
                                    </p:set>
                                    <p:animEffect transition="in" filter="fade">
                                      <p:cBhvr>
                                        <p:cTn id="12" dur="2000"/>
                                        <p:tgtEl>
                                          <p:spTgt spid="1024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0244"/>
                                        </p:tgtEl>
                                        <p:attrNameLst>
                                          <p:attrName>style.visibility</p:attrName>
                                        </p:attrNameLst>
                                      </p:cBhvr>
                                      <p:to>
                                        <p:strVal val="visible"/>
                                      </p:to>
                                    </p:set>
                                    <p:anim calcmode="lin" valueType="num">
                                      <p:cBhvr additive="base">
                                        <p:cTn id="17" dur="500" fill="hold"/>
                                        <p:tgtEl>
                                          <p:spTgt spid="10244"/>
                                        </p:tgtEl>
                                        <p:attrNameLst>
                                          <p:attrName>ppt_x</p:attrName>
                                        </p:attrNameLst>
                                      </p:cBhvr>
                                      <p:tavLst>
                                        <p:tav tm="0">
                                          <p:val>
                                            <p:strVal val="#ppt_x"/>
                                          </p:val>
                                        </p:tav>
                                        <p:tav tm="100000">
                                          <p:val>
                                            <p:strVal val="#ppt_x"/>
                                          </p:val>
                                        </p:tav>
                                      </p:tavLst>
                                    </p:anim>
                                    <p:anim calcmode="lin" valueType="num">
                                      <p:cBhvr additive="base">
                                        <p:cTn id="18" dur="500" fill="hold"/>
                                        <p:tgtEl>
                                          <p:spTgt spid="1024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1101</TotalTime>
  <Words>457</Words>
  <Application>Microsoft Office PowerPoint</Application>
  <PresentationFormat>On-screen Show (4:3)</PresentationFormat>
  <Paragraphs>67</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Chapter 1.3 Science as a Process</vt:lpstr>
      <vt:lpstr>The Scientific Method</vt:lpstr>
      <vt:lpstr>PowerPoint Presentation</vt:lpstr>
      <vt:lpstr>The Scientific Method</vt:lpstr>
      <vt:lpstr>The Scientific Method</vt:lpstr>
      <vt:lpstr>Observing</vt:lpstr>
      <vt:lpstr>Observing</vt:lpstr>
      <vt:lpstr>Example Experiment</vt:lpstr>
      <vt:lpstr>Hypothesis</vt:lpstr>
      <vt:lpstr>Hypothesis</vt:lpstr>
      <vt:lpstr>Example Experiment</vt:lpstr>
      <vt:lpstr>Experiment</vt:lpstr>
      <vt:lpstr>Experiment</vt:lpstr>
      <vt:lpstr>Example Experiment</vt:lpstr>
      <vt:lpstr>Analyzing Results</vt:lpstr>
      <vt:lpstr>Example Experiment</vt:lpstr>
      <vt:lpstr>Drawing Conclusions</vt:lpstr>
      <vt:lpstr>Example Experiment</vt:lpstr>
    </vt:vector>
  </TitlesOfParts>
  <Company>Toshiba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1.3 Science as a Process</dc:title>
  <dc:creator>Mike</dc:creator>
  <cp:lastModifiedBy>Administrator</cp:lastModifiedBy>
  <cp:revision>20</cp:revision>
  <dcterms:created xsi:type="dcterms:W3CDTF">2010-08-23T17:17:20Z</dcterms:created>
  <dcterms:modified xsi:type="dcterms:W3CDTF">2012-08-23T12:53:34Z</dcterms:modified>
</cp:coreProperties>
</file>