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9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48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76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F189F5C0-F655-474F-AA2D-68D4E83382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2921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511D88B-4D70-4B1B-A434-369BD32CFA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1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783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72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27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00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9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4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86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86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77A2B-1897-46F0-8CD7-2DBFF14BC346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CF19B-6270-49C3-8619-98C3F8317E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2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MP3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791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Codominance/Incomplete Dominance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Genes that blend with two dominant alleles are called </a:t>
            </a:r>
            <a:r>
              <a:rPr lang="en-US" b="1" dirty="0" smtClean="0"/>
              <a:t>incomplete dominance </a:t>
            </a:r>
            <a:r>
              <a:rPr lang="en-US" dirty="0" smtClean="0"/>
              <a:t>genes</a:t>
            </a:r>
          </a:p>
          <a:p>
            <a:r>
              <a:rPr lang="en-US" dirty="0" smtClean="0"/>
              <a:t>These genes can be found in many different types of organisms</a:t>
            </a:r>
            <a:endParaRPr lang="en-US" dirty="0"/>
          </a:p>
        </p:txBody>
      </p:sp>
      <p:pic>
        <p:nvPicPr>
          <p:cNvPr id="5122" name="Picture 2" descr="http://schoolworkhelper.net/wp-content/uploads/2010/07/Monohybrid-Cross-Between-black-Splashed-White-Andalusian-Fow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828800"/>
            <a:ext cx="2971800" cy="4391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935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sp>
        <p:nvSpPr>
          <p:cNvPr id="38918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/>
              <a:t>DNA is a long molecule that is made up of nucleotides</a:t>
            </a:r>
          </a:p>
          <a:p>
            <a:r>
              <a:rPr lang="en-US" sz="2800" dirty="0"/>
              <a:t>Each nucleotide is made up of a…</a:t>
            </a:r>
          </a:p>
          <a:p>
            <a:pPr lvl="1"/>
            <a:r>
              <a:rPr lang="en-US" sz="2400" dirty="0"/>
              <a:t>5 carbon sugar – Deoxyribose</a:t>
            </a:r>
          </a:p>
          <a:p>
            <a:pPr lvl="1"/>
            <a:r>
              <a:rPr lang="en-US" sz="2400" dirty="0"/>
              <a:t>A phosphate group</a:t>
            </a:r>
          </a:p>
          <a:p>
            <a:pPr lvl="1"/>
            <a:r>
              <a:rPr lang="en-US" sz="2400" dirty="0"/>
              <a:t>A nitrogenous base</a:t>
            </a:r>
          </a:p>
        </p:txBody>
      </p:sp>
      <p:pic>
        <p:nvPicPr>
          <p:cNvPr id="7" name="Picture 10" descr="nucleot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3886200" cy="2322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6304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</a:t>
            </a:r>
            <a:endParaRPr lang="en-US" dirty="0"/>
          </a:p>
        </p:txBody>
      </p:sp>
      <p:sp>
        <p:nvSpPr>
          <p:cNvPr id="40966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There are four bases –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Guanine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Cytosine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Thymine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Adenine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They can be paired as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Guanine and Cytosine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Thymine and Adenine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Only these pairings are found in DNA</a:t>
            </a:r>
          </a:p>
        </p:txBody>
      </p:sp>
      <p:pic>
        <p:nvPicPr>
          <p:cNvPr id="7" name="Picture 8" descr="dnastru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810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073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marL="533400" indent="-5334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2800" dirty="0" smtClean="0"/>
              <a:t>Unzip DNA</a:t>
            </a:r>
          </a:p>
          <a:p>
            <a:pPr marL="533400" indent="-5334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2800" dirty="0" smtClean="0"/>
              <a:t>Add Base Pairs to both unzipped strands</a:t>
            </a:r>
          </a:p>
          <a:p>
            <a:pPr marL="533400" indent="-533400" fontAlgn="auto">
              <a:spcAft>
                <a:spcPts val="0"/>
              </a:spcAft>
              <a:buFont typeface="Wingdings" pitchFamily="2" charset="2"/>
              <a:buAutoNum type="arabicPeriod"/>
              <a:defRPr/>
            </a:pPr>
            <a:r>
              <a:rPr lang="en-US" sz="2800" dirty="0" smtClean="0"/>
              <a:t>Proofread the 2 new strands</a:t>
            </a:r>
          </a:p>
        </p:txBody>
      </p:sp>
      <p:pic>
        <p:nvPicPr>
          <p:cNvPr id="7" name="Picture 12" descr="http://3.bp.blogspot.com/_guSOnFRs_Ks/THtvfyt-XlI/AAAAAAAAAKI/AlvhVN5EteU/s1600/dna_replica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81000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8172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2800" smtClean="0"/>
              <a:t>There are three main types of RNA</a:t>
            </a:r>
          </a:p>
          <a:p>
            <a:pPr lvl="1" eaLnBrk="1" hangingPunct="1"/>
            <a:r>
              <a:rPr lang="en-US" sz="2400" smtClean="0"/>
              <a:t>mRNA</a:t>
            </a:r>
          </a:p>
          <a:p>
            <a:pPr lvl="1" eaLnBrk="1" hangingPunct="1"/>
            <a:r>
              <a:rPr lang="en-US" sz="2400" smtClean="0"/>
              <a:t>tRNA</a:t>
            </a:r>
          </a:p>
          <a:p>
            <a:pPr lvl="1" eaLnBrk="1" hangingPunct="1"/>
            <a:r>
              <a:rPr lang="en-US" sz="2400" smtClean="0"/>
              <a:t>rRNA</a:t>
            </a:r>
          </a:p>
          <a:p>
            <a:pPr eaLnBrk="1" hangingPunct="1"/>
            <a:r>
              <a:rPr lang="en-US" sz="2800" smtClean="0"/>
              <a:t>They each have a different and specific function when it comes to making proteins</a:t>
            </a:r>
          </a:p>
        </p:txBody>
      </p:sp>
      <p:pic>
        <p:nvPicPr>
          <p:cNvPr id="7" name="Picture 8" descr="mR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0200"/>
            <a:ext cx="42672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1594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There are two major steps to protein synthesis</a:t>
            </a:r>
          </a:p>
          <a:p>
            <a:r>
              <a:rPr lang="en-US" smtClean="0"/>
              <a:t>The first step is to copy the information from DNA</a:t>
            </a:r>
          </a:p>
          <a:p>
            <a:r>
              <a:rPr lang="en-US" smtClean="0"/>
              <a:t>This is called </a:t>
            </a:r>
            <a:r>
              <a:rPr lang="en-US" b="1" smtClean="0"/>
              <a:t>transcription</a:t>
            </a:r>
          </a:p>
          <a:p>
            <a:r>
              <a:rPr lang="en-US" smtClean="0"/>
              <a:t>It involves mRNA copying the information from DNA</a:t>
            </a:r>
          </a:p>
        </p:txBody>
      </p:sp>
      <p:pic>
        <p:nvPicPr>
          <p:cNvPr id="64514" name="Picture 2" descr="http://www.accessexcellence.org/RC/VL/GG/images/protein_synthesi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42862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136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/>
          <a:lstStyle/>
          <a:p>
            <a:r>
              <a:rPr lang="en-US" smtClean="0"/>
              <a:t>Transcription has 4 major steps</a:t>
            </a:r>
          </a:p>
          <a:p>
            <a:r>
              <a:rPr lang="en-US" smtClean="0"/>
              <a:t>1) Identify a section of DNA to copy</a:t>
            </a:r>
          </a:p>
          <a:p>
            <a:r>
              <a:rPr lang="en-US" smtClean="0"/>
              <a:t>2) Unzip a section of DNA</a:t>
            </a:r>
          </a:p>
          <a:p>
            <a:r>
              <a:rPr lang="en-US" smtClean="0"/>
              <a:t>3) Create a piece of mRNA from DNA</a:t>
            </a:r>
          </a:p>
          <a:p>
            <a:r>
              <a:rPr lang="en-US" smtClean="0"/>
              <a:t>4) Zip back up the DNA</a:t>
            </a:r>
          </a:p>
          <a:p>
            <a:endParaRPr lang="en-US" smtClean="0"/>
          </a:p>
        </p:txBody>
      </p:sp>
      <p:pic>
        <p:nvPicPr>
          <p:cNvPr id="61442" name="Picture 2" descr="http://www.brooklyn.cuny.edu/bc/ahp/BioInfo/graphics/Transcription.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33600"/>
            <a:ext cx="3886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932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Translation</a:t>
            </a:r>
          </a:p>
        </p:txBody>
      </p:sp>
      <p:sp>
        <p:nvSpPr>
          <p:cNvPr id="53256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Translation</a:t>
            </a:r>
            <a:r>
              <a:rPr lang="en-US" sz="2800" smtClean="0"/>
              <a:t> is the process of taking mRNA and making proteins</a:t>
            </a:r>
          </a:p>
          <a:p>
            <a:pPr eaLnBrk="1" hangingPunct="1"/>
            <a:r>
              <a:rPr lang="en-US" sz="2800" smtClean="0"/>
              <a:t>Uses all three kinds of RNA</a:t>
            </a:r>
          </a:p>
          <a:p>
            <a:pPr lvl="1" eaLnBrk="1" hangingPunct="1"/>
            <a:r>
              <a:rPr lang="en-US" sz="2400" smtClean="0"/>
              <a:t>Messenger</a:t>
            </a:r>
          </a:p>
          <a:p>
            <a:pPr lvl="1" eaLnBrk="1" hangingPunct="1"/>
            <a:r>
              <a:rPr lang="en-US" sz="2400" smtClean="0"/>
              <a:t>Ribosomal</a:t>
            </a:r>
          </a:p>
          <a:p>
            <a:pPr lvl="1" eaLnBrk="1" hangingPunct="1"/>
            <a:r>
              <a:rPr lang="en-US" sz="2400" smtClean="0"/>
              <a:t>Transfer</a:t>
            </a:r>
          </a:p>
        </p:txBody>
      </p:sp>
      <p:pic>
        <p:nvPicPr>
          <p:cNvPr id="53259" name="Picture 11" descr="transl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88620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32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3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32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32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32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600" smtClean="0"/>
              <a:t>There are four major steps to Translation</a:t>
            </a:r>
          </a:p>
          <a:p>
            <a:r>
              <a:rPr lang="en-US" sz="2600" smtClean="0"/>
              <a:t>1) mRNA attaches to rRNA</a:t>
            </a:r>
          </a:p>
          <a:p>
            <a:r>
              <a:rPr lang="en-US" sz="2600" smtClean="0"/>
              <a:t>2) mRNA is “read” by rRNA </a:t>
            </a:r>
          </a:p>
          <a:p>
            <a:r>
              <a:rPr lang="en-US" sz="2600" smtClean="0"/>
              <a:t>3) tRNA bring the correct amino acids to the rRNA</a:t>
            </a:r>
          </a:p>
          <a:p>
            <a:r>
              <a:rPr lang="en-US" sz="2600" smtClean="0"/>
              <a:t>4) The completed protein detaches</a:t>
            </a:r>
          </a:p>
        </p:txBody>
      </p:sp>
      <p:pic>
        <p:nvPicPr>
          <p:cNvPr id="63490" name="Picture 2" descr="http://library.thinkquest.org/C0123260/basic%20knowledge/images/basic%20knowledge/RNA/translation%20step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19200"/>
            <a:ext cx="35814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32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DNA can however make mistakes</a:t>
            </a:r>
          </a:p>
          <a:p>
            <a:r>
              <a:rPr lang="en-US" dirty="0" smtClean="0"/>
              <a:t>When a DNA makes a mistake in its own sequence of base pairs its is called a </a:t>
            </a:r>
            <a:r>
              <a:rPr lang="en-US" b="1" dirty="0" smtClean="0"/>
              <a:t>mutation</a:t>
            </a:r>
          </a:p>
          <a:p>
            <a:r>
              <a:rPr lang="en-US" dirty="0" smtClean="0"/>
              <a:t>A mutation can change the base pairs in DNA for the rest of DNA</a:t>
            </a:r>
            <a:endParaRPr lang="en-US" dirty="0"/>
          </a:p>
        </p:txBody>
      </p:sp>
      <p:pic>
        <p:nvPicPr>
          <p:cNvPr id="10242" name="Picture 2" descr="http://www.cs4fn.org/biology/images/mut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38400"/>
            <a:ext cx="4087581" cy="3067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5719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 Mendel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1851 a monk named Gregor Mendel entered the University of Vienna to study science</a:t>
            </a:r>
          </a:p>
          <a:p>
            <a:r>
              <a:rPr lang="en-US" dirty="0" smtClean="0"/>
              <a:t>After learning about math and science he returned to his monastery and resumed his job as a high school teacher and gardener</a:t>
            </a:r>
            <a:endParaRPr lang="en-US" dirty="0"/>
          </a:p>
        </p:txBody>
      </p:sp>
      <p:pic>
        <p:nvPicPr>
          <p:cNvPr id="14338" name="Picture 2" descr="http://tad2010.wicomico.wikispaces.net/file/view/GregorMendel.jpg/194237186/GregorMen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3200400" cy="4192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619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Mistakes in DNA often present themselves in single base pairs</a:t>
            </a:r>
          </a:p>
          <a:p>
            <a:r>
              <a:rPr lang="en-US" dirty="0" smtClean="0"/>
              <a:t>One single base pair can change the message for an entire protein</a:t>
            </a:r>
          </a:p>
          <a:p>
            <a:r>
              <a:rPr lang="en-US" dirty="0" smtClean="0"/>
              <a:t>These changes can change the proteins that DNA codes for</a:t>
            </a:r>
            <a:endParaRPr lang="en-US" dirty="0"/>
          </a:p>
        </p:txBody>
      </p:sp>
      <p:pic>
        <p:nvPicPr>
          <p:cNvPr id="5122" name="Picture 2" descr="http://homepage.usask.ca/~vim458/advirol/SPCV/evolution/2.jpg"/>
          <p:cNvPicPr>
            <a:picLocks noChangeAspect="1" noChangeArrowheads="1"/>
          </p:cNvPicPr>
          <p:nvPr/>
        </p:nvPicPr>
        <p:blipFill>
          <a:blip r:embed="rId2" cstate="print"/>
          <a:srcRect b="13167"/>
          <a:stretch>
            <a:fillRect/>
          </a:stretch>
        </p:blipFill>
        <p:spPr bwMode="auto">
          <a:xfrm>
            <a:off x="4495800" y="2362200"/>
            <a:ext cx="4348241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3652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Evolution</a:t>
            </a:r>
            <a:r>
              <a:rPr lang="en-US" dirty="0" smtClean="0"/>
              <a:t> is the change over time of inherited traits in a population</a:t>
            </a:r>
          </a:p>
          <a:p>
            <a:r>
              <a:rPr lang="en-US" dirty="0" smtClean="0"/>
              <a:t>It is a hotly debated topic </a:t>
            </a:r>
          </a:p>
          <a:p>
            <a:r>
              <a:rPr lang="en-US" dirty="0" smtClean="0"/>
              <a:t>It is a relatively simple definition, however it has many different aspects to it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5364" name="Picture 4" descr="http://www.fubiz.net/blog/images/nintendocharac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2667000" cy="52591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325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Lamarck had the idea that most organisms passed on their traits based on use and disuse</a:t>
            </a:r>
          </a:p>
          <a:p>
            <a:r>
              <a:rPr lang="en-US" dirty="0" smtClean="0"/>
              <a:t>He believed  that organisms changed over time based on their use and disuse of certain characteristics</a:t>
            </a:r>
            <a:endParaRPr lang="en-US" dirty="0"/>
          </a:p>
        </p:txBody>
      </p:sp>
      <p:pic>
        <p:nvPicPr>
          <p:cNvPr id="11266" name="Picture 2" descr="http://www.laocomics.com/blog/wp-content/uploads/2009/03/lion-attacks-wildebe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14600"/>
            <a:ext cx="40005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9102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However a few years later in the 1830’s a young biologist set sail on a voyage on the HMS Beagle</a:t>
            </a:r>
          </a:p>
          <a:p>
            <a:r>
              <a:rPr lang="en-US" dirty="0" smtClean="0"/>
              <a:t>Charles Darwin’s voyage was one of the most important events in biology</a:t>
            </a:r>
            <a:endParaRPr lang="en-US" dirty="0"/>
          </a:p>
        </p:txBody>
      </p:sp>
      <p:pic>
        <p:nvPicPr>
          <p:cNvPr id="7170" name="Picture 2" descr="http://www.wired.com/images_blogs/wiredscience/images/2009/04/08/c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752600"/>
            <a:ext cx="3657600" cy="40543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147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Darwin found on his journey that certain animals were better suited for their environments than other animals</a:t>
            </a:r>
          </a:p>
          <a:p>
            <a:r>
              <a:rPr lang="en-US" dirty="0" smtClean="0"/>
              <a:t>Darwin found that some of these animals were better suited to survival than others </a:t>
            </a:r>
            <a:endParaRPr lang="en-US" dirty="0"/>
          </a:p>
        </p:txBody>
      </p:sp>
      <p:pic>
        <p:nvPicPr>
          <p:cNvPr id="4098" name="Picture 2" descr="http://1.bp.blogspot.com/_Ki7LkhJ3QIg/S9Xyv8ZqpXI/AAAAAAAAADI/JJGGIM70phQ/s1600/naturalselection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86000"/>
            <a:ext cx="3914775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692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Natural selection can only happen when one organism has an increased chance to spread its genes</a:t>
            </a:r>
          </a:p>
          <a:p>
            <a:r>
              <a:rPr lang="en-US" dirty="0" smtClean="0"/>
              <a:t>The probability that an organism will pass on its genes to the next generation is referred to as </a:t>
            </a:r>
            <a:r>
              <a:rPr lang="en-US" b="1" dirty="0" smtClean="0"/>
              <a:t>fitness</a:t>
            </a:r>
          </a:p>
        </p:txBody>
      </p:sp>
      <p:pic>
        <p:nvPicPr>
          <p:cNvPr id="13314" name="Picture 2" descr="http://images2.cafemomstatic.com/images/user/gallery/post_1740411_1264693294_med.jpg?imageId=179094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38400"/>
            <a:ext cx="4381500" cy="24711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330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range of traits within a population helps determine how natural selection proceeds</a:t>
            </a:r>
          </a:p>
          <a:p>
            <a:r>
              <a:rPr lang="en-US" dirty="0" smtClean="0"/>
              <a:t>Natural selection tends to select for certain traits and have certain other traits die out</a:t>
            </a:r>
          </a:p>
          <a:p>
            <a:r>
              <a:rPr lang="en-US" dirty="0" smtClean="0"/>
              <a:t>The range in traits is called </a:t>
            </a:r>
            <a:r>
              <a:rPr lang="en-US" b="1" dirty="0" smtClean="0"/>
              <a:t>genetic variation</a:t>
            </a:r>
          </a:p>
        </p:txBody>
      </p:sp>
      <p:pic>
        <p:nvPicPr>
          <p:cNvPr id="5122" name="Picture 2" descr="http://www.thescientifichomeschool.com/wp-content/uploads/2011/02/finch-evo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9800"/>
            <a:ext cx="4286250" cy="2867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623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trait that makes an individual more likely to survive in an environment is called an </a:t>
            </a:r>
            <a:r>
              <a:rPr lang="en-US" b="1" dirty="0" smtClean="0"/>
              <a:t>adaptation</a:t>
            </a:r>
          </a:p>
          <a:p>
            <a:r>
              <a:rPr lang="en-US" dirty="0" smtClean="0"/>
              <a:t>Something like thick fur in a cold environment is a successful adaptation</a:t>
            </a:r>
          </a:p>
          <a:p>
            <a:r>
              <a:rPr lang="en-US" dirty="0" smtClean="0"/>
              <a:t>Something like thick fur in a warm environment is not a successful adaptation</a:t>
            </a:r>
          </a:p>
        </p:txBody>
      </p:sp>
      <p:pic>
        <p:nvPicPr>
          <p:cNvPr id="5" name="Picture 2" descr="http://www.exploringnature.org/graphics/adaptation_jpgs/beaver_adapt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2209800"/>
            <a:ext cx="4267199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211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fossil</a:t>
            </a:r>
            <a:r>
              <a:rPr lang="en-US" dirty="0" smtClean="0"/>
              <a:t> is the remains or traces of an organism that died long ago</a:t>
            </a:r>
          </a:p>
          <a:p>
            <a:r>
              <a:rPr lang="en-US" dirty="0" smtClean="0"/>
              <a:t>Fossils most often form when a trace of an organism is buried</a:t>
            </a:r>
          </a:p>
          <a:p>
            <a:r>
              <a:rPr lang="en-US" dirty="0" smtClean="0"/>
              <a:t>Traces of an organism can be a footprint, droppings, eggs, a corpse, etc.</a:t>
            </a:r>
            <a:endParaRPr lang="en-US" dirty="0"/>
          </a:p>
        </p:txBody>
      </p:sp>
      <p:pic>
        <p:nvPicPr>
          <p:cNvPr id="20482" name="Picture 2" descr="http://www.treasure-hunting-team.com/Pictures/Fossil-Fish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514600"/>
            <a:ext cx="4457700" cy="2914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319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these fossils we can draw conclusions about the organisms on the earth during different time periods</a:t>
            </a:r>
          </a:p>
          <a:p>
            <a:r>
              <a:rPr lang="en-US" dirty="0" smtClean="0"/>
              <a:t>We can line up the fossils and make a timeline of what organisms looked like and how they changed</a:t>
            </a:r>
            <a:endParaRPr lang="en-US" dirty="0"/>
          </a:p>
        </p:txBody>
      </p:sp>
      <p:pic>
        <p:nvPicPr>
          <p:cNvPr id="7170" name="Picture 2" descr="http://www.agiweb.org/news/evolution/figures/newscallo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81200"/>
            <a:ext cx="3200400" cy="39357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651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 Mendel</a:t>
            </a:r>
            <a:endParaRPr lang="en-US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2079625"/>
            <a:ext cx="4038600" cy="4267200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Mendel called his first generation the “P” generation</a:t>
            </a:r>
          </a:p>
          <a:p>
            <a:r>
              <a:rPr lang="en-US" sz="2400" dirty="0" smtClean="0"/>
              <a:t>He </a:t>
            </a:r>
            <a:r>
              <a:rPr lang="en-US" sz="2400" dirty="0"/>
              <a:t>called the next generation of plants the “F</a:t>
            </a:r>
            <a:r>
              <a:rPr lang="en-US" sz="2400" baseline="-25000" dirty="0"/>
              <a:t>1</a:t>
            </a:r>
            <a:r>
              <a:rPr lang="en-US" sz="2400" dirty="0"/>
              <a:t>” generation of plants</a:t>
            </a:r>
          </a:p>
          <a:p>
            <a:pPr lvl="1"/>
            <a:r>
              <a:rPr lang="en-US" sz="2000" dirty="0"/>
              <a:t>P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F</a:t>
            </a:r>
            <a:r>
              <a:rPr lang="en-US" sz="2000" baseline="-25000" dirty="0"/>
              <a:t>1</a:t>
            </a:r>
          </a:p>
          <a:p>
            <a:r>
              <a:rPr lang="en-US" sz="2400" dirty="0"/>
              <a:t>The generation after</a:t>
            </a:r>
            <a:r>
              <a:rPr lang="en-US" sz="2400" baseline="-25000" dirty="0"/>
              <a:t> </a:t>
            </a:r>
            <a:r>
              <a:rPr lang="en-US" sz="2400" dirty="0"/>
              <a:t>F</a:t>
            </a:r>
            <a:r>
              <a:rPr lang="en-US" sz="2400" baseline="-25000" dirty="0"/>
              <a:t>1 </a:t>
            </a:r>
            <a:r>
              <a:rPr lang="en-US" sz="2400" dirty="0"/>
              <a:t>was called the</a:t>
            </a:r>
            <a:r>
              <a:rPr lang="en-US" sz="2400" baseline="-25000" dirty="0"/>
              <a:t> </a:t>
            </a:r>
            <a:r>
              <a:rPr lang="en-US" sz="2400" dirty="0"/>
              <a:t>F</a:t>
            </a:r>
            <a:r>
              <a:rPr lang="en-US" sz="2400" baseline="-25000" dirty="0"/>
              <a:t>2 </a:t>
            </a:r>
            <a:r>
              <a:rPr lang="en-US" sz="2400" dirty="0"/>
              <a:t>generation</a:t>
            </a:r>
          </a:p>
          <a:p>
            <a:pPr lvl="1"/>
            <a:r>
              <a:rPr lang="en-US" sz="2000" dirty="0"/>
              <a:t>P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F</a:t>
            </a:r>
            <a:r>
              <a:rPr lang="en-US" sz="2000" baseline="-25000" dirty="0"/>
              <a:t>1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F</a:t>
            </a:r>
            <a:r>
              <a:rPr lang="en-US" sz="2000" baseline="-25000" dirty="0"/>
              <a:t>2</a:t>
            </a:r>
          </a:p>
          <a:p>
            <a:r>
              <a:rPr lang="en-US" sz="2400" dirty="0"/>
              <a:t>What do you think the next generation was called?</a:t>
            </a:r>
          </a:p>
        </p:txBody>
      </p:sp>
      <p:pic>
        <p:nvPicPr>
          <p:cNvPr id="8202" name="Picture 10" descr="three-generations-of-woma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71800"/>
            <a:ext cx="3733800" cy="248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4660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structures of both the human hand and the bat hand are very similar</a:t>
            </a:r>
          </a:p>
          <a:p>
            <a:r>
              <a:rPr lang="en-US" dirty="0" smtClean="0"/>
              <a:t>The bones, the joints and the placement of the bones are all similar</a:t>
            </a:r>
          </a:p>
          <a:p>
            <a:r>
              <a:rPr lang="en-US" dirty="0" smtClean="0"/>
              <a:t>This goes across other animals as well</a:t>
            </a:r>
            <a:endParaRPr lang="en-US" dirty="0"/>
          </a:p>
        </p:txBody>
      </p:sp>
      <p:pic>
        <p:nvPicPr>
          <p:cNvPr id="27650" name="Picture 2" descr="http://itc.gsw.edu/faculty/bcarter/histgeol/paleo2/lim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9109" y="2895600"/>
            <a:ext cx="4509828" cy="2190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930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Analogous structures </a:t>
            </a:r>
            <a:r>
              <a:rPr lang="en-US" dirty="0" smtClean="0"/>
              <a:t>have closely related functions but do not derive from similar ancestors</a:t>
            </a:r>
          </a:p>
          <a:p>
            <a:r>
              <a:rPr lang="en-US" dirty="0" smtClean="0"/>
              <a:t>A good example of this would be a bird and a butterfly</a:t>
            </a:r>
          </a:p>
          <a:p>
            <a:r>
              <a:rPr lang="en-US" dirty="0" smtClean="0"/>
              <a:t>They both have wings, but they are built nothing alike</a:t>
            </a:r>
          </a:p>
          <a:p>
            <a:r>
              <a:rPr lang="en-US" dirty="0" smtClean="0"/>
              <a:t>This is because they came from a different ancestor</a:t>
            </a:r>
            <a:endParaRPr lang="en-US" dirty="0"/>
          </a:p>
        </p:txBody>
      </p:sp>
      <p:pic>
        <p:nvPicPr>
          <p:cNvPr id="28674" name="Picture 2" descr="http://209.68.138.57/lc/archive/biology/PublishingImages/0345l.jpg"/>
          <p:cNvPicPr>
            <a:picLocks noChangeAspect="1" noChangeArrowheads="1"/>
          </p:cNvPicPr>
          <p:nvPr/>
        </p:nvPicPr>
        <p:blipFill>
          <a:blip r:embed="rId2" cstate="print"/>
          <a:srcRect t="2367"/>
          <a:stretch>
            <a:fillRect/>
          </a:stretch>
        </p:blipFill>
        <p:spPr bwMode="auto">
          <a:xfrm>
            <a:off x="4648200" y="1981200"/>
            <a:ext cx="4286250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64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Darwin noticed something on his voyage that is evidence for natural selection</a:t>
            </a:r>
          </a:p>
          <a:p>
            <a:r>
              <a:rPr lang="en-US" dirty="0" smtClean="0"/>
              <a:t>Darwin noticed that in different parts of the world there are organisms that are closely related but are geographically far apart</a:t>
            </a:r>
            <a:endParaRPr lang="en-US" dirty="0"/>
          </a:p>
        </p:txBody>
      </p:sp>
      <p:pic>
        <p:nvPicPr>
          <p:cNvPr id="5126" name="Picture 6" descr="http://geology.csupomona.edu/drjessey/class/Gsc101/pange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4057650" cy="278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954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the advent of modern technology we can start to study evolution and natural selection at a genetic level</a:t>
            </a:r>
          </a:p>
          <a:p>
            <a:r>
              <a:rPr lang="en-US" dirty="0" smtClean="0"/>
              <a:t>Modern genetics allows us to make comparisons in DNA to other organisms</a:t>
            </a:r>
            <a:endParaRPr lang="en-US" dirty="0"/>
          </a:p>
        </p:txBody>
      </p:sp>
      <p:pic>
        <p:nvPicPr>
          <p:cNvPr id="3074" name="Picture 2" descr="http://www.dnassequencing.com/wp-content/uploads/2011/03/DN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133600"/>
            <a:ext cx="323850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609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process of development is similar across many organisms</a:t>
            </a:r>
          </a:p>
          <a:p>
            <a:r>
              <a:rPr lang="en-US" dirty="0" smtClean="0"/>
              <a:t>Many organisms have structures when they develop that are not seen in their final form</a:t>
            </a:r>
          </a:p>
          <a:p>
            <a:r>
              <a:rPr lang="en-US" dirty="0" smtClean="0"/>
              <a:t>For example humans have tails when they develop</a:t>
            </a:r>
          </a:p>
          <a:p>
            <a:endParaRPr lang="en-US" dirty="0"/>
          </a:p>
        </p:txBody>
      </p:sp>
      <p:pic>
        <p:nvPicPr>
          <p:cNvPr id="2050" name="Picture 2" descr="http://mrlab.frsc.tsukuba.ac.jp/human_embryos/human_development_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3962400" cy="28207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6286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</a:t>
            </a:r>
            <a:r>
              <a:rPr lang="en-US" b="1" dirty="0" smtClean="0"/>
              <a:t>allele</a:t>
            </a:r>
            <a:r>
              <a:rPr lang="en-US" dirty="0" smtClean="0"/>
              <a:t> is a possible trait based on genetics</a:t>
            </a:r>
          </a:p>
          <a:p>
            <a:r>
              <a:rPr lang="en-US" dirty="0" smtClean="0"/>
              <a:t>Each trait has the same number of alleles from the mother and </a:t>
            </a:r>
            <a:r>
              <a:rPr lang="en-US" smtClean="0"/>
              <a:t>the father</a:t>
            </a:r>
            <a:endParaRPr lang="en-US" dirty="0"/>
          </a:p>
        </p:txBody>
      </p:sp>
      <p:pic>
        <p:nvPicPr>
          <p:cNvPr id="34818" name="Picture 2" descr="http://course1.winona.edu/sberg/ILLUST/metphsI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048000"/>
            <a:ext cx="3514725" cy="1448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473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/>
          <p:cNvSpPr>
            <a:spLocks noGrp="1" noChangeArrowheads="1"/>
          </p:cNvSpPr>
          <p:nvPr>
            <p:ph type="title"/>
          </p:nvPr>
        </p:nvSpPr>
        <p:spPr>
          <a:xfrm>
            <a:off x="659642" y="381000"/>
            <a:ext cx="7924800" cy="1143000"/>
          </a:xfrm>
        </p:spPr>
        <p:txBody>
          <a:bodyPr/>
          <a:lstStyle/>
          <a:p>
            <a:r>
              <a:rPr lang="en-US" dirty="0" smtClean="0"/>
              <a:t>Dominance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1790700"/>
            <a:ext cx="4038600" cy="4191000"/>
          </a:xfrm>
        </p:spPr>
        <p:txBody>
          <a:bodyPr/>
          <a:lstStyle/>
          <a:p>
            <a:r>
              <a:rPr lang="en-US" sz="2000" dirty="0"/>
              <a:t>A round seed is crossed with a wrinkled seed</a:t>
            </a:r>
          </a:p>
          <a:p>
            <a:r>
              <a:rPr lang="en-US" sz="2000" dirty="0"/>
              <a:t>The F1 generation is round</a:t>
            </a:r>
          </a:p>
          <a:p>
            <a:r>
              <a:rPr lang="en-US" sz="2000" dirty="0"/>
              <a:t>Which allele is dominant?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 green pod is crossed with a yellow pod</a:t>
            </a:r>
          </a:p>
          <a:p>
            <a:r>
              <a:rPr lang="en-US" sz="2000" dirty="0"/>
              <a:t>The F1 generation has green pods</a:t>
            </a:r>
          </a:p>
          <a:p>
            <a:r>
              <a:rPr lang="en-US" sz="2000" dirty="0"/>
              <a:t>Which allele is dominant?</a:t>
            </a:r>
          </a:p>
        </p:txBody>
      </p:sp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685800" y="3395662"/>
            <a:ext cx="3048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Round</a:t>
            </a:r>
          </a:p>
        </p:txBody>
      </p:sp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651681" y="5595937"/>
            <a:ext cx="3048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Green</a:t>
            </a:r>
          </a:p>
        </p:txBody>
      </p:sp>
      <p:pic>
        <p:nvPicPr>
          <p:cNvPr id="11274" name="Picture 10" descr="roundpea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7524"/>
            <a:ext cx="19431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green-peas-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419600"/>
            <a:ext cx="190500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42712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  <p:bldP spid="112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genotype</a:t>
            </a:r>
            <a:r>
              <a:rPr lang="en-US" dirty="0" smtClean="0"/>
              <a:t> is the genetic makeup of a trait</a:t>
            </a:r>
          </a:p>
          <a:p>
            <a:r>
              <a:rPr lang="en-US" dirty="0" smtClean="0"/>
              <a:t>A genotype is the makeup of the alleles that makeup a trait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phenotype</a:t>
            </a:r>
            <a:r>
              <a:rPr lang="en-US" dirty="0" smtClean="0"/>
              <a:t> is the physical result of genetic information</a:t>
            </a:r>
          </a:p>
          <a:p>
            <a:r>
              <a:rPr lang="en-US" dirty="0" smtClean="0"/>
              <a:t>It is the physical outcome of the genetic information</a:t>
            </a:r>
            <a:endParaRPr lang="en-US" dirty="0"/>
          </a:p>
        </p:txBody>
      </p:sp>
      <p:pic>
        <p:nvPicPr>
          <p:cNvPr id="12290" name="Picture 2" descr="http://www.biotechlearn.org.nz/var/biotechlearn/storage/images/focus_stories/evolved_enzymes/images/fly_genotype_and_phenotype/117967-1-eng-AU/fly_genotype_and_phenotype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133600"/>
            <a:ext cx="4192608" cy="3152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435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phenotype can be dominant or recessive</a:t>
            </a:r>
          </a:p>
          <a:p>
            <a:r>
              <a:rPr lang="en-US" dirty="0" smtClean="0"/>
              <a:t>However a genotype can be double dominant, double recessive or mixed</a:t>
            </a:r>
          </a:p>
          <a:p>
            <a:r>
              <a:rPr lang="en-US" dirty="0" smtClean="0"/>
              <a:t>A mixed genotype is called </a:t>
            </a:r>
            <a:r>
              <a:rPr lang="en-US" b="1" dirty="0" smtClean="0"/>
              <a:t>heterozygous</a:t>
            </a:r>
          </a:p>
          <a:p>
            <a:r>
              <a:rPr lang="en-US" dirty="0" smtClean="0"/>
              <a:t>A pure genotype is called </a:t>
            </a:r>
            <a:r>
              <a:rPr lang="en-US" b="1" dirty="0" smtClean="0"/>
              <a:t>homozygous</a:t>
            </a:r>
            <a:endParaRPr lang="en-US" b="1" dirty="0"/>
          </a:p>
        </p:txBody>
      </p:sp>
      <p:pic>
        <p:nvPicPr>
          <p:cNvPr id="15362" name="Picture 2" descr="http://anthro.palomar.edu/mendel/images/Punnett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3312082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262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Punnett Squares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1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Mendel saw a predictable pattern in the results he was getting</a:t>
            </a:r>
          </a:p>
          <a:p>
            <a:r>
              <a:rPr lang="en-US" dirty="0" smtClean="0"/>
              <a:t>These results were predictable because of a small chart that can be easily read</a:t>
            </a:r>
          </a:p>
          <a:p>
            <a:r>
              <a:rPr lang="en-US" dirty="0" smtClean="0"/>
              <a:t>The way that we can determine the outcome of any cross is a </a:t>
            </a:r>
            <a:r>
              <a:rPr lang="en-US" b="1" dirty="0" smtClean="0"/>
              <a:t>Punnett square</a:t>
            </a:r>
            <a:endParaRPr lang="en-US" b="1" dirty="0"/>
          </a:p>
        </p:txBody>
      </p:sp>
      <p:pic>
        <p:nvPicPr>
          <p:cNvPr id="21506" name="Picture 2" descr="http://blog.savcds.org/swanson/files/2011/02/Punnett_square_PS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981200"/>
            <a:ext cx="3856303" cy="3829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065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Codominance/Incomplete Dominance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several genes that have two different dominant traits</a:t>
            </a:r>
          </a:p>
          <a:p>
            <a:r>
              <a:rPr lang="en-US" dirty="0" smtClean="0"/>
              <a:t>If these two dominant traits are expressed at the same time we call it codominance</a:t>
            </a:r>
          </a:p>
          <a:p>
            <a:r>
              <a:rPr lang="en-US" b="1" dirty="0" smtClean="0"/>
              <a:t>Codominant</a:t>
            </a:r>
            <a:r>
              <a:rPr lang="en-US" b="1" dirty="0"/>
              <a:t> </a:t>
            </a:r>
            <a:r>
              <a:rPr lang="en-US" b="1" dirty="0" smtClean="0"/>
              <a:t>genes </a:t>
            </a:r>
            <a:r>
              <a:rPr lang="en-US" dirty="0" smtClean="0"/>
              <a:t>are genes that express both alleles  in the pairing</a:t>
            </a:r>
            <a:endParaRPr lang="en-US" dirty="0"/>
          </a:p>
          <a:p>
            <a:endParaRPr lang="en-US" dirty="0"/>
          </a:p>
        </p:txBody>
      </p:sp>
      <p:pic>
        <p:nvPicPr>
          <p:cNvPr id="10242" name="Picture 2" descr="http://blog.savcds.org/swanson/files/2010/01/Co-dominance_Rhododendr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43618"/>
            <a:ext cx="3886200" cy="3798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3539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1168</Words>
  <Application>Microsoft Office PowerPoint</Application>
  <PresentationFormat>On-screen Show (4:3)</PresentationFormat>
  <Paragraphs>153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MP3 Review</vt:lpstr>
      <vt:lpstr>Gregor Mendel</vt:lpstr>
      <vt:lpstr>Gregor Mendel</vt:lpstr>
      <vt:lpstr>Dominance</vt:lpstr>
      <vt:lpstr>Dominance</vt:lpstr>
      <vt:lpstr>Punnett Squares</vt:lpstr>
      <vt:lpstr>Punnett Squares</vt:lpstr>
      <vt:lpstr>Punnett Squares</vt:lpstr>
      <vt:lpstr>Codominance/Incomplete Dominance</vt:lpstr>
      <vt:lpstr>Codominance/Incomplete Dominance</vt:lpstr>
      <vt:lpstr>DNA</vt:lpstr>
      <vt:lpstr>DNA</vt:lpstr>
      <vt:lpstr>DNA Replication</vt:lpstr>
      <vt:lpstr>Transcription</vt:lpstr>
      <vt:lpstr>Transcription</vt:lpstr>
      <vt:lpstr>Transcription</vt:lpstr>
      <vt:lpstr>Translation</vt:lpstr>
      <vt:lpstr>Translation</vt:lpstr>
      <vt:lpstr>Mutations</vt:lpstr>
      <vt:lpstr>Mutations</vt:lpstr>
      <vt:lpstr>Evolution</vt:lpstr>
      <vt:lpstr>Evolution</vt:lpstr>
      <vt:lpstr>Evolution</vt:lpstr>
      <vt:lpstr>Natural Selection</vt:lpstr>
      <vt:lpstr>Natural Selection</vt:lpstr>
      <vt:lpstr>Natural Selection</vt:lpstr>
      <vt:lpstr>Natural Selection</vt:lpstr>
      <vt:lpstr>Evidence For Evolution</vt:lpstr>
      <vt:lpstr>Evidence For Evolution</vt:lpstr>
      <vt:lpstr>Evidence For Evolution</vt:lpstr>
      <vt:lpstr>Evidence For Evolution</vt:lpstr>
      <vt:lpstr>Evidence For Evolution</vt:lpstr>
      <vt:lpstr>Evidence For Evolution</vt:lpstr>
      <vt:lpstr>Evidence For Evolution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MP3 Review</dc:title>
  <dc:creator>Administrator</dc:creator>
  <cp:lastModifiedBy>Administrator</cp:lastModifiedBy>
  <cp:revision>5</cp:revision>
  <dcterms:created xsi:type="dcterms:W3CDTF">2014-05-13T17:07:30Z</dcterms:created>
  <dcterms:modified xsi:type="dcterms:W3CDTF">2014-05-15T12:22:22Z</dcterms:modified>
</cp:coreProperties>
</file>