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B4E3-5094-4501-80D3-C34D460AAD7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E1D-C28F-46E8-9668-19487B076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225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B4E3-5094-4501-80D3-C34D460AAD7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E1D-C28F-46E8-9668-19487B076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238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B4E3-5094-4501-80D3-C34D460AAD7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E1D-C28F-46E8-9668-19487B076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10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F189F5C0-F655-474F-AA2D-68D4E83382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681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511D88B-4D70-4B1B-A434-369BD32CFA6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58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B4E3-5094-4501-80D3-C34D460AAD7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E1D-C28F-46E8-9668-19487B076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63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B4E3-5094-4501-80D3-C34D460AAD7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E1D-C28F-46E8-9668-19487B076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911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B4E3-5094-4501-80D3-C34D460AAD7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E1D-C28F-46E8-9668-19487B076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29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B4E3-5094-4501-80D3-C34D460AAD7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E1D-C28F-46E8-9668-19487B076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781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B4E3-5094-4501-80D3-C34D460AAD7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E1D-C28F-46E8-9668-19487B076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923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B4E3-5094-4501-80D3-C34D460AAD7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E1D-C28F-46E8-9668-19487B076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921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B4E3-5094-4501-80D3-C34D460AAD7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E1D-C28F-46E8-9668-19487B076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25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CB4E3-5094-4501-80D3-C34D460AAD7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E1D-C28F-46E8-9668-19487B076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21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CB4E3-5094-4501-80D3-C34D460AAD73}" type="datetimeFigureOut">
              <a:rPr lang="en-US" smtClean="0"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03E1D-C28F-46E8-9668-19487B076D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0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gif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MP2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71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Transport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7244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Carrier proteins can help both active and passive transport</a:t>
            </a:r>
          </a:p>
          <a:p>
            <a:r>
              <a:rPr lang="en-US" dirty="0" smtClean="0"/>
              <a:t>Carrier proteins that assist active transport are referred to as </a:t>
            </a:r>
            <a:r>
              <a:rPr lang="en-US" b="1" dirty="0" smtClean="0"/>
              <a:t>Cell Membrane Pumps</a:t>
            </a:r>
            <a:endParaRPr lang="en-US" dirty="0" smtClean="0"/>
          </a:p>
          <a:p>
            <a:r>
              <a:rPr lang="en-US" dirty="0" smtClean="0"/>
              <a:t>These pumps assist molecules into the cell</a:t>
            </a:r>
          </a:p>
          <a:p>
            <a:r>
              <a:rPr lang="en-US" dirty="0" smtClean="0"/>
              <a:t>They are run by ATP</a:t>
            </a:r>
            <a:endParaRPr lang="en-US" dirty="0"/>
          </a:p>
        </p:txBody>
      </p:sp>
      <p:pic>
        <p:nvPicPr>
          <p:cNvPr id="7170" name="Picture 2" descr="http://faculty.southwest.tn.edu/rburkett/GB1-os2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9" t="10911" r="50000"/>
          <a:stretch/>
        </p:blipFill>
        <p:spPr bwMode="auto">
          <a:xfrm>
            <a:off x="1066800" y="1600200"/>
            <a:ext cx="2717042" cy="463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941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as.bellarmine.edu/tietjen/A%20and%20P/pump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685799"/>
            <a:ext cx="5638800" cy="527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37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Transport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cell can take in external fluid, large particles and dissolved particles</a:t>
            </a:r>
          </a:p>
          <a:p>
            <a:r>
              <a:rPr lang="en-US" dirty="0" smtClean="0"/>
              <a:t>It does this by creating an indent in its cell membrane</a:t>
            </a:r>
          </a:p>
          <a:p>
            <a:r>
              <a:rPr lang="en-US" dirty="0" smtClean="0"/>
              <a:t>The cell membrane then creates a small pouch called a </a:t>
            </a:r>
            <a:r>
              <a:rPr lang="en-US" b="1" dirty="0" smtClean="0"/>
              <a:t>vesicle</a:t>
            </a:r>
          </a:p>
          <a:p>
            <a:r>
              <a:rPr lang="en-US" dirty="0" smtClean="0"/>
              <a:t>The vesicle is brought in to the golgi apparatus</a:t>
            </a:r>
            <a:endParaRPr lang="en-US" dirty="0"/>
          </a:p>
        </p:txBody>
      </p:sp>
      <p:pic>
        <p:nvPicPr>
          <p:cNvPr id="7170" name="Picture 2" descr="http://cellbiology.med.unsw.edu.au/units/images/endocytosis_types.png"/>
          <p:cNvPicPr>
            <a:picLocks noChangeAspect="1" noChangeArrowheads="1"/>
          </p:cNvPicPr>
          <p:nvPr/>
        </p:nvPicPr>
        <p:blipFill>
          <a:blip r:embed="rId2" cstate="print"/>
          <a:srcRect r="65476" b="-4762"/>
          <a:stretch>
            <a:fillRect/>
          </a:stretch>
        </p:blipFill>
        <p:spPr bwMode="auto">
          <a:xfrm>
            <a:off x="5029200" y="1143000"/>
            <a:ext cx="3429000" cy="52026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745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Transport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large molecules needs to be brought into the cell, the cell goes through </a:t>
            </a:r>
            <a:r>
              <a:rPr lang="en-US" b="1" dirty="0" smtClean="0"/>
              <a:t>endocytosis</a:t>
            </a:r>
          </a:p>
          <a:p>
            <a:r>
              <a:rPr lang="en-US" dirty="0" smtClean="0"/>
              <a:t>Endocytosis is the process of making a vesicle out of cell membrane</a:t>
            </a:r>
            <a:endParaRPr lang="en-US" dirty="0"/>
          </a:p>
        </p:txBody>
      </p:sp>
      <p:pic>
        <p:nvPicPr>
          <p:cNvPr id="8194" name="Picture 2" descr="http://www.psc.edu/science/2007/bardomain.html/images/endocyto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3679052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487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Exocytosis</a:t>
            </a:r>
            <a:r>
              <a:rPr lang="en-US" dirty="0" smtClean="0"/>
              <a:t> is the process by which a substance is released from the cell</a:t>
            </a:r>
          </a:p>
          <a:p>
            <a:r>
              <a:rPr lang="en-US" dirty="0" smtClean="0"/>
              <a:t>Exocytosis is a process that requires energy to create the vesicles involved</a:t>
            </a:r>
            <a:endParaRPr lang="en-US" dirty="0"/>
          </a:p>
        </p:txBody>
      </p:sp>
      <p:pic>
        <p:nvPicPr>
          <p:cNvPr id="5122" name="Picture 2" descr="http://www.stanford.edu/group/Urchin/GIFS/exocy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399" y="2209800"/>
            <a:ext cx="4098587" cy="2257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813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Plants cannot consume food quite like an animal</a:t>
            </a:r>
          </a:p>
          <a:p>
            <a:r>
              <a:rPr lang="en-US" dirty="0" smtClean="0"/>
              <a:t>Plants have to get their food in other ways</a:t>
            </a:r>
          </a:p>
          <a:p>
            <a:r>
              <a:rPr lang="en-US" dirty="0" smtClean="0"/>
              <a:t>Plants go through a unique process that gives them energy to make sugars </a:t>
            </a:r>
          </a:p>
          <a:p>
            <a:r>
              <a:rPr lang="en-US" dirty="0" smtClean="0"/>
              <a:t>This process is called </a:t>
            </a:r>
            <a:r>
              <a:rPr lang="en-US" b="1" dirty="0" smtClean="0"/>
              <a:t>photosynthesis</a:t>
            </a:r>
            <a:endParaRPr lang="en-US" b="1" dirty="0"/>
          </a:p>
        </p:txBody>
      </p:sp>
      <p:pic>
        <p:nvPicPr>
          <p:cNvPr id="19458" name="Picture 2" descr="http://www.prolandscapesupply.biz/images/plant&amp;FullSu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3450543" cy="472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714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eacherthomas.com/wp-content/uploads/2010/01/photosynthesis-equatio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792768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4/41/Carbon-dioxide-3D-vd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19600"/>
            <a:ext cx="2362200" cy="155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idswater.com/Common/header/Img-water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00" b="19070"/>
          <a:stretch/>
        </p:blipFill>
        <p:spPr bwMode="auto">
          <a:xfrm>
            <a:off x="2446021" y="304800"/>
            <a:ext cx="1905000" cy="169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2.worc.ac.uk/ils/images/stories/suga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62400"/>
            <a:ext cx="2336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minuet.dance.ohio-state.edu/~loy49/images/words/breath/breath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35621"/>
            <a:ext cx="1873232" cy="123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55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Located in the chloroplasts are the pigments that allow for photosynthesis</a:t>
            </a:r>
          </a:p>
          <a:p>
            <a:r>
              <a:rPr lang="en-US" dirty="0" smtClean="0"/>
              <a:t>The most important is </a:t>
            </a:r>
            <a:r>
              <a:rPr lang="en-US" b="1" dirty="0" smtClean="0"/>
              <a:t>chlorophyll</a:t>
            </a:r>
          </a:p>
          <a:p>
            <a:r>
              <a:rPr lang="en-US" dirty="0" smtClean="0"/>
              <a:t>This is the actual chemical that captures light energy</a:t>
            </a:r>
            <a:endParaRPr lang="en-US" dirty="0"/>
          </a:p>
        </p:txBody>
      </p:sp>
      <p:pic>
        <p:nvPicPr>
          <p:cNvPr id="12290" name="Picture 2" descr="http://1.bp.blogspot.com/_ErjwMqGG5PM/THAeZdHlzfI/AAAAAAAAAAc/J4UEpsvvqp0/s320/chlo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1828800"/>
            <a:ext cx="3854245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453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chloroplast has internal structures called </a:t>
            </a:r>
            <a:r>
              <a:rPr lang="en-US" b="1" dirty="0" smtClean="0"/>
              <a:t>thylakoids</a:t>
            </a:r>
          </a:p>
          <a:p>
            <a:r>
              <a:rPr lang="en-US" dirty="0" smtClean="0"/>
              <a:t>These are internal membrane sacks that look like pancakes</a:t>
            </a:r>
          </a:p>
          <a:p>
            <a:r>
              <a:rPr lang="en-US" dirty="0" smtClean="0"/>
              <a:t>Thylakoids form stacks called </a:t>
            </a:r>
            <a:r>
              <a:rPr lang="en-US" b="1" dirty="0" smtClean="0"/>
              <a:t>granum</a:t>
            </a:r>
          </a:p>
          <a:p>
            <a:r>
              <a:rPr lang="en-US" dirty="0" smtClean="0"/>
              <a:t>Many stacks of granum make up a </a:t>
            </a:r>
            <a:r>
              <a:rPr lang="en-US" b="1" dirty="0" smtClean="0"/>
              <a:t>grana</a:t>
            </a:r>
            <a:endParaRPr lang="en-US" b="1" dirty="0"/>
          </a:p>
        </p:txBody>
      </p:sp>
      <p:pic>
        <p:nvPicPr>
          <p:cNvPr id="13314" name="Picture 2" descr="http://www.helpsavetheclimate.com/chloroplas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401955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553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pic>
        <p:nvPicPr>
          <p:cNvPr id="3074" name="Picture 2" descr="http://posterous.com/getfile/files.posterous.com/room212bio/ik467EVMnUTmTeff3x6vYSAXhtfCShKs3JxeCYqnW4f1RmBzPT2cy8njkT2Y/0PS_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93"/>
          <a:stretch/>
        </p:blipFill>
        <p:spPr bwMode="auto">
          <a:xfrm>
            <a:off x="1371600" y="1219200"/>
            <a:ext cx="6248400" cy="486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99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Passive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Previously we talked about cell membranes</a:t>
            </a:r>
          </a:p>
          <a:p>
            <a:r>
              <a:rPr lang="en-US" dirty="0" smtClean="0"/>
              <a:t>Cell membranes can let some objects in and keep other objects out</a:t>
            </a:r>
          </a:p>
          <a:p>
            <a:r>
              <a:rPr lang="en-US" dirty="0" smtClean="0"/>
              <a:t>This is why we call these membranes </a:t>
            </a:r>
            <a:r>
              <a:rPr lang="en-US" b="1" dirty="0" smtClean="0"/>
              <a:t>selectively permeable</a:t>
            </a:r>
            <a:endParaRPr lang="en-US" dirty="0" smtClean="0"/>
          </a:p>
          <a:p>
            <a:endParaRPr lang="en-US" b="1" dirty="0"/>
          </a:p>
        </p:txBody>
      </p:sp>
      <p:pic>
        <p:nvPicPr>
          <p:cNvPr id="7" name="Picture 2" descr="http://www.longview.k12.wa.us/mmhs/science/Bio_Byman/bio_cell_rvw_2003_files/i0440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594" y="1774303"/>
            <a:ext cx="3352800" cy="331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84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 food contains energy</a:t>
            </a:r>
          </a:p>
          <a:p>
            <a:pPr lvl="1"/>
            <a:r>
              <a:rPr lang="en-US" dirty="0" smtClean="0"/>
              <a:t>Proteins, Lipids and Carbs</a:t>
            </a:r>
          </a:p>
          <a:p>
            <a:r>
              <a:rPr lang="en-US" dirty="0" smtClean="0"/>
              <a:t>All cells have systems to unlock and use this energy</a:t>
            </a:r>
          </a:p>
          <a:p>
            <a:r>
              <a:rPr lang="en-US" dirty="0" smtClean="0"/>
              <a:t>The process of turning food energy into ATP is called </a:t>
            </a:r>
            <a:r>
              <a:rPr lang="en-US" b="1" dirty="0" smtClean="0"/>
              <a:t>cellular respiration</a:t>
            </a:r>
            <a:endParaRPr lang="en-US" b="1" dirty="0"/>
          </a:p>
        </p:txBody>
      </p:sp>
      <p:pic>
        <p:nvPicPr>
          <p:cNvPr id="3074" name="Picture 2" descr="http://www.bio101.net/bisc104_SL/summer_08/week4/2629773534_a1795945c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133600"/>
            <a:ext cx="3810000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22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Cellular respiration can be broken down into two different processes</a:t>
            </a:r>
          </a:p>
          <a:p>
            <a:pPr lvl="1"/>
            <a:r>
              <a:rPr lang="en-US" dirty="0" smtClean="0"/>
              <a:t>Aerobic Respiration</a:t>
            </a:r>
          </a:p>
          <a:p>
            <a:pPr lvl="1"/>
            <a:r>
              <a:rPr lang="en-US" dirty="0" smtClean="0"/>
              <a:t>Anaerobic Respiration</a:t>
            </a:r>
          </a:p>
          <a:p>
            <a:r>
              <a:rPr lang="en-US" b="1" dirty="0" smtClean="0"/>
              <a:t>Aerobic respiration </a:t>
            </a:r>
            <a:r>
              <a:rPr lang="en-US" dirty="0" smtClean="0"/>
              <a:t>requires oxygen</a:t>
            </a:r>
          </a:p>
          <a:p>
            <a:r>
              <a:rPr lang="en-US" b="1" dirty="0" smtClean="0"/>
              <a:t>Anaerobic respiration</a:t>
            </a:r>
            <a:r>
              <a:rPr lang="en-US" dirty="0" smtClean="0"/>
              <a:t> does not require oxygen</a:t>
            </a:r>
            <a:endParaRPr lang="en-US" b="1" dirty="0"/>
          </a:p>
        </p:txBody>
      </p:sp>
      <p:pic>
        <p:nvPicPr>
          <p:cNvPr id="5122" name="Picture 2" descr="http://www.deviantart.com/download/106875212/breathe_by_sibayak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35" t="34721"/>
          <a:stretch/>
        </p:blipFill>
        <p:spPr bwMode="auto">
          <a:xfrm>
            <a:off x="4621886" y="1676400"/>
            <a:ext cx="4267781" cy="388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86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Respiration</a:t>
            </a:r>
            <a:endParaRPr lang="en-US" dirty="0"/>
          </a:p>
        </p:txBody>
      </p:sp>
      <p:sp>
        <p:nvSpPr>
          <p:cNvPr id="7" name="AutoShape 2" descr="http://sciences.aum.edu/bi/bi4523/student/cardwell/eqn1.jpg"/>
          <p:cNvSpPr>
            <a:spLocks noChangeAspect="1" noChangeArrowheads="1"/>
          </p:cNvSpPr>
          <p:nvPr/>
        </p:nvSpPr>
        <p:spPr bwMode="auto">
          <a:xfrm>
            <a:off x="155575" y="-547688"/>
            <a:ext cx="447675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http://sciences.aum.edu/bi/bi4523/student/cardwell/eqn1.jpg"/>
          <p:cNvSpPr>
            <a:spLocks noChangeAspect="1" noChangeArrowheads="1"/>
          </p:cNvSpPr>
          <p:nvPr/>
        </p:nvSpPr>
        <p:spPr bwMode="auto">
          <a:xfrm>
            <a:off x="307975" y="-395288"/>
            <a:ext cx="447675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pds1.egloos.com/pds/1/200603/14/54/c0066954_15241792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685800" y="3070481"/>
            <a:ext cx="7564362" cy="74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look-good-feel-great-secrets.com/images/sug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68" y="4191000"/>
            <a:ext cx="1978025" cy="156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minuet.dance.ohio-state.edu/~loy49/images/words/breath/breath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12" y="1946003"/>
            <a:ext cx="1201150" cy="79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tennoji-h.oku.ed.jp/tennoji/oka/2004/carbon%20dioxide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828800"/>
            <a:ext cx="1236449" cy="73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mynewsletterbuilder.com/ex/template_content_corner/ex110/images/wate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097987"/>
            <a:ext cx="1831506" cy="14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05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</a:t>
            </a:r>
            <a:r>
              <a:rPr lang="en-US" dirty="0"/>
              <a:t>Respiration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What does this equations remind you of?</a:t>
            </a:r>
          </a:p>
          <a:p>
            <a:r>
              <a:rPr lang="en-US" dirty="0" smtClean="0"/>
              <a:t>Photosynthesis and CR are linked</a:t>
            </a:r>
          </a:p>
          <a:p>
            <a:r>
              <a:rPr lang="en-US" dirty="0" smtClean="0"/>
              <a:t>The products for photosynthesis are the reactants for CR</a:t>
            </a:r>
          </a:p>
          <a:p>
            <a:r>
              <a:rPr lang="en-US" dirty="0" smtClean="0"/>
              <a:t>The products for CR are the reactants for </a:t>
            </a:r>
            <a:r>
              <a:rPr lang="en-US" dirty="0" err="1" smtClean="0"/>
              <a:t>photosythesis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2" descr="http://pds1.egloos.com/pds/1/200603/14/54/c0066954_1524179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971800"/>
            <a:ext cx="4244219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37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Fermentation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If no oxygen is present then the left overs from glycolysis are fermented</a:t>
            </a:r>
          </a:p>
          <a:p>
            <a:r>
              <a:rPr lang="en-US" dirty="0" smtClean="0"/>
              <a:t>There are two different types of fermentation</a:t>
            </a:r>
          </a:p>
          <a:p>
            <a:r>
              <a:rPr lang="en-US" dirty="0" smtClean="0"/>
              <a:t>Both of these types deal with waste produced from glycolysis</a:t>
            </a:r>
          </a:p>
          <a:p>
            <a:r>
              <a:rPr lang="en-US" dirty="0" smtClean="0"/>
              <a:t>The two different types are </a:t>
            </a:r>
          </a:p>
          <a:p>
            <a:pPr lvl="1"/>
            <a:r>
              <a:rPr lang="en-US" dirty="0" smtClean="0"/>
              <a:t>Lactic acid fermentation</a:t>
            </a:r>
          </a:p>
          <a:p>
            <a:pPr lvl="1"/>
            <a:r>
              <a:rPr lang="en-US" dirty="0" smtClean="0"/>
              <a:t>Alcoholic fermentation</a:t>
            </a:r>
          </a:p>
          <a:p>
            <a:r>
              <a:rPr lang="en-US" dirty="0" smtClean="0"/>
              <a:t>Both happen in the cytoplasm</a:t>
            </a:r>
            <a:endParaRPr lang="en-US" dirty="0"/>
          </a:p>
        </p:txBody>
      </p:sp>
      <p:pic>
        <p:nvPicPr>
          <p:cNvPr id="8194" name="Picture 2" descr="http://t0.gstatic.com/images?q=tbn:ANd9GcR-98oieQN3vuI-AMcPUSp9Md5dtwuT0CM8w72iplX9jHf1KkHpm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584146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86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Aerobic Respiration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Aerobic respiration  takes the left over products from glycolysis if there is oxygen</a:t>
            </a:r>
          </a:p>
          <a:p>
            <a:r>
              <a:rPr lang="en-US" dirty="0" smtClean="0"/>
              <a:t>It creates a large amount of energy</a:t>
            </a:r>
          </a:p>
          <a:p>
            <a:r>
              <a:rPr lang="en-US" dirty="0" smtClean="0"/>
              <a:t>It is much more efficient than anaerobic respiration</a:t>
            </a:r>
          </a:p>
        </p:txBody>
      </p:sp>
      <p:pic>
        <p:nvPicPr>
          <p:cNvPr id="8194" name="Picture 2" descr="http://img.sparknotes.com/figures/1/18b9012870c85fba3a8046a767b52ddf/anaerobicaerobi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4000500" cy="32861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5392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of Aerobic Respiration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Anaerobic respiration gave us 2 ATP</a:t>
            </a:r>
          </a:p>
          <a:p>
            <a:r>
              <a:rPr lang="en-US" dirty="0" smtClean="0"/>
              <a:t>Aerobic respiration gives us total 36 ATP</a:t>
            </a:r>
          </a:p>
          <a:p>
            <a:r>
              <a:rPr lang="en-US" dirty="0" smtClean="0"/>
              <a:t>This shows that aerobic respiration gives us much more energy per molecule of glucose</a:t>
            </a:r>
            <a:endParaRPr lang="en-US" dirty="0"/>
          </a:p>
        </p:txBody>
      </p:sp>
      <p:pic>
        <p:nvPicPr>
          <p:cNvPr id="4098" name="Picture 2" descr="http://staff.jccc.net/pdecell/cellresp/simpleov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76400"/>
            <a:ext cx="4304486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7494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600" dirty="0"/>
              <a:t>In order for cells to stay small, cells must divide</a:t>
            </a:r>
          </a:p>
          <a:p>
            <a:r>
              <a:rPr lang="en-US" sz="2600" dirty="0"/>
              <a:t>Most eukaryotic cells do this with a process called </a:t>
            </a:r>
            <a:r>
              <a:rPr lang="en-US" sz="2600" dirty="0" smtClean="0"/>
              <a:t>mitosis</a:t>
            </a:r>
          </a:p>
          <a:p>
            <a:r>
              <a:rPr lang="en-US" sz="2600" b="1" dirty="0" smtClean="0"/>
              <a:t>Mitosis</a:t>
            </a:r>
            <a:r>
              <a:rPr lang="en-US" sz="2600" dirty="0" smtClean="0"/>
              <a:t> is the part of the cell cycle where a cell divides into two identical daughter cells</a:t>
            </a:r>
            <a:endParaRPr lang="en-US" sz="2600" b="1" dirty="0"/>
          </a:p>
          <a:p>
            <a:endParaRPr lang="en-US" sz="2600" dirty="0"/>
          </a:p>
        </p:txBody>
      </p:sp>
      <p:pic>
        <p:nvPicPr>
          <p:cNvPr id="3080" name="Picture 8" descr="images-mesoblast_cell_division_sti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3886200" cy="2914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440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2590800"/>
          </a:xfrm>
        </p:spPr>
        <p:txBody>
          <a:bodyPr/>
          <a:lstStyle/>
          <a:p>
            <a:r>
              <a:rPr lang="en-US" dirty="0" smtClean="0"/>
              <a:t>If we were to lay out all of the chromosomes from a cell they would look like this…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4495800"/>
            <a:ext cx="3924300" cy="190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visual map of all the chromosomes in a cell is called a </a:t>
            </a:r>
            <a:r>
              <a:rPr lang="en-US" b="1" dirty="0" smtClean="0"/>
              <a:t>Karyotype</a:t>
            </a:r>
            <a:endParaRPr lang="en-US" b="1" dirty="0"/>
          </a:p>
        </p:txBody>
      </p:sp>
      <p:pic>
        <p:nvPicPr>
          <p:cNvPr id="20482" name="Picture 2" descr="http://www.psywww.com/intropsych/ch10_development/10karyoty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05000"/>
            <a:ext cx="3962400" cy="40780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944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Chromosomes </a:t>
            </a: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371600"/>
            <a:ext cx="4271962" cy="5257800"/>
          </a:xfrm>
        </p:spPr>
        <p:txBody>
          <a:bodyPr>
            <a:normAutofit/>
          </a:bodyPr>
          <a:lstStyle/>
          <a:p>
            <a:r>
              <a:rPr lang="en-US" sz="2000" dirty="0"/>
              <a:t>There are three distinct features of a chromosome</a:t>
            </a:r>
          </a:p>
          <a:p>
            <a:pPr lvl="1"/>
            <a:r>
              <a:rPr lang="en-US" sz="2000" dirty="0" smtClean="0"/>
              <a:t>One centromere</a:t>
            </a:r>
          </a:p>
          <a:p>
            <a:pPr lvl="1"/>
            <a:r>
              <a:rPr lang="en-US" sz="2000" dirty="0" smtClean="0"/>
              <a:t>Two sister chromatids</a:t>
            </a:r>
            <a:endParaRPr lang="en-US" sz="2000" dirty="0"/>
          </a:p>
          <a:p>
            <a:pPr lvl="1"/>
            <a:r>
              <a:rPr lang="en-US" sz="2000" dirty="0" smtClean="0"/>
              <a:t>Many specific gene sites</a:t>
            </a:r>
          </a:p>
          <a:p>
            <a:r>
              <a:rPr lang="en-US" sz="2000" dirty="0" smtClean="0"/>
              <a:t>The </a:t>
            </a:r>
            <a:r>
              <a:rPr lang="en-US" sz="2000" b="1" dirty="0" smtClean="0"/>
              <a:t>centromere</a:t>
            </a:r>
            <a:r>
              <a:rPr lang="en-US" sz="2000" dirty="0" smtClean="0"/>
              <a:t> is the structure that holds the two </a:t>
            </a:r>
            <a:r>
              <a:rPr lang="en-US" sz="2000" dirty="0" err="1" smtClean="0"/>
              <a:t>chromitids</a:t>
            </a:r>
            <a:r>
              <a:rPr lang="en-US" sz="2000" dirty="0" smtClean="0"/>
              <a:t> together</a:t>
            </a:r>
          </a:p>
          <a:p>
            <a:r>
              <a:rPr lang="en-US" sz="2000" dirty="0" smtClean="0"/>
              <a:t>The </a:t>
            </a:r>
            <a:r>
              <a:rPr lang="en-US" sz="2000" b="1" dirty="0" smtClean="0"/>
              <a:t>chromatids </a:t>
            </a:r>
            <a:r>
              <a:rPr lang="en-US" sz="2000" dirty="0" smtClean="0"/>
              <a:t>are the site of information storage</a:t>
            </a:r>
          </a:p>
          <a:p>
            <a:r>
              <a:rPr lang="en-US" sz="2000" dirty="0" smtClean="0"/>
              <a:t>The </a:t>
            </a:r>
            <a:r>
              <a:rPr lang="en-US" sz="2000" b="1" dirty="0" smtClean="0"/>
              <a:t>genes</a:t>
            </a:r>
            <a:r>
              <a:rPr lang="en-US" sz="2000" dirty="0" smtClean="0"/>
              <a:t> are the specific sites that code for genetic information</a:t>
            </a:r>
            <a:endParaRPr lang="en-US" sz="2000" b="1" dirty="0"/>
          </a:p>
        </p:txBody>
      </p:sp>
      <p:pic>
        <p:nvPicPr>
          <p:cNvPr id="6151" name="Picture 7" descr="chromosome-labe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3962400" cy="3070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846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Passive transport </a:t>
            </a:r>
            <a:r>
              <a:rPr lang="en-US" dirty="0" smtClean="0"/>
              <a:t>is when molecules enter or exit a cell without the cell expending any energy</a:t>
            </a:r>
          </a:p>
          <a:p>
            <a:r>
              <a:rPr lang="en-US" dirty="0" smtClean="0"/>
              <a:t>This can happen several different ways</a:t>
            </a:r>
          </a:p>
          <a:p>
            <a:r>
              <a:rPr lang="en-US" dirty="0"/>
              <a:t>Cells can have three different processes that are passive transport</a:t>
            </a:r>
          </a:p>
          <a:p>
            <a:pPr lvl="1"/>
            <a:r>
              <a:rPr lang="en-US" dirty="0"/>
              <a:t>Diffusion</a:t>
            </a:r>
          </a:p>
          <a:p>
            <a:pPr lvl="1"/>
            <a:r>
              <a:rPr lang="en-US" dirty="0"/>
              <a:t>Osmosis</a:t>
            </a:r>
          </a:p>
          <a:p>
            <a:pPr lvl="1"/>
            <a:r>
              <a:rPr lang="en-US" dirty="0"/>
              <a:t>Facilitated Diffusion</a:t>
            </a:r>
          </a:p>
          <a:p>
            <a:endParaRPr lang="en-US" dirty="0"/>
          </a:p>
        </p:txBody>
      </p:sp>
      <p:pic>
        <p:nvPicPr>
          <p:cNvPr id="10242" name="Picture 2" descr="http://www.speedysigns.com/images/decals/400c/Speedy/SHAPES/NOSYMBL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65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Just like many other organisms cells have different stages in their life</a:t>
            </a:r>
          </a:p>
          <a:p>
            <a:r>
              <a:rPr lang="en-US" dirty="0" smtClean="0"/>
              <a:t>A cell has many different stages during its lifetime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cell cycle </a:t>
            </a:r>
            <a:r>
              <a:rPr lang="en-US" dirty="0" smtClean="0"/>
              <a:t>is the description of the different phases in the life cycle of a cell</a:t>
            </a:r>
            <a:endParaRPr lang="en-US" dirty="0"/>
          </a:p>
        </p:txBody>
      </p:sp>
      <p:pic>
        <p:nvPicPr>
          <p:cNvPr id="9218" name="Picture 2" descr="http://www.biology.arizona.edu/cell_bio/tutorials/cell_cycle/graphics/cellcyc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057400"/>
            <a:ext cx="3827719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41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Cell Cycle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752600"/>
            <a:ext cx="3924300" cy="4572000"/>
          </a:xfrm>
        </p:spPr>
        <p:txBody>
          <a:bodyPr/>
          <a:lstStyle/>
          <a:p>
            <a:pPr marL="495300" indent="-495300"/>
            <a:r>
              <a:rPr lang="en-US" sz="2600" dirty="0"/>
              <a:t>Cells have 4 distinct and different phases</a:t>
            </a:r>
          </a:p>
          <a:p>
            <a:pPr lvl="1">
              <a:buFont typeface="Wingdings" pitchFamily="2" charset="2"/>
              <a:buAutoNum type="arabicPeriod"/>
            </a:pPr>
            <a:r>
              <a:rPr lang="en-US" sz="2200" dirty="0"/>
              <a:t>G1 Phase</a:t>
            </a:r>
          </a:p>
          <a:p>
            <a:pPr marL="1309688" lvl="2" indent="-400050">
              <a:buFont typeface="Wingdings" pitchFamily="2" charset="2"/>
              <a:buChar char="n"/>
            </a:pPr>
            <a:r>
              <a:rPr lang="en-US" sz="2100" dirty="0"/>
              <a:t>Cell Growth</a:t>
            </a:r>
          </a:p>
          <a:p>
            <a:pPr lvl="1">
              <a:buFont typeface="Wingdings" pitchFamily="2" charset="2"/>
              <a:buAutoNum type="arabicPeriod"/>
            </a:pPr>
            <a:r>
              <a:rPr lang="en-US" sz="2200" dirty="0"/>
              <a:t>S Phase</a:t>
            </a:r>
          </a:p>
          <a:p>
            <a:pPr marL="1309688" lvl="2" indent="-400050">
              <a:buFont typeface="Wingdings" pitchFamily="2" charset="2"/>
              <a:buChar char="n"/>
            </a:pPr>
            <a:r>
              <a:rPr lang="en-US" sz="2100" dirty="0"/>
              <a:t>DNA Replication</a:t>
            </a:r>
          </a:p>
          <a:p>
            <a:pPr lvl="1">
              <a:buFont typeface="Wingdings" pitchFamily="2" charset="2"/>
              <a:buAutoNum type="arabicPeriod"/>
            </a:pPr>
            <a:r>
              <a:rPr lang="en-US" sz="2200" dirty="0"/>
              <a:t>G2 Phase</a:t>
            </a:r>
          </a:p>
          <a:p>
            <a:pPr marL="1309688" lvl="2" indent="-400050">
              <a:buFont typeface="Wingdings" pitchFamily="2" charset="2"/>
              <a:buChar char="n"/>
            </a:pPr>
            <a:r>
              <a:rPr lang="en-US" sz="2100" dirty="0"/>
              <a:t>Prep for mitosis</a:t>
            </a:r>
          </a:p>
          <a:p>
            <a:pPr lvl="1">
              <a:buFont typeface="Wingdings" pitchFamily="2" charset="2"/>
              <a:buAutoNum type="arabicPeriod"/>
            </a:pPr>
            <a:r>
              <a:rPr lang="en-US" sz="2200" dirty="0"/>
              <a:t>M Phase</a:t>
            </a:r>
          </a:p>
          <a:p>
            <a:pPr marL="1309688" lvl="2" indent="-400050">
              <a:buFont typeface="Wingdings" pitchFamily="2" charset="2"/>
              <a:buChar char="n"/>
            </a:pPr>
            <a:r>
              <a:rPr lang="en-US" sz="2100" dirty="0"/>
              <a:t>Cell Division</a:t>
            </a:r>
          </a:p>
        </p:txBody>
      </p:sp>
      <p:pic>
        <p:nvPicPr>
          <p:cNvPr id="8200" name="Picture 8" descr="cell_cyc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05000"/>
            <a:ext cx="3962400" cy="394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644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Cell Cycle</a:t>
            </a:r>
            <a:endParaRPr lang="en-US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600" dirty="0"/>
              <a:t>The M Phase has 4 distinct parts</a:t>
            </a:r>
          </a:p>
          <a:p>
            <a:pPr lvl="1"/>
            <a:r>
              <a:rPr lang="en-US" sz="2200" dirty="0"/>
              <a:t>Prophase</a:t>
            </a:r>
          </a:p>
          <a:p>
            <a:pPr lvl="1"/>
            <a:r>
              <a:rPr lang="en-US" sz="2200" dirty="0"/>
              <a:t>Metaphase</a:t>
            </a:r>
          </a:p>
          <a:p>
            <a:pPr lvl="1"/>
            <a:r>
              <a:rPr lang="en-US" sz="2200" dirty="0"/>
              <a:t>Anaphase</a:t>
            </a:r>
          </a:p>
          <a:p>
            <a:pPr lvl="1"/>
            <a:r>
              <a:rPr lang="en-US" sz="2200" dirty="0"/>
              <a:t>Telophase</a:t>
            </a:r>
          </a:p>
          <a:p>
            <a:r>
              <a:rPr lang="en-US" sz="2600" dirty="0" smtClean="0"/>
              <a:t>An easy way to remember this are the letters IPMAT</a:t>
            </a:r>
            <a:endParaRPr lang="en-US" sz="2600" dirty="0"/>
          </a:p>
          <a:p>
            <a:pPr lvl="1">
              <a:buFont typeface="Wingdings" pitchFamily="2" charset="2"/>
              <a:buNone/>
            </a:pPr>
            <a:endParaRPr lang="en-US" sz="2200" dirty="0"/>
          </a:p>
        </p:txBody>
      </p:sp>
      <p:pic>
        <p:nvPicPr>
          <p:cNvPr id="9223" name="Picture 7" descr="cell_cyc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3962400" cy="394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81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Cycle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1447800"/>
            <a:ext cx="8177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2164" y="2371130"/>
            <a:ext cx="8177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</a:t>
            </a:r>
          </a:p>
        </p:txBody>
      </p:sp>
      <p:sp>
        <p:nvSpPr>
          <p:cNvPr id="7" name="Rectangle 6"/>
          <p:cNvSpPr/>
          <p:nvPr/>
        </p:nvSpPr>
        <p:spPr>
          <a:xfrm>
            <a:off x="533399" y="3292726"/>
            <a:ext cx="8177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9581" y="4208455"/>
            <a:ext cx="8177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398" y="5284185"/>
            <a:ext cx="8177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22466" y="1828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nteresting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22466" y="2648129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22466" y="3569725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ike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22466" y="448545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lways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222466" y="5561184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92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Prophase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752600"/>
            <a:ext cx="4348162" cy="4267200"/>
          </a:xfrm>
        </p:spPr>
        <p:txBody>
          <a:bodyPr/>
          <a:lstStyle/>
          <a:p>
            <a:r>
              <a:rPr lang="en-US" sz="2200" dirty="0"/>
              <a:t>First and longest phase</a:t>
            </a:r>
          </a:p>
          <a:p>
            <a:pPr lvl="1"/>
            <a:r>
              <a:rPr lang="en-US" sz="2000" dirty="0"/>
              <a:t>50 – 60 Percent of Mitosis</a:t>
            </a:r>
          </a:p>
          <a:p>
            <a:r>
              <a:rPr lang="en-US" sz="2200" dirty="0" smtClean="0"/>
              <a:t>1) When </a:t>
            </a:r>
            <a:r>
              <a:rPr lang="en-US" sz="2200" dirty="0"/>
              <a:t>Chromosomes become visible for the first time</a:t>
            </a:r>
          </a:p>
          <a:p>
            <a:r>
              <a:rPr lang="en-US" sz="2200" dirty="0" smtClean="0"/>
              <a:t>2) Two </a:t>
            </a:r>
            <a:r>
              <a:rPr lang="en-US" sz="2200" dirty="0"/>
              <a:t>centrioles appear and move to opposite sides of the nucleus</a:t>
            </a:r>
          </a:p>
          <a:p>
            <a:r>
              <a:rPr lang="en-US" sz="2200" dirty="0" smtClean="0"/>
              <a:t>3) The </a:t>
            </a:r>
            <a:r>
              <a:rPr lang="en-US" sz="2200" dirty="0"/>
              <a:t>nuclear envelope breaks down</a:t>
            </a:r>
          </a:p>
        </p:txBody>
      </p:sp>
      <p:pic>
        <p:nvPicPr>
          <p:cNvPr id="10248" name="Picture 8" descr="propha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438400"/>
            <a:ext cx="3933825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685800" y="4038600"/>
            <a:ext cx="914400" cy="381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5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Metaphase</a:t>
            </a:r>
            <a:endParaRPr lang="en-US" dirty="0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Very short, can last only minutes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The chromosomes line up across the center of the cell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The spindle fibers connect to the centromeres of each chromosome to the poles of the spindle</a:t>
            </a:r>
          </a:p>
        </p:txBody>
      </p:sp>
      <p:pic>
        <p:nvPicPr>
          <p:cNvPr id="12296" name="Picture 8" descr="metapha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3914775" cy="346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533400" y="2133600"/>
            <a:ext cx="2362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533400" y="2133600"/>
            <a:ext cx="457200" cy="1447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51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Anaphase</a:t>
            </a:r>
            <a:endParaRPr lang="en-US" dirty="0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200" dirty="0" smtClean="0"/>
              <a:t>1)The </a:t>
            </a:r>
            <a:r>
              <a:rPr lang="en-US" sz="2200" dirty="0"/>
              <a:t>centromeres that join the sister chromatids separate</a:t>
            </a:r>
          </a:p>
          <a:p>
            <a:r>
              <a:rPr lang="en-US" sz="2200" dirty="0" smtClean="0"/>
              <a:t>2) The </a:t>
            </a:r>
            <a:r>
              <a:rPr lang="en-US" sz="2200" dirty="0"/>
              <a:t>chromosomes continue to separate until they are positioned near the poles of the cell</a:t>
            </a:r>
          </a:p>
          <a:p>
            <a:r>
              <a:rPr lang="en-US" sz="2200" dirty="0" smtClean="0"/>
              <a:t>3) Anaphase </a:t>
            </a:r>
            <a:r>
              <a:rPr lang="en-US" sz="2200" dirty="0"/>
              <a:t>ends when the chromosomes stop moving</a:t>
            </a:r>
          </a:p>
        </p:txBody>
      </p:sp>
      <p:pic>
        <p:nvPicPr>
          <p:cNvPr id="13320" name="Picture 8" descr="anapha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133600"/>
            <a:ext cx="4343400" cy="362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8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8001000" cy="1216025"/>
          </a:xfrm>
        </p:spPr>
        <p:txBody>
          <a:bodyPr/>
          <a:lstStyle/>
          <a:p>
            <a:pPr algn="ctr"/>
            <a:r>
              <a:rPr lang="en-US" dirty="0" smtClean="0"/>
              <a:t>Telophase</a:t>
            </a:r>
            <a:endParaRPr lang="en-US" dirty="0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600" dirty="0" smtClean="0"/>
              <a:t>1) The </a:t>
            </a:r>
            <a:r>
              <a:rPr lang="en-US" sz="2600" dirty="0"/>
              <a:t>condensed chromosomes start to unravel</a:t>
            </a:r>
          </a:p>
          <a:p>
            <a:r>
              <a:rPr lang="en-US" sz="2600" dirty="0" smtClean="0"/>
              <a:t>2) Nuclear </a:t>
            </a:r>
            <a:r>
              <a:rPr lang="en-US" sz="2600" dirty="0"/>
              <a:t>envelopes start to reform around each cluster of chromosomes</a:t>
            </a:r>
          </a:p>
          <a:p>
            <a:r>
              <a:rPr lang="en-US" sz="2600" dirty="0" smtClean="0"/>
              <a:t>3) The </a:t>
            </a:r>
            <a:r>
              <a:rPr lang="en-US" sz="2600" dirty="0"/>
              <a:t>spindles begin to break apart</a:t>
            </a:r>
          </a:p>
        </p:txBody>
      </p:sp>
      <p:pic>
        <p:nvPicPr>
          <p:cNvPr id="1026" name="Picture 2" descr="http://img.sparknotes.com/figures/D/d756b5b73abe2974f3521a828791899f/telophas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438400"/>
            <a:ext cx="36099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264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Cytokinesis</a:t>
            </a:r>
            <a:endParaRPr lang="en-US" dirty="0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600" dirty="0"/>
              <a:t>Once two distinct nuclei have formed, cytokinesis </a:t>
            </a:r>
            <a:r>
              <a:rPr lang="en-US" sz="2600" dirty="0" smtClean="0"/>
              <a:t>will occur</a:t>
            </a:r>
          </a:p>
          <a:p>
            <a:r>
              <a:rPr lang="en-US" sz="2600" dirty="0" smtClean="0"/>
              <a:t>Cytokinesis is not part of telophase</a:t>
            </a:r>
            <a:endParaRPr lang="en-US" sz="2600" dirty="0"/>
          </a:p>
          <a:p>
            <a:r>
              <a:rPr lang="en-US" sz="2600" dirty="0"/>
              <a:t>Cytokinesis is the division of the cytoplasm</a:t>
            </a:r>
          </a:p>
          <a:p>
            <a:pPr lvl="1">
              <a:buFont typeface="Wingdings" pitchFamily="2" charset="2"/>
              <a:buNone/>
            </a:pPr>
            <a:endParaRPr lang="en-US" sz="2200" dirty="0"/>
          </a:p>
        </p:txBody>
      </p:sp>
      <p:pic>
        <p:nvPicPr>
          <p:cNvPr id="15368" name="Picture 8" descr="cytokines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057400"/>
            <a:ext cx="4419600" cy="309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4876800" y="2057400"/>
            <a:ext cx="3886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019800" y="3505200"/>
            <a:ext cx="12954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714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Controls on Cell Division</a:t>
            </a: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40188" cy="3886200"/>
          </a:xfrm>
        </p:spPr>
        <p:txBody>
          <a:bodyPr/>
          <a:lstStyle/>
          <a:p>
            <a:r>
              <a:rPr lang="en-US" sz="2400" dirty="0"/>
              <a:t>If you take a full agar plate, and swipe away a section in the middle, what might happen?</a:t>
            </a:r>
          </a:p>
          <a:p>
            <a:r>
              <a:rPr lang="en-US" sz="2400" dirty="0"/>
              <a:t>The cells will grow outward from the middle</a:t>
            </a:r>
          </a:p>
          <a:p>
            <a:r>
              <a:rPr lang="en-US" sz="2400" dirty="0"/>
              <a:t>They will stop once they touch other cells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 l="14375" t="50999" r="41251" b="22000"/>
          <a:stretch>
            <a:fillRect/>
          </a:stretch>
        </p:blipFill>
        <p:spPr bwMode="auto">
          <a:xfrm>
            <a:off x="4419600" y="2667000"/>
            <a:ext cx="4495800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130076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Transport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Diffusion</a:t>
            </a:r>
            <a:r>
              <a:rPr lang="en-US" dirty="0" smtClean="0"/>
              <a:t> (aka </a:t>
            </a:r>
            <a:r>
              <a:rPr lang="en-US" smtClean="0"/>
              <a:t>simple diffusion) is </a:t>
            </a:r>
            <a:r>
              <a:rPr lang="en-US" dirty="0" smtClean="0"/>
              <a:t>the movement of molecules from an area of high concentration to an area of low concentration </a:t>
            </a:r>
            <a:endParaRPr lang="en-US" dirty="0"/>
          </a:p>
          <a:p>
            <a:r>
              <a:rPr lang="en-US" dirty="0" smtClean="0"/>
              <a:t>This means that molecules do not want to be really close to each other</a:t>
            </a:r>
            <a:endParaRPr lang="en-US" dirty="0"/>
          </a:p>
        </p:txBody>
      </p:sp>
      <p:pic>
        <p:nvPicPr>
          <p:cNvPr id="5" name="Picture 2" descr="http://www.biologycorner.com/resources/diffusion-animat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4343400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5506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cell can carry multiple copies of the same genetic information</a:t>
            </a:r>
          </a:p>
          <a:p>
            <a:r>
              <a:rPr lang="en-US" dirty="0" smtClean="0"/>
              <a:t>When a cell carries two copies of the same genetic information it is referred to as </a:t>
            </a:r>
            <a:r>
              <a:rPr lang="en-US" b="1" dirty="0" smtClean="0"/>
              <a:t>diploid</a:t>
            </a:r>
            <a:endParaRPr lang="en-US" dirty="0" smtClean="0"/>
          </a:p>
          <a:p>
            <a:r>
              <a:rPr lang="en-US" dirty="0" smtClean="0"/>
              <a:t>When a cell carries one copy of the same information it is referred to as </a:t>
            </a:r>
            <a:r>
              <a:rPr lang="en-US" b="1" dirty="0" smtClean="0"/>
              <a:t>haploid</a:t>
            </a:r>
            <a:endParaRPr lang="en-US" dirty="0"/>
          </a:p>
        </p:txBody>
      </p:sp>
      <p:pic>
        <p:nvPicPr>
          <p:cNvPr id="79874" name="Picture 2" descr="http://img.sparknotes.com/figures/9/9b21ee2b7bf9283a07e75b1e11a7f3c3/chromosom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057400"/>
            <a:ext cx="3505200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946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animals pass information on to their offspring they pass it in cells called gametes</a:t>
            </a:r>
          </a:p>
          <a:p>
            <a:r>
              <a:rPr lang="en-US" b="1" dirty="0" smtClean="0"/>
              <a:t>Gametes</a:t>
            </a:r>
            <a:r>
              <a:rPr lang="en-US" dirty="0" smtClean="0"/>
              <a:t> are cells that carry one copy of a cells genetic information</a:t>
            </a:r>
          </a:p>
          <a:p>
            <a:r>
              <a:rPr lang="en-US" dirty="0" smtClean="0"/>
              <a:t>In humans this would mean they carry 23 chromosomes</a:t>
            </a:r>
          </a:p>
          <a:p>
            <a:pPr lvl="1"/>
            <a:r>
              <a:rPr lang="en-US" dirty="0" smtClean="0"/>
              <a:t>Normal cells carry 23 </a:t>
            </a:r>
            <a:r>
              <a:rPr lang="en-US" b="1" i="1" dirty="0" smtClean="0"/>
              <a:t>PAIRS</a:t>
            </a:r>
            <a:r>
              <a:rPr lang="en-US" dirty="0" smtClean="0"/>
              <a:t> of chromosomes</a:t>
            </a:r>
            <a:endParaRPr lang="en-US" dirty="0"/>
          </a:p>
        </p:txBody>
      </p:sp>
      <p:pic>
        <p:nvPicPr>
          <p:cNvPr id="18434" name="Picture 2" descr="http://www.bio.georgiasouthern.edu/bio-home/harvey/lect/images/meio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599" y="1905000"/>
            <a:ext cx="3441989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286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is a set process that creates cells with a reduced number of chromosomes</a:t>
            </a:r>
          </a:p>
          <a:p>
            <a:r>
              <a:rPr lang="en-US" dirty="0" smtClean="0"/>
              <a:t>The process of creating gametes through division is called </a:t>
            </a:r>
            <a:r>
              <a:rPr lang="en-US" b="1" dirty="0" smtClean="0"/>
              <a:t>meiosis</a:t>
            </a:r>
          </a:p>
          <a:p>
            <a:r>
              <a:rPr lang="en-US" dirty="0" smtClean="0"/>
              <a:t>Meiosis only happens in specialized organs in the body</a:t>
            </a:r>
          </a:p>
          <a:p>
            <a:endParaRPr lang="en-US" b="1" dirty="0" smtClean="0"/>
          </a:p>
          <a:p>
            <a:endParaRPr lang="en-US" dirty="0" smtClean="0"/>
          </a:p>
        </p:txBody>
      </p:sp>
      <p:pic>
        <p:nvPicPr>
          <p:cNvPr id="15364" name="Picture 4" descr="http://www.phschool.com/science/biology_place/biocoach/images/meiosis/mediag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752600"/>
            <a:ext cx="4136272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6420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Meiosis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During meiosis there is a chance that genetic information can be mixed</a:t>
            </a:r>
          </a:p>
          <a:p>
            <a:r>
              <a:rPr lang="en-US" dirty="0" smtClean="0"/>
              <a:t>The process of chromosome pairs exchanging information is called </a:t>
            </a:r>
            <a:r>
              <a:rPr lang="en-US" b="1" dirty="0" smtClean="0"/>
              <a:t>crossing over</a:t>
            </a:r>
            <a:endParaRPr lang="en-US" b="1" dirty="0"/>
          </a:p>
        </p:txBody>
      </p:sp>
      <p:pic>
        <p:nvPicPr>
          <p:cNvPr id="3074" name="Picture 2" descr="http://www.uic.edu/classes/bios/bios100/lectures/crossingover01.jpg"/>
          <p:cNvPicPr>
            <a:picLocks noChangeAspect="1" noChangeArrowheads="1"/>
          </p:cNvPicPr>
          <p:nvPr/>
        </p:nvPicPr>
        <p:blipFill>
          <a:blip r:embed="rId2" cstate="print"/>
          <a:srcRect t="20000"/>
          <a:stretch>
            <a:fillRect/>
          </a:stretch>
        </p:blipFill>
        <p:spPr bwMode="auto">
          <a:xfrm>
            <a:off x="4724400" y="2590800"/>
            <a:ext cx="3810000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006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Transport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process where water molecules diffuse across a membrane is called </a:t>
            </a:r>
            <a:r>
              <a:rPr lang="en-US" b="1" dirty="0" smtClean="0"/>
              <a:t>osmosis</a:t>
            </a:r>
          </a:p>
          <a:p>
            <a:r>
              <a:rPr lang="en-US" dirty="0" smtClean="0"/>
              <a:t>Because water is moving from an area of higher concentration to an area of lower concentration, it does not require energy</a:t>
            </a:r>
            <a:endParaRPr lang="en-US" dirty="0"/>
          </a:p>
        </p:txBody>
      </p:sp>
      <p:pic>
        <p:nvPicPr>
          <p:cNvPr id="10244" name="Picture 4" descr="http://www.chemistry.nmsu.edu/studntres/chem116/notes/osmo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447800"/>
            <a:ext cx="3733800" cy="51736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588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www.msu.edu/~kommkris/osmosis2.gif"/>
          <p:cNvPicPr>
            <a:picLocks noChangeAspect="1" noChangeArrowheads="1"/>
          </p:cNvPicPr>
          <p:nvPr/>
        </p:nvPicPr>
        <p:blipFill>
          <a:blip r:embed="rId2" cstate="print"/>
          <a:srcRect r="64444"/>
          <a:stretch>
            <a:fillRect/>
          </a:stretch>
        </p:blipFill>
        <p:spPr bwMode="auto">
          <a:xfrm>
            <a:off x="685800" y="1371600"/>
            <a:ext cx="2133600" cy="3857625"/>
          </a:xfrm>
          <a:prstGeom prst="rect">
            <a:avLst/>
          </a:prstGeom>
          <a:noFill/>
        </p:spPr>
      </p:pic>
      <p:pic>
        <p:nvPicPr>
          <p:cNvPr id="26628" name="Picture 4" descr="https://www.msu.edu/~kommkris/osmosis2.gif"/>
          <p:cNvPicPr>
            <a:picLocks noChangeAspect="1" noChangeArrowheads="1"/>
          </p:cNvPicPr>
          <p:nvPr/>
        </p:nvPicPr>
        <p:blipFill>
          <a:blip r:embed="rId2" cstate="print"/>
          <a:srcRect l="33016" r="32698"/>
          <a:stretch>
            <a:fillRect/>
          </a:stretch>
        </p:blipFill>
        <p:spPr bwMode="auto">
          <a:xfrm>
            <a:off x="3505200" y="1447800"/>
            <a:ext cx="2057400" cy="3857625"/>
          </a:xfrm>
          <a:prstGeom prst="rect">
            <a:avLst/>
          </a:prstGeom>
          <a:noFill/>
        </p:spPr>
      </p:pic>
      <p:pic>
        <p:nvPicPr>
          <p:cNvPr id="26630" name="Picture 6" descr="https://www.msu.edu/~kommkris/osmosis2.gif"/>
          <p:cNvPicPr>
            <a:picLocks noChangeAspect="1" noChangeArrowheads="1"/>
          </p:cNvPicPr>
          <p:nvPr/>
        </p:nvPicPr>
        <p:blipFill>
          <a:blip r:embed="rId2" cstate="print"/>
          <a:srcRect l="67302"/>
          <a:stretch>
            <a:fillRect/>
          </a:stretch>
        </p:blipFill>
        <p:spPr bwMode="auto">
          <a:xfrm>
            <a:off x="6705600" y="1524000"/>
            <a:ext cx="1962150" cy="3857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2081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Transport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Cells in an isotonic solution have no problem keeping a balance between their internal and external environment</a:t>
            </a:r>
          </a:p>
          <a:p>
            <a:r>
              <a:rPr lang="en-US" b="1" dirty="0" smtClean="0"/>
              <a:t>Homeostasis</a:t>
            </a:r>
            <a:r>
              <a:rPr lang="en-US" dirty="0" smtClean="0"/>
              <a:t> is the process of keeping a steady or constant internal environment</a:t>
            </a:r>
            <a:endParaRPr lang="en-US" dirty="0"/>
          </a:p>
        </p:txBody>
      </p:sp>
      <p:grpSp>
        <p:nvGrpSpPr>
          <p:cNvPr id="3" name="Group 6"/>
          <p:cNvGrpSpPr/>
          <p:nvPr/>
        </p:nvGrpSpPr>
        <p:grpSpPr>
          <a:xfrm>
            <a:off x="4191000" y="1600200"/>
            <a:ext cx="4467225" cy="4513103"/>
            <a:chOff x="4191000" y="1600200"/>
            <a:chExt cx="4467225" cy="4513103"/>
          </a:xfrm>
        </p:grpSpPr>
        <p:pic>
          <p:nvPicPr>
            <p:cNvPr id="5122" name="Picture 2" descr="http://www.physiol.ox.ac.uk/Research_Groups/Cartilage_Cellular/aims_files/image008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000" y="1600200"/>
              <a:ext cx="4467225" cy="4174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6172200" y="3276600"/>
              <a:ext cx="1066800" cy="609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591425" y="5503703"/>
              <a:ext cx="1066800" cy="609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07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Another type of transport is facilitated diffusion</a:t>
            </a:r>
          </a:p>
          <a:p>
            <a:r>
              <a:rPr lang="en-US" b="1" dirty="0" smtClean="0"/>
              <a:t>Facilitated diffusion </a:t>
            </a:r>
            <a:r>
              <a:rPr lang="en-US" dirty="0" smtClean="0"/>
              <a:t>is used for larger molecules that cannot diffuse through the plasma membrane</a:t>
            </a:r>
          </a:p>
          <a:p>
            <a:r>
              <a:rPr lang="en-US" dirty="0" smtClean="0"/>
              <a:t>These large molecules come through the membrane in </a:t>
            </a:r>
            <a:r>
              <a:rPr lang="en-US" b="1" dirty="0" smtClean="0"/>
              <a:t>carrier proteins</a:t>
            </a:r>
            <a:endParaRPr lang="en-US" dirty="0"/>
          </a:p>
        </p:txBody>
      </p:sp>
      <p:pic>
        <p:nvPicPr>
          <p:cNvPr id="3074" name="Picture 2" descr="http://www.biologycorner.com/resources/cell_membrane_channel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0"/>
            <a:ext cx="3505200" cy="327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50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Active transport </a:t>
            </a:r>
            <a:r>
              <a:rPr lang="en-US" dirty="0" smtClean="0"/>
              <a:t>is the movement of molecules from an area of low concentration to high concentration</a:t>
            </a:r>
          </a:p>
          <a:p>
            <a:r>
              <a:rPr lang="en-US" dirty="0" smtClean="0"/>
              <a:t>This takes molecules from outside the cell and moves them inside</a:t>
            </a:r>
          </a:p>
          <a:p>
            <a:r>
              <a:rPr lang="en-US" dirty="0" smtClean="0"/>
              <a:t>These processes take energy</a:t>
            </a:r>
          </a:p>
          <a:p>
            <a:r>
              <a:rPr lang="en-US" dirty="0"/>
              <a:t>There are two main types of active transport</a:t>
            </a:r>
          </a:p>
          <a:p>
            <a:pPr lvl="1"/>
            <a:r>
              <a:rPr lang="en-US" dirty="0"/>
              <a:t>Pumps </a:t>
            </a:r>
          </a:p>
          <a:p>
            <a:pPr lvl="1"/>
            <a:r>
              <a:rPr lang="en-US" dirty="0"/>
              <a:t>Vesicles</a:t>
            </a:r>
          </a:p>
          <a:p>
            <a:endParaRPr lang="en-US" dirty="0"/>
          </a:p>
        </p:txBody>
      </p:sp>
      <p:pic>
        <p:nvPicPr>
          <p:cNvPr id="2052" name="Picture 4" descr="http://www.biology4kids.com/files/art/cell2_active1_240x18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37592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94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1257</Words>
  <Application>Microsoft Office PowerPoint</Application>
  <PresentationFormat>On-screen Show (4:3)</PresentationFormat>
  <Paragraphs>185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MP2 Review</vt:lpstr>
      <vt:lpstr>Passive Transport</vt:lpstr>
      <vt:lpstr>Passive Transport</vt:lpstr>
      <vt:lpstr>Passive Transport</vt:lpstr>
      <vt:lpstr>Passive Transport</vt:lpstr>
      <vt:lpstr>PowerPoint Presentation</vt:lpstr>
      <vt:lpstr>Passive Transport</vt:lpstr>
      <vt:lpstr>Passive Transport</vt:lpstr>
      <vt:lpstr>Active Transport</vt:lpstr>
      <vt:lpstr>Active Transport</vt:lpstr>
      <vt:lpstr>PowerPoint Presentation</vt:lpstr>
      <vt:lpstr>Active Transport</vt:lpstr>
      <vt:lpstr>Active Transport</vt:lpstr>
      <vt:lpstr>Active Transport</vt:lpstr>
      <vt:lpstr>Photosynthesis</vt:lpstr>
      <vt:lpstr>PowerPoint Presentation</vt:lpstr>
      <vt:lpstr>Photosynthesis</vt:lpstr>
      <vt:lpstr>Photosynthesis</vt:lpstr>
      <vt:lpstr>Photosynthesis</vt:lpstr>
      <vt:lpstr>Cellular Respiration</vt:lpstr>
      <vt:lpstr>Cellular Respiration</vt:lpstr>
      <vt:lpstr>Cellular Respiration</vt:lpstr>
      <vt:lpstr>Cellular Respiration</vt:lpstr>
      <vt:lpstr>Fermentation</vt:lpstr>
      <vt:lpstr>Aerobic Respiration</vt:lpstr>
      <vt:lpstr>Efficiency of Aerobic Respiration</vt:lpstr>
      <vt:lpstr>Chromosomes</vt:lpstr>
      <vt:lpstr>Chromosomes</vt:lpstr>
      <vt:lpstr>Chromosomes </vt:lpstr>
      <vt:lpstr>Cell Cycle</vt:lpstr>
      <vt:lpstr>Cell Cycle</vt:lpstr>
      <vt:lpstr>Cell Cycle</vt:lpstr>
      <vt:lpstr>Cell Cycle</vt:lpstr>
      <vt:lpstr>Prophase</vt:lpstr>
      <vt:lpstr>Metaphase</vt:lpstr>
      <vt:lpstr>Anaphase</vt:lpstr>
      <vt:lpstr>Telophase</vt:lpstr>
      <vt:lpstr>Cytokinesis</vt:lpstr>
      <vt:lpstr>Controls on Cell Division</vt:lpstr>
      <vt:lpstr>Meiosis</vt:lpstr>
      <vt:lpstr>Meiosis</vt:lpstr>
      <vt:lpstr>Meiosis</vt:lpstr>
      <vt:lpstr>Meiosis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MP2 Review</dc:title>
  <dc:creator>Administrator</dc:creator>
  <cp:lastModifiedBy>Administrator</cp:lastModifiedBy>
  <cp:revision>4</cp:revision>
  <dcterms:created xsi:type="dcterms:W3CDTF">2014-05-13T17:03:52Z</dcterms:created>
  <dcterms:modified xsi:type="dcterms:W3CDTF">2014-05-14T14:45:23Z</dcterms:modified>
</cp:coreProperties>
</file>