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0" units="in"/>
          <inkml:channel name="Y" type="integer" max="18428" units="in"/>
          <inkml:channel name="F" type="integer" max="255" units="dev"/>
        </inkml:traceFormat>
        <inkml:channelProperties>
          <inkml:channelProperty channel="X" name="resolution" value="2978.18188" units="1/in"/>
          <inkml:channelProperty channel="Y" name="resolution" value="2978.02197" units="1/in"/>
          <inkml:channelProperty channel="F" name="resolution" value="INF" units="1/dev"/>
        </inkml:channelProperties>
      </inkml:inkSource>
      <inkml:timestamp xml:id="ts0" timeString="2011-10-11T14:37:49.134"/>
    </inkml:context>
    <inkml:brush xml:id="br0">
      <inkml:brushProperty name="width" value="0.05292" units="cm"/>
      <inkml:brushProperty name="height" value="0.05292" units="cm"/>
      <inkml:brushProperty name="color" value="#1F497D"/>
      <inkml:brushProperty name="fitToCurve" value="1"/>
    </inkml:brush>
  </inkml:definitions>
  <inkml:trace contextRef="#ctx0" brushRef="#br0">499 346 17,'4'-18'16,"-4"18"0,5-13-1,-5 13-2,1-11 1,-1 11-4,-5-12-1,5 12-2,-16-7-2,0 5 0,-3 2-1,-9 0 0,-3 4 0,-8 0 1,0 4-1,-3 1 1,4 3-1,1 2 0,9 4 0,3 1-1,12 3 0,12 2 0,13 3-1,11-1-1,13 0 1,10-5-1,7-2 1,5-8-1,0-5 0,-5-8-1,-6-7 1,-12-7 0,-13-2 0,-19-6 1,-17-2-1,-18-1 0,-14 2 0,-14 0 1,-10 7-1,-7 1 1,0 7-1,7 4 1,14 10-1,12 5 0,19 6 0,18 4 0,19 6 0,17 3-1,12 0 1,10-1-1,5-3 1,-1-6 0,-4-3-1,-7-7 1,-14-7 0,-11-6-1,-17-7 1,-18-3-1,-12-2 1,-10-1-1,-9 1 0,-2 3 0,-1 3 0,4 6 0,9 6 0,11 5 0,13 7 0,15 2 0,12 4 0,13 1 0,8-2 0,7-2 1,4-3-1,-3-3 1,-3-7-1,-10-5 1,-10-5-1,-14-3 1,-14-2-1,-13-4 0,-11 1 0,-9 1 0,-5 3 0,0 2 0,5 4 1,6 6-1,11 4 0,15 6 0,13 1 0,14 4 0,10-1 1,6 1-1,1-1 0,-1-3 1,-5-4-1,-11-4 0,-18-4 1,0 0-1,-18-9 0,-4 1 0,0-1 0,-1 0 0,7 2 0,16 7 0,-5-13 1,19 9-1,8 0 0,5-1 1,6-1-1,-1 0 0,-1 0 0,-8-1 0,-8 0 0,-15 7 0,-3-17 0,-13 7 0,-11-1 0,-4-1 0,-4-1 0,1 1 0,3 0 0,7 1-1,8 4 1,16 7 0,0 0 0,0 0 0,23 6 0,-1 2 0,4-2 0,2-1 0,-1-3 0,-4-5 0,-2-4 0,-8-7 0,-5-1 1,-8-5 0,-5 1-1,-3 0 1,-1 3-1,-1 4 1,0 6-1,10 6 0,-12 3 1,12-3-2,-1 19 1,2-2-3,-3 0-1,2 8-9,-8 3-26,-3-4 0,0 2 1,-5-4-1</inkml:trace>
  <inkml:trace contextRef="#ctx0" brushRef="#br0" timeOffset="5344">432 26 25,'0'0'25,"0"0"-3,0 0 1,0 0-6,0 0-2,0 0-3,14-7-2,-14 7-1,16-2-2,-7 1-1,8 3-2,-2-1 0,7 3-1,-3-2 1,3 2 0,-2 0-1,-1 1 1,-2-1-1,-3 0-1,-3-2 0,-2 1 0,-9-3-1,0 0 1,0 0-1,-14-1 0,-4-3 1,-2 0 0,-2-4 0,-3 3 1,-1-3 0,6 3-1,0-3 1,7 4-1,3 0 0,10 4-1,0 0 0,0 0 0,14 1 0,-2 2-1,4 1 0,2 2 1,1-2-1,0 0 0,0 0-1,-3-1-1,0 1-3,-6-6-6,0 0-28,-10 2-3,0 0 3,0 0-2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0" units="in"/>
          <inkml:channel name="Y" type="integer" max="18428" units="in"/>
          <inkml:channel name="F" type="integer" max="255" units="dev"/>
        </inkml:traceFormat>
        <inkml:channelProperties>
          <inkml:channelProperty channel="X" name="resolution" value="2978.18188" units="1/in"/>
          <inkml:channelProperty channel="Y" name="resolution" value="2978.02197" units="1/in"/>
          <inkml:channelProperty channel="F" name="resolution" value="INF" units="1/dev"/>
        </inkml:channelProperties>
      </inkml:inkSource>
      <inkml:timestamp xml:id="ts0" timeString="2011-10-11T14:37:52.837"/>
    </inkml:context>
    <inkml:brush xml:id="br0">
      <inkml:brushProperty name="width" value="0.05292" units="cm"/>
      <inkml:brushProperty name="height" value="0.05292" units="cm"/>
      <inkml:brushProperty name="color" value="#1F497D"/>
      <inkml:brushProperty name="fitToCurve" value="1"/>
    </inkml:brush>
  </inkml:definitions>
  <inkml:trace contextRef="#ctx0" brushRef="#br0">202 738 8,'0'0'19,"15"5"-1,-15-5 1,8 10-1,-8-10 1,-7 15-3,0-5-1,-11-7-2,3 3-1,-9-8-2,2 1 0,-8-6-3,6-1-1,-3-6-1,7 1-1,3-2-1,7 1-1,6-2-1,9 4 0,8 1 0,6 3-1,7 4 0,3 3 0,4 3 0,-1 3 0,-1 3 0,-3 5 0,-5 0 0,-7 2 0,-7 0 0,-8 0 1,-12-3 0,-3-2 0,-10-3 0,-3-5 1,-4-5 0,-1-4-1,1-3 1,4-1 0,5-5-1,5 2 0,7-3 0,7 2-1,6-1 1,6 3-1,7 2 0,2 3 0,5 5-1,3 3 1,3 6 0,-1 5 0,-2 5 0,-4 4 1,-4-1-1,-6 1 0,-8-1 0,-9-5 1,-10-5-1,-5-3 1,-8-7 0,-2-5 0,-5-5 0,3-2 0,3-5 1,5-1-1,8-1 0,7 0-1,11 1 0,9 3 0,9 2 0,4 5 0,8 4 1,3 5-1,0 5 0,-3 3 0,-2 5-1,-7 1 1,-6 2 0,-8-1 0,-10 0 0,-10-4 0,-9-3 1,-6-2-1,-6-6 1,-1-5-1,-2-3 1,4-3-1,6-4 1,7 0-1,7-3 0,8 2 0,8 0 1,7 3-1,5 2 0,4 3 0,3 3 0,0 3 0,-2 3 0,-3 2 0,-4 1-1,-15-4 1,10 8 0,-10-8 0,-11 5 0,2-3-1,-1 0-2,-2-2-2,12 0-13,-11 13-22,11-13-1,0 12 0,0-12 1</inkml:trace>
  <inkml:trace contextRef="#ctx0" brushRef="#br0" timeOffset="2594">216 27 29,'0'-10'29,"10"6"-4,-10 4 0,16-11-6,-5 10-1,-11 1-4,15-3-1,-15 3-3,11 4-1,-11-4-2,0 12 0,0-12-2,-12 18 0,2-8-2,1 3 1,-2 0-1,0-1-1,-1-1 0,1 2-1,2-2 0,2 3 0,0-1 0,-1 1-1,2-1 1,-1 1-2,1-1 1,-1-3-3,4 4-2,3-14-6,-5 9-25,5-9-4,0 0 1,10 4-1</inkml:trace>
  <inkml:trace contextRef="#ctx0" brushRef="#br0" timeOffset="3031">44 85 49,'14'-1'33,"11"4"2,1 0-9,5 0-7,9 5-5,-6-1-8,0-1-14,-6-1-24,2 6-1,-12-10-1,1 5-1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0" units="in"/>
          <inkml:channel name="Y" type="integer" max="18428" units="in"/>
          <inkml:channel name="F" type="integer" max="255" units="dev"/>
        </inkml:traceFormat>
        <inkml:channelProperties>
          <inkml:channelProperty channel="X" name="resolution" value="2978.18188" units="1/in"/>
          <inkml:channelProperty channel="Y" name="resolution" value="2978.02197" units="1/in"/>
          <inkml:channelProperty channel="F" name="resolution" value="INF" units="1/dev"/>
        </inkml:channelProperties>
      </inkml:inkSource>
      <inkml:timestamp xml:id="ts0" timeString="2011-10-11T14:38:00.071"/>
    </inkml:context>
    <inkml:brush xml:id="br0">
      <inkml:brushProperty name="width" value="0.05292" units="cm"/>
      <inkml:brushProperty name="height" value="0.05292" units="cm"/>
      <inkml:brushProperty name="color" value="#1F497D"/>
      <inkml:brushProperty name="fitToCurve" value="1"/>
    </inkml:brush>
  </inkml:definitions>
  <inkml:trace contextRef="#ctx0" brushRef="#br0">425 625 2,'7'-9'6,"-7"9"0,0 0 3,0 0 1,0 0 1,0 0 1,3-12 1,-3 12 1,0 0 0,0 0-2,0 0-2,-9-9-2,9 9-1,0 0-1,0 0 0,0 0-1,14 2 0,-14-2 0,15 9 0,-15-9 2,15 18-1,-13-9-1,2 6 0,-5-3-1,-1 2 1,-7-2-2,0 1 1,-7-4-2,-1 0 1,-6-6 0,-2-2 0,-3-6-1,0-2 0,0-4-1,1-2 1,3-4-1,7-1 0,3-2 0,10 0-1,6 3 1,10 0-1,4 5 0,9 4 0,5 4 0,4 4 0,4 5 0,-1 4 0,-2 5 0,-4 3 0,-4 2 0,-6 0 1,-9 0 0,-5-1 1,-12-2 0,-8-4-1,-11-5 1,-7-2 0,-5-8 0,-4-3-1,0-5 0,1-3-1,3-3 1,8-2-1,11 0 1,8-2-1,11 4 0,9 0 0,10 6 0,8 2-1,7 6 1,4 5 0,3 7 0,-1 2 0,-2 4 0,-5 5 0,-9 1 0,-7 0 0,-12 0 1,-9-1-1,-13-5 1,-10-2 0,-11-7 0,-4-3 0,-7-7 1,-1-4-1,3-5 0,4-2 0,7-5 1,10-2-2,14 1 0,9-1 0,13 1 0,10 5 0,7 3 0,6 5 0,6 5 0,2 5 0,-2 4 0,-3 5 0,-7 5 0,-7 1 0,-6 0 0,-10 2 0,-10-3 0,-10 0 0,-10-6 0,-8-3 0,-8-5 0,-2-5 0,-4-5 0,1-5 0,3-5 0,7-3 0,10-2 0,10-3 0,13 0 0,7 3 0,12 3 0,10 5 0,5 5 0,5 7 0,4 9 0,-4 6 0,-1 6 0,-6 3 0,-7 2 0,-11 1 0,-10-1 0,-9-4 0,-12-3 0,-8-7 0,-6-4 0,-4-6 0,-2-6 0,1-5 0,4-6 0,7-4 0,8-2 0,9-1 0,6-1 0,6 3 0,8 4 0,6 3 0,5 7 0,1 6 0,1 7 0,0 7 0,0 5 0,-1 2 0,-4 3 0,-6-1 0,-6-2 0,-10-3 0,-9-5 0,-9-8 0,-4-6 0,-7-5 0,-3-6 0,0-2 0,3-3 0,5-2 0,7 2 0,7 0 0,9 5 0,6 2 0,11 7 0,8 5 0,7 7 0,6 5 0,3 3 0,1 6 0,-2 0 0,-3 1 0,-7 0 0,-9-5 0,-6-1 0,-10-5 0,-2-10 0,-13 9 0,3-10 0,-1-1 0,0-4 0,11 6 0,-11-17 0,11 7 0,6 1 0,3-1 0,3 4 0,1 1 0,1 1 0,-2 2-2,0 3 1,-2 1 0,-10-2-1,14 5-1,-14-5 0,0 0-2,15 6-9,-15-6-29,0 0 1,14-9 1,-10 0-1</inkml:trace>
  <inkml:trace contextRef="#ctx0" brushRef="#br0" timeOffset="2938">1311 220 49,'26'-2'33,"7"5"-2,0 4-6,-7 1-5,3 8-4,-12-3-5,0 6-2,-12-3-3,-3 2 0,-12-4 0,-5 0-2,-9-6 1,-3 1 0,-8-7-1,2-1 0,-3-8-1,4-2-1,1-5 0,8-5-1,5-5 0,8-1 0,8-2-1,6 1 1,7 1-1,10 5 0,5 3 0,6 6 0,1 6 0,2 5 0,3 6 0,-3 6 0,-3 8 0,-9 3 1,-5 4-1,-9 2 1,-8-1 0,-8 1 0,-11-4 0,-7-7 1,-8-4-1,-3-9 1,-2-6-2,2-7 0,2-8 0,6-3 0,7-9 0,8-3 0,10-2 0,7 0 0,10 2 0,7 4 0,7 6 0,4 7 0,4 10 0,1 6 0,-2 10 0,-3 8 0,-7 6 0,-5 3 0,-9 3 0,-7-1 0,-10-4 0,-10-2 0,-6-9 0,-8-6 0,-5-10 0,-2-6 0,0-10 0,2-6 0,6-4 0,10-4 0,5-2 0,10 0 0,8 2 0,12 4 0,8 6 0,4 9 0,5 7 0,3 8 0,0 8 0,-1 7 0,-6 3 0,-9 1 0,-9 1 0,-9-2 0,-12-5 0,-9-2 0,-8-8 0,-7-6 0,-2-5 0,1-5 0,3-6 0,4-2 0,6-6 0,9-2 0,6 0 0,12 1 0,7 2 0,8 5 0,6 6 0,8 7 0,5 8 0,5 6 0,0 9 0,-4 5 0,-8 0 0,-8 3 0,-12-2 0,-13-3 0,-13-4 0,-13-4 0,-6-7 0,-5-5 0,-2-5 0,5-4 0,4-6 0,10-3 0,6-2 0,11-2 0,8-1 0,10 0 0,10 4 0,5 2 0,8 6 0,3 7 0,5 4 0,1 6 0,-5 7 0,-5 4 0,-11 6 0,-10 2 0,-13 1 0,-14-1 0,-11-3 0,-12-3 0,-3-4 0,-3-8 0,2-6 0,3-8 0,6-8 0,8-4 0,8-6 0,10-4 0,7-2 0,8 1 0,7 1 0,9 6 0,6 9 0,3 6 0,2 12 0,0 10 0,-7 9 0,-9 4 0,-8 4 0,-14-1 0,-12-1 0,-13-5 0,-10-6 0,-3-8 0,-1-8 0,0-8 0,5-7 0,6-4 0,8-8 0,9-4 0,9-2 0,5 0 0,3 4 0,3 2 0,5 14-7,0 4-37,-3 7-1,2 8 1,3 5-1</inkml:trace>
  <inkml:trace contextRef="#ctx0" brushRef="#br0" timeOffset="5312">198 24 40,'0'0'23,"12"-11"0,-12 11-2,0 0-2,0 0-3,5-14-4,-5 14-2,0 0-2,0 0-1,0 0-2,6 17 0,-12-8 0,3 6-1,-6 0 1,2 4-1,-4-2-1,3 3 0,-2-3-1,4 3 0,-2-3-1,3 0 0,1-4 0,0-1-2,1-1-1,3-11-3,0 13-9,0-13-25,0 0 1,9-5-2,-4-5 2</inkml:trace>
  <inkml:trace contextRef="#ctx0" brushRef="#br0" timeOffset="5766">0 100 19,'23'10'33,"-10"-11"2,10 4 0,6 0-11,-2-5-5,8 6-5,-7-4-6,1 0-10,-4-3-32,-2 8 0,-12-9-2,1 4 1</inkml:trace>
  <inkml:trace contextRef="#ctx0" brushRef="#br0" timeOffset="6578">665 80 20,'18'-6'22,"-9"2"-2,5 4 0,1 3 1,0-6-3,5 7-2,-4-7-3,5 7-2,-2-6-4,0-1-8,-2-3-28,5 7-3,-10-9-2,5 5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F1662A-C312-4CD1-BC58-87C30691016A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D846E6-E88E-4EE1-BFF6-560451E9F9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57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7740-40EA-4D1F-A6A6-486B86A5852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3179C-35BC-43C2-86BA-3FC3C5B6041B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414D-BD62-420B-966D-111859E51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0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3179C-35BC-43C2-86BA-3FC3C5B6041B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414D-BD62-420B-966D-111859E51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033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3179C-35BC-43C2-86BA-3FC3C5B6041B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414D-BD62-420B-966D-111859E51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33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3179C-35BC-43C2-86BA-3FC3C5B6041B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414D-BD62-420B-966D-111859E51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564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3179C-35BC-43C2-86BA-3FC3C5B6041B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414D-BD62-420B-966D-111859E51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51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3179C-35BC-43C2-86BA-3FC3C5B6041B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414D-BD62-420B-966D-111859E51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484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3179C-35BC-43C2-86BA-3FC3C5B6041B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414D-BD62-420B-966D-111859E51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443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3179C-35BC-43C2-86BA-3FC3C5B6041B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414D-BD62-420B-966D-111859E51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72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3179C-35BC-43C2-86BA-3FC3C5B6041B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414D-BD62-420B-966D-111859E51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097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3179C-35BC-43C2-86BA-3FC3C5B6041B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414D-BD62-420B-966D-111859E51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219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3179C-35BC-43C2-86BA-3FC3C5B6041B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E414D-BD62-420B-966D-111859E51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510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3179C-35BC-43C2-86BA-3FC3C5B6041B}" type="datetimeFigureOut">
              <a:rPr lang="en-US" smtClean="0"/>
              <a:t>5/13/2014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E414D-BD62-420B-966D-111859E51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8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/imgres?imgurl=http://www.btinternet.com/~martin.chaplin/images/molecul2.gif&amp;imgrefurl=http://www.btinternet.com/~martin.chaplin/molecule.html&amp;usg=__QFQ3-qKifKl6pr8Rb9dsce-8GtQ=&amp;h=374&amp;w=360&amp;sz=31&amp;hl=en&amp;start=1&amp;sig2=fE4ajBNWL_kMdy13yZ11qQ&amp;zoom=1&amp;um=1&amp;itbs=1&amp;tbnid=na_2fb5w6-U_RM:&amp;tbnh=122&amp;tbnw=117&amp;prev=/images?q=water+structure&amp;um=1&amp;hl=en&amp;tbs=isch:1&amp;ei=DsuhTKSzKYK78gbbmcCGBA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emf"/><Relationship Id="rId5" Type="http://schemas.openxmlformats.org/officeDocument/2006/relationships/customXml" Target="../ink/ink2.xml"/><Relationship Id="rId4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MP1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981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center region of an atom is a nucleus</a:t>
            </a:r>
          </a:p>
          <a:p>
            <a:r>
              <a:rPr lang="en-US" dirty="0" smtClean="0"/>
              <a:t>It makes up the bulk of the mass of an atom</a:t>
            </a:r>
          </a:p>
          <a:p>
            <a:r>
              <a:rPr lang="en-US" dirty="0" smtClean="0"/>
              <a:t>Made of two parts…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smtClean="0"/>
              <a:t>proton</a:t>
            </a:r>
            <a:r>
              <a:rPr lang="en-US" dirty="0" smtClean="0"/>
              <a:t> is positively charged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smtClean="0"/>
              <a:t>neutron</a:t>
            </a:r>
            <a:r>
              <a:rPr lang="en-US" dirty="0" smtClean="0"/>
              <a:t> is neutrally charged</a:t>
            </a:r>
            <a:endParaRPr lang="en-US" dirty="0"/>
          </a:p>
        </p:txBody>
      </p:sp>
      <p:pic>
        <p:nvPicPr>
          <p:cNvPr id="11266" name="Picture 2" descr="http://reich-chemistry.wikispaces.com/space/showimage/AtomLabeledLarg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600200"/>
            <a:ext cx="3705225" cy="3733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53345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Electrons</a:t>
            </a:r>
            <a:r>
              <a:rPr lang="en-US" dirty="0" smtClean="0"/>
              <a:t> are negatively charged particles that are outside the nucleus</a:t>
            </a:r>
          </a:p>
          <a:p>
            <a:r>
              <a:rPr lang="en-US" dirty="0" smtClean="0"/>
              <a:t>In an atom, the number of positively charged protons is balanced by electrons</a:t>
            </a:r>
          </a:p>
          <a:p>
            <a:pPr lvl="1"/>
            <a:r>
              <a:rPr lang="en-US" dirty="0" smtClean="0"/>
              <a:t>This means the net charge on an atom is 0</a:t>
            </a:r>
          </a:p>
        </p:txBody>
      </p:sp>
      <p:pic>
        <p:nvPicPr>
          <p:cNvPr id="4" name="Picture 2" descr="http://reich-chemistry.wikispaces.com/space/showimage/AtomLabeledLarg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600200"/>
            <a:ext cx="3705225" cy="3733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78568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three main kind of bonds that we will be learning about in this class</a:t>
            </a:r>
          </a:p>
          <a:p>
            <a:pPr lvl="1"/>
            <a:r>
              <a:rPr lang="en-US" dirty="0" smtClean="0"/>
              <a:t>Covalent Bonds</a:t>
            </a:r>
          </a:p>
          <a:p>
            <a:pPr lvl="1"/>
            <a:r>
              <a:rPr lang="en-US" dirty="0" smtClean="0"/>
              <a:t>Ionic Bonds</a:t>
            </a:r>
          </a:p>
          <a:p>
            <a:pPr lvl="1"/>
            <a:r>
              <a:rPr lang="en-US" dirty="0" smtClean="0"/>
              <a:t>Hydrogen Bonds</a:t>
            </a:r>
            <a:endParaRPr lang="en-US" dirty="0"/>
          </a:p>
        </p:txBody>
      </p:sp>
      <p:pic>
        <p:nvPicPr>
          <p:cNvPr id="13314" name="Picture 2" descr="http://knowledgepublications.com/doe/images/DOE_Material_Science_Bonding_Typ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219200"/>
            <a:ext cx="4019550" cy="5305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0450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people.seas.harvard.edu/~jones/es154/lectures/lecture_2/covalent_bond/bond_cla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8127175" cy="5562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2853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solvent</a:t>
            </a:r>
            <a:r>
              <a:rPr lang="en-US" dirty="0" smtClean="0"/>
              <a:t> is the base substance of a solution</a:t>
            </a:r>
          </a:p>
          <a:p>
            <a:pPr lvl="1"/>
            <a:r>
              <a:rPr lang="en-US" dirty="0" smtClean="0"/>
              <a:t>This is the substance that things are dissolved in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solute</a:t>
            </a:r>
            <a:r>
              <a:rPr lang="en-US" dirty="0" smtClean="0"/>
              <a:t> is a substance that is added to a solution</a:t>
            </a:r>
          </a:p>
          <a:p>
            <a:pPr lvl="1"/>
            <a:r>
              <a:rPr lang="en-US" dirty="0" smtClean="0"/>
              <a:t>These are chemicals that are dissolved in what ever the base of the solution is</a:t>
            </a:r>
            <a:endParaRPr lang="en-US" dirty="0"/>
          </a:p>
        </p:txBody>
      </p:sp>
      <p:pic>
        <p:nvPicPr>
          <p:cNvPr id="6146" name="Picture 2" descr="http://www.ssc.education.ed.ac.uk/bsl/pictures/dissol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4124325" cy="4181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8776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 can tell how acidic or how basic something is by the pH scale</a:t>
            </a:r>
          </a:p>
          <a:p>
            <a:r>
              <a:rPr lang="en-US" dirty="0" smtClean="0"/>
              <a:t>This scale goes from 1 to 14</a:t>
            </a:r>
          </a:p>
          <a:p>
            <a:r>
              <a:rPr lang="en-US" dirty="0" smtClean="0"/>
              <a:t>The more acidic something is, the closer to zero it is</a:t>
            </a:r>
          </a:p>
          <a:p>
            <a:r>
              <a:rPr lang="en-US" dirty="0" smtClean="0"/>
              <a:t>The more basic something is, the closer to fourteen is</a:t>
            </a:r>
            <a:endParaRPr lang="en-US" dirty="0"/>
          </a:p>
        </p:txBody>
      </p:sp>
      <p:pic>
        <p:nvPicPr>
          <p:cNvPr id="1026" name="Picture 2" descr="http://www.gettanked.com.au/wp-content/uploads/2009/11/ph-sca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5555" y="1524000"/>
            <a:ext cx="4688445" cy="3886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6424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times scientists have to add a little bit of energy in order to start a reaction</a:t>
            </a:r>
          </a:p>
          <a:p>
            <a:r>
              <a:rPr lang="en-US" dirty="0" smtClean="0"/>
              <a:t>This energy can be in the form of heat, light, radiation, </a:t>
            </a:r>
            <a:r>
              <a:rPr lang="en-US" dirty="0" err="1" smtClean="0"/>
              <a:t>ect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amount of energy used to start the reaction is called the </a:t>
            </a:r>
            <a:r>
              <a:rPr lang="en-US" b="1" dirty="0" smtClean="0"/>
              <a:t>activation energy</a:t>
            </a:r>
            <a:endParaRPr lang="en-US" b="1" dirty="0"/>
          </a:p>
        </p:txBody>
      </p:sp>
      <p:pic>
        <p:nvPicPr>
          <p:cNvPr id="19458" name="Picture 2" descr="http://www.wizardrecipes.com/blog/wp-content/uploads/2011/04/grilling-coa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3780628" cy="3609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044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Chemicals that lower activation energy and speed up reactions are called </a:t>
            </a:r>
            <a:r>
              <a:rPr lang="en-US" b="1" dirty="0" smtClean="0"/>
              <a:t>catalysts</a:t>
            </a:r>
          </a:p>
          <a:p>
            <a:r>
              <a:rPr lang="en-US" dirty="0" smtClean="0"/>
              <a:t>Catalysts allow reactions to increase in speed without changing the reactants or products</a:t>
            </a:r>
            <a:endParaRPr lang="en-US" dirty="0"/>
          </a:p>
        </p:txBody>
      </p:sp>
      <p:pic>
        <p:nvPicPr>
          <p:cNvPr id="17410" name="Picture 2" descr="http://chemed.chem.purdue.edu/genchem/topicreview/bp/ch22/graphics/22_14fi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09800"/>
            <a:ext cx="4427187" cy="28289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061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structure of water has an ability to affect other water molecules</a:t>
            </a:r>
          </a:p>
          <a:p>
            <a:r>
              <a:rPr lang="en-US" dirty="0" smtClean="0"/>
              <a:t>Because of the position of the molecules, water has slightly uneven charges</a:t>
            </a:r>
          </a:p>
          <a:p>
            <a:r>
              <a:rPr lang="en-US" b="1" dirty="0" smtClean="0"/>
              <a:t>Polarity </a:t>
            </a:r>
            <a:r>
              <a:rPr lang="en-US" dirty="0" smtClean="0"/>
              <a:t>is the term given to molecules that have uneven distribution to their charges</a:t>
            </a:r>
            <a:endParaRPr lang="en-US" b="1" dirty="0"/>
          </a:p>
        </p:txBody>
      </p:sp>
      <p:pic>
        <p:nvPicPr>
          <p:cNvPr id="12290" name="Picture 2" descr="http://t2.gstatic.com/images?q=tbn:na_2fb5w6-U_RM:http://www.btinternet.com/~martin.chaplin/images/molecul2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752600"/>
            <a:ext cx="3352800" cy="3496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828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Cohesion</a:t>
            </a:r>
            <a:r>
              <a:rPr lang="en-US" dirty="0" smtClean="0"/>
              <a:t> is the process of water sticking to itself due to its polar bonds</a:t>
            </a:r>
          </a:p>
          <a:p>
            <a:r>
              <a:rPr lang="en-US" dirty="0" smtClean="0"/>
              <a:t>It will cause water to tend to stick to itself</a:t>
            </a:r>
          </a:p>
        </p:txBody>
      </p:sp>
      <p:pic>
        <p:nvPicPr>
          <p:cNvPr id="6146" name="Picture 2" descr="http://www.hort.purdue.edu/hort/courses/HORT301/2007/9-21-07/9-21-07-ClassHandout_files/image006.jpg"/>
          <p:cNvPicPr>
            <a:picLocks noChangeAspect="1" noChangeArrowheads="1"/>
          </p:cNvPicPr>
          <p:nvPr/>
        </p:nvPicPr>
        <p:blipFill>
          <a:blip r:embed="rId2" cstate="print"/>
          <a:srcRect r="53030"/>
          <a:stretch>
            <a:fillRect/>
          </a:stretch>
        </p:blipFill>
        <p:spPr bwMode="auto">
          <a:xfrm>
            <a:off x="5257800" y="1600200"/>
            <a:ext cx="3276600" cy="4095750"/>
          </a:xfrm>
          <a:prstGeom prst="rect">
            <a:avLst/>
          </a:prstGeom>
          <a:noFill/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075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86475" y="3287713"/>
              <a:ext cx="236538" cy="209550"/>
            </p14:xfrm>
          </p:contentPart>
        </mc:Choice>
        <mc:Fallback xmlns="">
          <p:pic>
            <p:nvPicPr>
              <p:cNvPr id="3075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72794" y="3272231"/>
                <a:ext cx="264260" cy="23979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076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500813" y="3289300"/>
              <a:ext cx="123825" cy="284163"/>
            </p14:xfrm>
          </p:contentPart>
        </mc:Choice>
        <mc:Fallback xmlns="">
          <p:pic>
            <p:nvPicPr>
              <p:cNvPr id="3076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86775" y="3276695"/>
                <a:ext cx="142543" cy="30793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077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838950" y="4114800"/>
              <a:ext cx="606425" cy="260350"/>
            </p14:xfrm>
          </p:contentPart>
        </mc:Choice>
        <mc:Fallback xmlns="">
          <p:pic>
            <p:nvPicPr>
              <p:cNvPr id="3077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35351" y="4102197"/>
                <a:ext cx="626579" cy="28915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2720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Safety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8381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Some elements of lab safety might show up (probably not)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3505200"/>
            <a:ext cx="8229600" cy="2620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MAJOR POINTS</a:t>
            </a:r>
          </a:p>
          <a:p>
            <a:r>
              <a:rPr lang="en-US" dirty="0" smtClean="0"/>
              <a:t>Always check with and notify the teacher if there is an event in the classroom</a:t>
            </a:r>
          </a:p>
          <a:p>
            <a:r>
              <a:rPr lang="en-US" dirty="0" smtClean="0"/>
              <a:t>Injuries should be treated</a:t>
            </a:r>
          </a:p>
          <a:p>
            <a:r>
              <a:rPr lang="en-US" dirty="0" smtClean="0"/>
              <a:t>Never put others in danger with your actions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895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Adhesion</a:t>
            </a:r>
            <a:r>
              <a:rPr lang="en-US" dirty="0" smtClean="0"/>
              <a:t> is the attraction between two different kinds of molecules</a:t>
            </a:r>
          </a:p>
          <a:p>
            <a:r>
              <a:rPr lang="en-US" dirty="0" smtClean="0"/>
              <a:t>Water will often be attracted to different materials because of its structure</a:t>
            </a:r>
          </a:p>
          <a:p>
            <a:endParaRPr lang="en-US" dirty="0" smtClean="0"/>
          </a:p>
        </p:txBody>
      </p:sp>
      <p:pic>
        <p:nvPicPr>
          <p:cNvPr id="4098" name="Picture 2" descr="http://www.ccs.k12.in.us/chsBS/kons/kons/images/water-dropl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81200"/>
            <a:ext cx="4210050" cy="2971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557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Molecules of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four main categories are</a:t>
            </a:r>
          </a:p>
          <a:p>
            <a:pPr lvl="1"/>
            <a:r>
              <a:rPr lang="en-US" dirty="0" smtClean="0"/>
              <a:t>Carbohydrates</a:t>
            </a:r>
          </a:p>
          <a:p>
            <a:pPr lvl="1"/>
            <a:r>
              <a:rPr lang="en-US" dirty="0" smtClean="0"/>
              <a:t>Lipids</a:t>
            </a:r>
          </a:p>
          <a:p>
            <a:pPr lvl="1"/>
            <a:r>
              <a:rPr lang="en-US" dirty="0" smtClean="0"/>
              <a:t>Proteins</a:t>
            </a:r>
          </a:p>
          <a:p>
            <a:pPr lvl="1"/>
            <a:r>
              <a:rPr lang="en-US" dirty="0" smtClean="0"/>
              <a:t>Nucleic Acids</a:t>
            </a:r>
            <a:endParaRPr lang="en-US" dirty="0"/>
          </a:p>
        </p:txBody>
      </p:sp>
      <p:pic>
        <p:nvPicPr>
          <p:cNvPr id="13314" name="Picture 2" descr="http://www.faqs.org/nutrition/images/nwaz_01_img00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1" y="1295401"/>
            <a:ext cx="1664144" cy="2057400"/>
          </a:xfrm>
          <a:prstGeom prst="rect">
            <a:avLst/>
          </a:prstGeom>
          <a:noFill/>
        </p:spPr>
      </p:pic>
      <p:pic>
        <p:nvPicPr>
          <p:cNvPr id="13316" name="Picture 4" descr="http://www.dgfett.de/meetings/archiv/greifswald/lipid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657600"/>
            <a:ext cx="2222500" cy="2190021"/>
          </a:xfrm>
          <a:prstGeom prst="rect">
            <a:avLst/>
          </a:prstGeom>
          <a:noFill/>
        </p:spPr>
      </p:pic>
      <p:pic>
        <p:nvPicPr>
          <p:cNvPr id="13318" name="Picture 6" descr="http://www.hotbodytraining.com/wp-content/pics/protein_bee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1752600"/>
            <a:ext cx="1981200" cy="1319479"/>
          </a:xfrm>
          <a:prstGeom prst="rect">
            <a:avLst/>
          </a:prstGeom>
          <a:noFill/>
        </p:spPr>
      </p:pic>
      <p:pic>
        <p:nvPicPr>
          <p:cNvPr id="13320" name="Picture 8" descr="http://th264.photobucket.com/albums/ii187/Water_X-tal/th_NucleicAcidStructur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4114800"/>
            <a:ext cx="2421467" cy="1981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85929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Molecules of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These four basic compounds are broken into monomers and polymers</a:t>
            </a:r>
          </a:p>
          <a:p>
            <a:r>
              <a:rPr lang="en-US" b="1" dirty="0" smtClean="0"/>
              <a:t>Monomers</a:t>
            </a:r>
            <a:r>
              <a:rPr lang="en-US" dirty="0" smtClean="0"/>
              <a:t> are a single unit or molecule </a:t>
            </a:r>
          </a:p>
          <a:p>
            <a:r>
              <a:rPr lang="en-US" b="1" dirty="0" smtClean="0"/>
              <a:t>Polymers</a:t>
            </a:r>
            <a:r>
              <a:rPr lang="en-US" dirty="0" smtClean="0"/>
              <a:t> are chains of basic molecules</a:t>
            </a:r>
            <a:endParaRPr lang="en-US" dirty="0"/>
          </a:p>
        </p:txBody>
      </p:sp>
      <p:pic>
        <p:nvPicPr>
          <p:cNvPr id="7170" name="Picture 2" descr="http://www.crsbooks.net/images/c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981200"/>
            <a:ext cx="3409950" cy="3038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62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Molecules of Life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48249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Carbohydrates</a:t>
            </a:r>
            <a:r>
              <a:rPr lang="en-US" dirty="0" smtClean="0"/>
              <a:t> are organic compounds that have two main functions…</a:t>
            </a:r>
          </a:p>
          <a:p>
            <a:r>
              <a:rPr lang="en-US" dirty="0" smtClean="0"/>
              <a:t>Some carbohydrates serve as a source of energy</a:t>
            </a:r>
          </a:p>
          <a:p>
            <a:r>
              <a:rPr lang="en-US" dirty="0" smtClean="0"/>
              <a:t>Some carbohydrates can be used as structural materials</a:t>
            </a:r>
          </a:p>
          <a:p>
            <a:r>
              <a:rPr lang="en-US" dirty="0" smtClean="0"/>
              <a:t>Carbohydrates contain 4 calories per gram</a:t>
            </a:r>
          </a:p>
          <a:p>
            <a:r>
              <a:rPr lang="en-US" b="1" dirty="0" smtClean="0"/>
              <a:t>Monosaccharides</a:t>
            </a:r>
            <a:r>
              <a:rPr lang="en-US" dirty="0" smtClean="0"/>
              <a:t> are single sugars</a:t>
            </a:r>
          </a:p>
          <a:p>
            <a:r>
              <a:rPr lang="en-US" b="1" dirty="0" smtClean="0"/>
              <a:t>Polysaccharides</a:t>
            </a:r>
            <a:r>
              <a:rPr lang="en-US" dirty="0" smtClean="0"/>
              <a:t> are multiple sugars linked together</a:t>
            </a:r>
            <a:endParaRPr lang="en-US" dirty="0"/>
          </a:p>
        </p:txBody>
      </p:sp>
      <p:pic>
        <p:nvPicPr>
          <p:cNvPr id="5124" name="Picture 4" descr="http://1.bp.blogspot.com/_8COFaM-5ljk/SKuh1FIzp0I/AAAAAAAAAVI/WATzwDujV-g/s400/eating+a+peach+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00200"/>
            <a:ext cx="1978343" cy="2362200"/>
          </a:xfrm>
          <a:prstGeom prst="rect">
            <a:avLst/>
          </a:prstGeom>
          <a:noFill/>
        </p:spPr>
      </p:pic>
      <p:pic>
        <p:nvPicPr>
          <p:cNvPr id="5128" name="Picture 8" descr="http://www.fotoartglamour.com/pictures/tree-trun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838416"/>
            <a:ext cx="2105025" cy="28100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645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Molecules of Life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b="1" dirty="0" smtClean="0"/>
              <a:t>Proteins</a:t>
            </a:r>
            <a:r>
              <a:rPr lang="en-US" dirty="0" smtClean="0"/>
              <a:t> are organic compounds that are composed of amino acids</a:t>
            </a:r>
          </a:p>
          <a:p>
            <a:r>
              <a:rPr lang="en-US" dirty="0" smtClean="0"/>
              <a:t>Proteins perform many different functions within cells</a:t>
            </a:r>
          </a:p>
          <a:p>
            <a:pPr lvl="1"/>
            <a:r>
              <a:rPr lang="en-US" dirty="0" smtClean="0"/>
              <a:t>Structural</a:t>
            </a:r>
          </a:p>
          <a:p>
            <a:pPr lvl="1"/>
            <a:r>
              <a:rPr lang="en-US" dirty="0" smtClean="0"/>
              <a:t>Mechanical</a:t>
            </a:r>
          </a:p>
          <a:p>
            <a:pPr lvl="1"/>
            <a:r>
              <a:rPr lang="en-US" dirty="0" smtClean="0"/>
              <a:t>Energy Related</a:t>
            </a:r>
          </a:p>
          <a:p>
            <a:pPr lvl="1"/>
            <a:r>
              <a:rPr lang="en-US" dirty="0" smtClean="0"/>
              <a:t>Signaling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026" name="Picture 2" descr="http://t0.gstatic.com/images?q=tbn:ZcEsmq7E-T4foM:http://www.newyorkpudding.com/blog/wp-content/uploads/2010/01/LeanProteins1.jpg&amp;t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828800"/>
            <a:ext cx="4329878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4"/>
          <p:cNvSpPr>
            <a:spLocks noGrp="1"/>
          </p:cNvSpPr>
          <p:nvPr>
            <p:ph sz="half" idx="1"/>
          </p:nvPr>
        </p:nvSpPr>
        <p:spPr>
          <a:xfrm>
            <a:off x="4641439" y="4875245"/>
            <a:ext cx="4038600" cy="1982755"/>
          </a:xfrm>
        </p:spPr>
        <p:txBody>
          <a:bodyPr>
            <a:normAutofit/>
          </a:bodyPr>
          <a:lstStyle/>
          <a:p>
            <a:r>
              <a:rPr lang="en-US" b="1" dirty="0" smtClean="0"/>
              <a:t>Amino Acids</a:t>
            </a:r>
            <a:r>
              <a:rPr lang="en-US" dirty="0" smtClean="0"/>
              <a:t> are the monomer</a:t>
            </a:r>
          </a:p>
          <a:p>
            <a:r>
              <a:rPr lang="en-US" b="1" dirty="0" smtClean="0"/>
              <a:t>Polypeptides </a:t>
            </a:r>
            <a:r>
              <a:rPr lang="en-US" dirty="0" smtClean="0"/>
              <a:t>are the polymer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27102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Molecules of Life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Lipids</a:t>
            </a:r>
            <a:r>
              <a:rPr lang="en-US" dirty="0" smtClean="0"/>
              <a:t> are large and nonpolar organic molecules</a:t>
            </a:r>
          </a:p>
          <a:p>
            <a:r>
              <a:rPr lang="en-US" dirty="0" smtClean="0"/>
              <a:t>They are fats, waxes, oils, steroids and more</a:t>
            </a:r>
          </a:p>
        </p:txBody>
      </p:sp>
      <p:pic>
        <p:nvPicPr>
          <p:cNvPr id="1026" name="Picture 2" descr="http://wwwchem.csustan.edu/CHEM1102/IMAGES/honorlip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05000"/>
            <a:ext cx="4233569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11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Molecules of Life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Phospholipids have a phosphate group attached to a hydrophobic tail</a:t>
            </a:r>
          </a:p>
          <a:p>
            <a:r>
              <a:rPr lang="en-US" dirty="0" smtClean="0"/>
              <a:t>They are most often found double layered</a:t>
            </a:r>
          </a:p>
          <a:p>
            <a:r>
              <a:rPr lang="en-US" dirty="0" smtClean="0"/>
              <a:t>This double layered lipid</a:t>
            </a:r>
            <a:r>
              <a:rPr lang="en-US" dirty="0"/>
              <a:t> </a:t>
            </a:r>
            <a:r>
              <a:rPr lang="en-US" dirty="0" smtClean="0"/>
              <a:t>has special properties</a:t>
            </a:r>
          </a:p>
        </p:txBody>
      </p:sp>
      <p:pic>
        <p:nvPicPr>
          <p:cNvPr id="9218" name="Picture 2" descr="https://illnessesanimalsplants.wikispaces.com/file/view/phospholipid.gif/31857225/phospholipid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67" y="1905000"/>
            <a:ext cx="3555066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050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of Cells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1665, English scientist Robert Hooke looked at various items of nature </a:t>
            </a:r>
          </a:p>
          <a:p>
            <a:r>
              <a:rPr lang="en-US" dirty="0" smtClean="0"/>
              <a:t>He looked through his light microscope on the bark of a cork oak tree</a:t>
            </a:r>
          </a:p>
          <a:p>
            <a:r>
              <a:rPr lang="en-US" dirty="0" smtClean="0"/>
              <a:t>What he saw changed science</a:t>
            </a:r>
          </a:p>
          <a:p>
            <a:r>
              <a:rPr lang="en-US" dirty="0" smtClean="0"/>
              <a:t>He saw cells</a:t>
            </a:r>
            <a:endParaRPr lang="en-US" dirty="0"/>
          </a:p>
        </p:txBody>
      </p:sp>
      <p:pic>
        <p:nvPicPr>
          <p:cNvPr id="3074" name="Picture 2" descr="http://kmoddl.library.cornell.edu/biographies/Hooke/Hoo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1" y="1295400"/>
            <a:ext cx="2133600" cy="268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arsmachina.com/images/hook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267200"/>
            <a:ext cx="2212429" cy="218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641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Discovery of Cells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Cell Theory</a:t>
            </a:r>
          </a:p>
          <a:p>
            <a:pPr lvl="1"/>
            <a:r>
              <a:rPr lang="en-US" dirty="0" smtClean="0"/>
              <a:t>All living thing are composed of one or more cells</a:t>
            </a:r>
          </a:p>
          <a:p>
            <a:pPr lvl="1"/>
            <a:r>
              <a:rPr lang="en-US" dirty="0" smtClean="0"/>
              <a:t>Cells are the basic units of structure and function in an organism</a:t>
            </a:r>
          </a:p>
          <a:p>
            <a:pPr lvl="1"/>
            <a:r>
              <a:rPr lang="en-US" dirty="0" smtClean="0"/>
              <a:t>Cells come from existing cells</a:t>
            </a:r>
            <a:endParaRPr lang="en-US" dirty="0"/>
          </a:p>
        </p:txBody>
      </p:sp>
      <p:pic>
        <p:nvPicPr>
          <p:cNvPr id="10242" name="Picture 2" descr="http://kenpitts.net/bio/cells/animal_cell_labele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36" y="1295400"/>
            <a:ext cx="2579664" cy="193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tdunc1yr.umwblogs.org/files/2008/11/wood-with-white-rot-some-cells-intact-from-forestpathologycfansumned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824" y="2743200"/>
            <a:ext cx="1564514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cancerhelp.org.uk/prod_consump/groups/cr_common/@cah/@gen/documents/image/crukmig_1000img-1234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14" y="4191000"/>
            <a:ext cx="197555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0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Basics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362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size of the cell is limited by the </a:t>
            </a:r>
            <a:r>
              <a:rPr lang="en-US" b="1" dirty="0" smtClean="0"/>
              <a:t>surface area to volume ratio</a:t>
            </a:r>
          </a:p>
          <a:p>
            <a:r>
              <a:rPr lang="en-US" dirty="0" smtClean="0"/>
              <a:t>The surface area to volume to ratio is </a:t>
            </a:r>
          </a:p>
          <a:p>
            <a:pPr marL="457200" lvl="1" indent="0">
              <a:buNone/>
            </a:pPr>
            <a:r>
              <a:rPr lang="en-US" dirty="0" smtClean="0"/>
              <a:t>       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endParaRPr lang="en-US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5200935" y="4431268"/>
            <a:ext cx="2438400" cy="902732"/>
            <a:chOff x="5649036" y="4026785"/>
            <a:chExt cx="2438400" cy="902732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5649036" y="4478151"/>
              <a:ext cx="2438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5649036" y="4026785"/>
              <a:ext cx="2438400" cy="902732"/>
              <a:chOff x="5257800" y="4114800"/>
              <a:chExt cx="2438400" cy="902732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5257800" y="4114800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Surface Area</a:t>
                </a:r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867400" y="4648200"/>
                <a:ext cx="1371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Volume</a:t>
                </a:r>
                <a:endParaRPr lang="en-US" dirty="0"/>
              </a:p>
            </p:txBody>
          </p:sp>
        </p:grpSp>
      </p:grpSp>
      <p:pic>
        <p:nvPicPr>
          <p:cNvPr id="10" name="Picture 2" descr="http://www.the-aps.org/education/lot/cell/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95400"/>
            <a:ext cx="3467100" cy="3162300"/>
          </a:xfrm>
          <a:prstGeom prst="rect">
            <a:avLst/>
          </a:prstGeom>
          <a:noFill/>
        </p:spPr>
      </p:pic>
      <p:pic>
        <p:nvPicPr>
          <p:cNvPr id="14" name="Picture 4" descr="http://www.the-aps.org/education/lot/cell/ce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5257800"/>
            <a:ext cx="710129" cy="647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9080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Scientific Method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</a:t>
            </a:r>
            <a:r>
              <a:rPr lang="en-US" b="1" dirty="0" smtClean="0"/>
              <a:t>scientific method </a:t>
            </a:r>
            <a:r>
              <a:rPr lang="en-US" dirty="0" smtClean="0"/>
              <a:t>is an organized approach to learn how the natural world works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It is a system that allows for logical process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It gives a framework to people who wish to discover, question or solve</a:t>
            </a:r>
          </a:p>
        </p:txBody>
      </p:sp>
      <p:pic>
        <p:nvPicPr>
          <p:cNvPr id="5124" name="Picture 5" descr="http://www.innovationcreators.com/Organized%20Chaos.png"/>
          <p:cNvPicPr>
            <a:picLocks noChangeAspect="1" noChangeArrowheads="1"/>
          </p:cNvPicPr>
          <p:nvPr/>
        </p:nvPicPr>
        <p:blipFill>
          <a:blip r:embed="rId2" cstate="print"/>
          <a:srcRect b="28198"/>
          <a:stretch>
            <a:fillRect/>
          </a:stretch>
        </p:blipFill>
        <p:spPr bwMode="auto">
          <a:xfrm>
            <a:off x="4953000" y="2057400"/>
            <a:ext cx="38957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93085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Basics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Prokaryotes</a:t>
            </a:r>
            <a:r>
              <a:rPr lang="en-US" dirty="0" smtClean="0"/>
              <a:t> are organisms that lack a membrane bound nucleus</a:t>
            </a:r>
          </a:p>
          <a:p>
            <a:r>
              <a:rPr lang="en-US" dirty="0" smtClean="0"/>
              <a:t>This means that their genetic information is floating in the cytoplasm</a:t>
            </a:r>
          </a:p>
          <a:p>
            <a:r>
              <a:rPr lang="en-US" dirty="0" smtClean="0"/>
              <a:t>Mostly single cell organisms</a:t>
            </a:r>
          </a:p>
          <a:p>
            <a:endParaRPr lang="en-US" dirty="0"/>
          </a:p>
        </p:txBody>
      </p:sp>
      <p:pic>
        <p:nvPicPr>
          <p:cNvPr id="9218" name="Picture 2" descr="http://www.fluwiki.info/uploads/Science/prokaryotic_ce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3960903" cy="2879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936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Basics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Organisms that have membrane bound organelles are called </a:t>
            </a:r>
            <a:r>
              <a:rPr lang="en-US" b="1" dirty="0" smtClean="0"/>
              <a:t>Eukaryotes</a:t>
            </a:r>
          </a:p>
          <a:p>
            <a:r>
              <a:rPr lang="en-US" dirty="0" smtClean="0"/>
              <a:t>This means the cells “organs” are wrapped up in membranes which separate them from the cytoplasm</a:t>
            </a:r>
            <a:endParaRPr lang="en-US" dirty="0"/>
          </a:p>
        </p:txBody>
      </p:sp>
      <p:pic>
        <p:nvPicPr>
          <p:cNvPr id="5" name="Picture 2" descr="http://scienceblogs.com/clock/upload/2006/11/a2%20animal%20ce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3810000" cy="3152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484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Organelles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Plasma Membrane</a:t>
            </a:r>
          </a:p>
          <a:p>
            <a:r>
              <a:rPr lang="en-US" dirty="0" smtClean="0"/>
              <a:t>Nucleus</a:t>
            </a:r>
          </a:p>
          <a:p>
            <a:r>
              <a:rPr lang="en-US" dirty="0" smtClean="0"/>
              <a:t>Mitochondria</a:t>
            </a:r>
          </a:p>
          <a:p>
            <a:r>
              <a:rPr lang="en-US" dirty="0" smtClean="0"/>
              <a:t>Ribosomes</a:t>
            </a:r>
          </a:p>
          <a:p>
            <a:r>
              <a:rPr lang="en-US" dirty="0" smtClean="0"/>
              <a:t>Chloroplasts</a:t>
            </a:r>
          </a:p>
          <a:p>
            <a:r>
              <a:rPr lang="en-US" dirty="0" smtClean="0"/>
              <a:t>Flagella/</a:t>
            </a:r>
            <a:r>
              <a:rPr lang="en-US" dirty="0" err="1" smtClean="0"/>
              <a:t>Cillia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Endoplasmic Reticulum</a:t>
            </a:r>
          </a:p>
          <a:p>
            <a:r>
              <a:rPr lang="en-US" dirty="0" smtClean="0"/>
              <a:t>Golgi Apparatus</a:t>
            </a:r>
          </a:p>
          <a:p>
            <a:r>
              <a:rPr lang="en-US" dirty="0" smtClean="0"/>
              <a:t>Vesicles</a:t>
            </a:r>
          </a:p>
          <a:p>
            <a:r>
              <a:rPr lang="en-US" dirty="0" smtClean="0"/>
              <a:t>Cell Wall</a:t>
            </a:r>
          </a:p>
          <a:p>
            <a:r>
              <a:rPr lang="en-US" dirty="0" smtClean="0"/>
              <a:t>Vacuole</a:t>
            </a:r>
          </a:p>
          <a:p>
            <a:r>
              <a:rPr lang="en-US" dirty="0" smtClean="0"/>
              <a:t>Lysosome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48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Scientific Method</a:t>
            </a:r>
          </a:p>
        </p:txBody>
      </p:sp>
      <p:sp>
        <p:nvSpPr>
          <p:cNvPr id="6147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 eaLnBrk="1" hangingPunct="1">
              <a:buFont typeface="Arial" charset="0"/>
              <a:buAutoNum type="arabicParenR"/>
            </a:pPr>
            <a:r>
              <a:rPr lang="en-US" dirty="0" smtClean="0"/>
              <a:t>Observe</a:t>
            </a:r>
          </a:p>
          <a:p>
            <a:pPr marL="514350" indent="-514350" eaLnBrk="1" hangingPunct="1">
              <a:buFont typeface="Arial" charset="0"/>
              <a:buAutoNum type="arabicParenR"/>
            </a:pPr>
            <a:r>
              <a:rPr lang="en-US" dirty="0" smtClean="0"/>
              <a:t>Hypothesis</a:t>
            </a:r>
          </a:p>
          <a:p>
            <a:pPr marL="514350" indent="-514350" eaLnBrk="1" hangingPunct="1">
              <a:buFont typeface="Arial" charset="0"/>
              <a:buAutoNum type="arabicParenR"/>
            </a:pPr>
            <a:r>
              <a:rPr lang="en-US" dirty="0" smtClean="0"/>
              <a:t>Experiment</a:t>
            </a:r>
          </a:p>
          <a:p>
            <a:pPr marL="514350" indent="-514350" eaLnBrk="1" hangingPunct="1">
              <a:buFont typeface="Arial" charset="0"/>
              <a:buAutoNum type="arabicParenR"/>
            </a:pPr>
            <a:r>
              <a:rPr lang="en-US" dirty="0" smtClean="0"/>
              <a:t>Analyze results</a:t>
            </a:r>
          </a:p>
          <a:p>
            <a:pPr marL="514350" indent="-514350" eaLnBrk="1" hangingPunct="1">
              <a:buFont typeface="Arial" charset="0"/>
              <a:buAutoNum type="arabicParenR"/>
            </a:pPr>
            <a:r>
              <a:rPr lang="en-US" dirty="0" smtClean="0"/>
              <a:t>Draw conclusions</a:t>
            </a:r>
          </a:p>
        </p:txBody>
      </p:sp>
      <p:pic>
        <p:nvPicPr>
          <p:cNvPr id="6148" name="Picture 5" descr="http://t1.gstatic.com/images?q=tbn:KziJhbEZjAWeoM:http://www.milforded.org/schools/eastshore/tdudeck/2.gif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73213"/>
            <a:ext cx="347821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211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three main types of variables</a:t>
            </a:r>
          </a:p>
          <a:p>
            <a:pPr lvl="1"/>
            <a:r>
              <a:rPr lang="en-US" dirty="0" smtClean="0"/>
              <a:t>Dependant Variable</a:t>
            </a:r>
          </a:p>
          <a:p>
            <a:pPr lvl="1"/>
            <a:r>
              <a:rPr lang="en-US" dirty="0" smtClean="0"/>
              <a:t>Independent Variable</a:t>
            </a:r>
          </a:p>
          <a:p>
            <a:pPr lvl="1"/>
            <a:r>
              <a:rPr lang="en-US" dirty="0" smtClean="0"/>
              <a:t>Control Variable</a:t>
            </a:r>
          </a:p>
        </p:txBody>
      </p:sp>
      <p:pic>
        <p:nvPicPr>
          <p:cNvPr id="15362" name="Picture 2" descr="http://comps.fotosearch.com/comp/ISI/ISI119/test-tube-rack_~UNIOB019.JPG"/>
          <p:cNvPicPr>
            <a:picLocks noChangeAspect="1" noChangeArrowheads="1"/>
          </p:cNvPicPr>
          <p:nvPr/>
        </p:nvPicPr>
        <p:blipFill>
          <a:blip r:embed="rId2" cstate="print"/>
          <a:srcRect b="7692"/>
          <a:stretch>
            <a:fillRect/>
          </a:stretch>
        </p:blipFill>
        <p:spPr bwMode="auto">
          <a:xfrm>
            <a:off x="838199" y="1676400"/>
            <a:ext cx="3749905" cy="365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0753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an experiment, the independent variable is the variable that is </a:t>
            </a:r>
            <a:r>
              <a:rPr lang="en-US" u="sng" dirty="0" smtClean="0"/>
              <a:t>varied</a:t>
            </a:r>
            <a:r>
              <a:rPr lang="en-US" dirty="0" smtClean="0"/>
              <a:t> or </a:t>
            </a:r>
            <a:r>
              <a:rPr lang="en-US" u="sng" dirty="0" smtClean="0"/>
              <a:t>manipulated</a:t>
            </a:r>
            <a:r>
              <a:rPr lang="en-US" dirty="0" smtClean="0"/>
              <a:t> by the researcher</a:t>
            </a:r>
          </a:p>
          <a:p>
            <a:r>
              <a:rPr lang="en-US" dirty="0" smtClean="0"/>
              <a:t>This means that the scientist </a:t>
            </a:r>
            <a:r>
              <a:rPr lang="en-US" u="sng" dirty="0" smtClean="0"/>
              <a:t>actively changes</a:t>
            </a:r>
            <a:r>
              <a:rPr lang="en-US" dirty="0" smtClean="0"/>
              <a:t> something to make the independent  variable</a:t>
            </a:r>
            <a:endParaRPr lang="en-US" dirty="0"/>
          </a:p>
        </p:txBody>
      </p:sp>
      <p:pic>
        <p:nvPicPr>
          <p:cNvPr id="14338" name="Picture 2" descr="http://1.bp.blogspot.com/_Oq6pBpj7GxM/SkmB5PERYTI/AAAAAAAAAKY/NS1VZjpU57w/s400/scientist-test-tu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905000"/>
            <a:ext cx="3977898" cy="3352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4633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</a:t>
            </a:r>
          </a:p>
          <a:p>
            <a:r>
              <a:rPr lang="en-US" dirty="0" smtClean="0"/>
              <a:t>R</a:t>
            </a:r>
          </a:p>
          <a:p>
            <a:r>
              <a:rPr lang="en-US" dirty="0"/>
              <a:t>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</a:t>
            </a:r>
          </a:p>
          <a:p>
            <a:r>
              <a:rPr lang="en-US" dirty="0" smtClean="0"/>
              <a:t>I</a:t>
            </a:r>
          </a:p>
          <a:p>
            <a:r>
              <a:rPr lang="en-US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162498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Metric System</a:t>
            </a:r>
          </a:p>
        </p:txBody>
      </p:sp>
      <p:pic>
        <p:nvPicPr>
          <p:cNvPr id="11267" name="Picture 7" descr="http://www.mrfuller.net/thurston/website/images/MetricPrefix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6" t="11111" r="13240" b="11111"/>
          <a:stretch>
            <a:fillRect/>
          </a:stretch>
        </p:blipFill>
        <p:spPr bwMode="auto">
          <a:xfrm>
            <a:off x="1219200" y="1371600"/>
            <a:ext cx="6553200" cy="509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4347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Distance</a:t>
            </a:r>
          </a:p>
          <a:p>
            <a:pPr lvl="1"/>
            <a:r>
              <a:rPr lang="en-US" dirty="0" smtClean="0"/>
              <a:t>Meter</a:t>
            </a:r>
          </a:p>
          <a:p>
            <a:r>
              <a:rPr lang="en-US" dirty="0" smtClean="0"/>
              <a:t>Volume </a:t>
            </a:r>
          </a:p>
          <a:p>
            <a:pPr lvl="1"/>
            <a:r>
              <a:rPr lang="en-US" dirty="0" smtClean="0"/>
              <a:t>Liter</a:t>
            </a:r>
          </a:p>
          <a:p>
            <a:r>
              <a:rPr lang="en-US" dirty="0" smtClean="0"/>
              <a:t>Mass</a:t>
            </a:r>
          </a:p>
          <a:p>
            <a:pPr lvl="1"/>
            <a:r>
              <a:rPr lang="en-US" dirty="0" smtClean="0"/>
              <a:t>Gram</a:t>
            </a:r>
          </a:p>
          <a:p>
            <a:r>
              <a:rPr lang="en-US" dirty="0" smtClean="0"/>
              <a:t>Temperature</a:t>
            </a:r>
          </a:p>
          <a:p>
            <a:pPr lvl="1"/>
            <a:r>
              <a:rPr lang="en-US" dirty="0" smtClean="0"/>
              <a:t>Degree (Celsius)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25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848</Words>
  <Application>Microsoft Office PowerPoint</Application>
  <PresentationFormat>On-screen Show (4:3)</PresentationFormat>
  <Paragraphs>154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MP1 Review</vt:lpstr>
      <vt:lpstr>Lab Safety</vt:lpstr>
      <vt:lpstr>The Scientific Method</vt:lpstr>
      <vt:lpstr>The Scientific Method</vt:lpstr>
      <vt:lpstr>Variables</vt:lpstr>
      <vt:lpstr>Variables</vt:lpstr>
      <vt:lpstr>Variables</vt:lpstr>
      <vt:lpstr>Metric System</vt:lpstr>
      <vt:lpstr>Metric System</vt:lpstr>
      <vt:lpstr>Chemistry</vt:lpstr>
      <vt:lpstr>Chemistry</vt:lpstr>
      <vt:lpstr>Chemistry</vt:lpstr>
      <vt:lpstr>PowerPoint Presentation</vt:lpstr>
      <vt:lpstr>Chemistry</vt:lpstr>
      <vt:lpstr>Chemistry</vt:lpstr>
      <vt:lpstr>Chemistry</vt:lpstr>
      <vt:lpstr>Chemistry</vt:lpstr>
      <vt:lpstr>Water</vt:lpstr>
      <vt:lpstr>Water</vt:lpstr>
      <vt:lpstr>Water</vt:lpstr>
      <vt:lpstr>Molecules of Life</vt:lpstr>
      <vt:lpstr>Molecules of Life</vt:lpstr>
      <vt:lpstr>Molecules of Life</vt:lpstr>
      <vt:lpstr>Molecules of Life</vt:lpstr>
      <vt:lpstr>Molecules of Life</vt:lpstr>
      <vt:lpstr>Molecules of Life</vt:lpstr>
      <vt:lpstr>Discovery of Cells</vt:lpstr>
      <vt:lpstr>Discovery of Cells</vt:lpstr>
      <vt:lpstr>Cell Basics</vt:lpstr>
      <vt:lpstr>Cell Basics</vt:lpstr>
      <vt:lpstr>Cell Basics</vt:lpstr>
      <vt:lpstr>Cellular Organelles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2</cp:revision>
  <dcterms:created xsi:type="dcterms:W3CDTF">2014-05-13T12:25:25Z</dcterms:created>
  <dcterms:modified xsi:type="dcterms:W3CDTF">2014-05-13T12:30:07Z</dcterms:modified>
</cp:coreProperties>
</file>