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56" r:id="rId2"/>
    <p:sldId id="257" r:id="rId3"/>
    <p:sldId id="258" r:id="rId4"/>
    <p:sldId id="274" r:id="rId5"/>
    <p:sldId id="259" r:id="rId6"/>
    <p:sldId id="260" r:id="rId7"/>
    <p:sldId id="273" r:id="rId8"/>
    <p:sldId id="283" r:id="rId9"/>
    <p:sldId id="275" r:id="rId10"/>
    <p:sldId id="280" r:id="rId11"/>
    <p:sldId id="278" r:id="rId12"/>
    <p:sldId id="279" r:id="rId13"/>
    <p:sldId id="281" r:id="rId14"/>
    <p:sldId id="282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808A5-C010-4414-AC24-3A7E4CB693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2476D-B047-45E4-80D1-59F1353B41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F6726-33B7-4854-B98E-CC875E232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511D88B-4D70-4B1B-A434-369BD32CFA6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F0E3B2C-96F5-41CF-A487-4647896A179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159CF-0C10-4230-9581-64F5079355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C50E0-D09F-4227-AD55-0D6C762997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759DF-7D57-4695-9691-B832004371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5C57E-75AA-44FA-8D69-2DEAE19CD6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9C491-CF5A-47C4-B2D5-575895330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298F4-45C2-4C79-B952-09CEC4E5B0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EE17D-7C0C-4213-B1DC-46510F835DC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2B5F4-EDF7-4BD7-95CB-1C8DFD00E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FCA86-B26A-41D7-9A76-1109E1B996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Regulating the Cell Cycle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229600" cy="1371600"/>
          </a:xfrm>
        </p:spPr>
        <p:txBody>
          <a:bodyPr/>
          <a:lstStyle/>
          <a:p>
            <a:r>
              <a:rPr lang="en-US"/>
              <a:t>Experiment</a:t>
            </a:r>
          </a:p>
        </p:txBody>
      </p:sp>
      <p:pic>
        <p:nvPicPr>
          <p:cNvPr id="36871" name="Picture 7"/>
          <p:cNvPicPr>
            <a:picLocks noChangeAspect="1" noChangeArrowheads="1"/>
          </p:cNvPicPr>
          <p:nvPr/>
        </p:nvPicPr>
        <p:blipFill>
          <a:blip r:embed="rId2" cstate="print"/>
          <a:srcRect l="31250" t="17999" r="47501" b="54242"/>
          <a:stretch>
            <a:fillRect/>
          </a:stretch>
        </p:blipFill>
        <p:spPr bwMode="auto">
          <a:xfrm>
            <a:off x="228600" y="1143000"/>
            <a:ext cx="3276600" cy="26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72" name="Picture 8"/>
          <p:cNvPicPr>
            <a:picLocks noChangeAspect="1" noChangeArrowheads="1"/>
          </p:cNvPicPr>
          <p:nvPr/>
        </p:nvPicPr>
        <p:blipFill>
          <a:blip r:embed="rId2" cstate="print"/>
          <a:srcRect l="31250" t="45758" r="47501" b="32556"/>
          <a:stretch>
            <a:fillRect/>
          </a:stretch>
        </p:blipFill>
        <p:spPr bwMode="auto">
          <a:xfrm>
            <a:off x="5181600" y="1219200"/>
            <a:ext cx="34290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73" name="Line 9"/>
          <p:cNvSpPr>
            <a:spLocks noChangeShapeType="1"/>
          </p:cNvSpPr>
          <p:nvPr/>
        </p:nvSpPr>
        <p:spPr bwMode="auto">
          <a:xfrm flipV="1">
            <a:off x="3352800" y="1828800"/>
            <a:ext cx="1600200" cy="609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 flipH="1">
            <a:off x="5029200" y="3048000"/>
            <a:ext cx="1752600" cy="1905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6876" name="Picture 12"/>
          <p:cNvPicPr>
            <a:picLocks noChangeAspect="1" noChangeArrowheads="1"/>
          </p:cNvPicPr>
          <p:nvPr/>
        </p:nvPicPr>
        <p:blipFill>
          <a:blip r:embed="rId2" cstate="print"/>
          <a:srcRect l="31250" t="74385" r="47501" b="10001"/>
          <a:stretch>
            <a:fillRect/>
          </a:stretch>
        </p:blipFill>
        <p:spPr bwMode="auto">
          <a:xfrm>
            <a:off x="1752600" y="4876800"/>
            <a:ext cx="35052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3" grpId="0" animBg="1"/>
      <p:bldP spid="3687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 Regulators</a:t>
            </a:r>
            <a:endParaRPr lang="en-US" dirty="0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1981200"/>
            <a:ext cx="4040187" cy="3886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Proteins that respond to outside environmental factors are </a:t>
            </a:r>
            <a:r>
              <a:rPr lang="en-US" sz="2400" b="1" dirty="0"/>
              <a:t>external regulators</a:t>
            </a:r>
          </a:p>
          <a:p>
            <a:pPr>
              <a:lnSpc>
                <a:spcPct val="90000"/>
              </a:lnSpc>
            </a:pPr>
            <a:r>
              <a:rPr lang="en-US" sz="2400" b="1" dirty="0"/>
              <a:t>Growth factors </a:t>
            </a:r>
            <a:r>
              <a:rPr lang="en-US" sz="2400" dirty="0"/>
              <a:t>are an example of external regulators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They are proteins or steroids that stimulate cell growth and division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Other </a:t>
            </a:r>
            <a:r>
              <a:rPr lang="en-US" sz="2400" dirty="0"/>
              <a:t>molecules slow down cell growth</a:t>
            </a:r>
          </a:p>
        </p:txBody>
      </p:sp>
      <p:pic>
        <p:nvPicPr>
          <p:cNvPr id="33801" name="Picture 9" descr="METHOD_SCAFFO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09800"/>
            <a:ext cx="2865438" cy="35337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Uncontrolled Cell Growth</a:t>
            </a:r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40188" cy="3886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400" b="1" dirty="0" smtClean="0"/>
              <a:t>Cancer</a:t>
            </a:r>
            <a:r>
              <a:rPr lang="en-US" sz="2400" dirty="0" smtClean="0"/>
              <a:t> </a:t>
            </a:r>
            <a:r>
              <a:rPr lang="en-US" sz="2400" dirty="0"/>
              <a:t>is a disorder of uncontrolled cell growth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Cancer cells don’t often respond to signals that regulate the growth of most cells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They form masses of cells called tumors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Cancer cells can break loose and spread throughout the </a:t>
            </a:r>
            <a:r>
              <a:rPr lang="en-US" sz="2400" dirty="0" smtClean="0"/>
              <a:t>body</a:t>
            </a:r>
            <a:endParaRPr lang="en-US" sz="2400" dirty="0"/>
          </a:p>
        </p:txBody>
      </p:sp>
      <p:pic>
        <p:nvPicPr>
          <p:cNvPr id="34827" name="Picture 11" descr="cancer%20cell,%20brea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057400"/>
            <a:ext cx="3924300" cy="31400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48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48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Uncontrolled Cell Growth</a:t>
            </a:r>
            <a:endParaRPr lang="en-US" dirty="0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1981200"/>
            <a:ext cx="4040187" cy="3886200"/>
          </a:xfrm>
        </p:spPr>
        <p:txBody>
          <a:bodyPr/>
          <a:lstStyle/>
          <a:p>
            <a:r>
              <a:rPr lang="en-US" sz="2400" dirty="0"/>
              <a:t>Various forms of cancer have been linked to smoking, radiation exposure and viral infections</a:t>
            </a:r>
          </a:p>
          <a:p>
            <a:r>
              <a:rPr lang="en-US" sz="2400" dirty="0"/>
              <a:t>All cancer cells however have one thing in common</a:t>
            </a:r>
          </a:p>
          <a:p>
            <a:pPr lvl="1"/>
            <a:r>
              <a:rPr lang="en-US" sz="2000" dirty="0"/>
              <a:t>The uncontrolled reproduction of cell division</a:t>
            </a:r>
          </a:p>
        </p:txBody>
      </p:sp>
      <p:pic>
        <p:nvPicPr>
          <p:cNvPr id="41992" name="Picture 8" descr="cancerPrimaryMet_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362200"/>
            <a:ext cx="3695700" cy="2743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Uncontrolled Cell Growth</a:t>
            </a:r>
            <a:endParaRPr lang="en-US" dirty="0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1905000"/>
            <a:ext cx="4040187" cy="44958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Many cancers can be caused by a defective gene called p53</a:t>
            </a:r>
          </a:p>
          <a:p>
            <a:pPr lvl="1"/>
            <a:r>
              <a:rPr lang="en-US" sz="2400" dirty="0"/>
              <a:t>p53 normally halts the cell cycle until all chromosomes have been </a:t>
            </a:r>
            <a:r>
              <a:rPr lang="en-US" sz="2400" dirty="0" smtClean="0"/>
              <a:t>replicated</a:t>
            </a:r>
          </a:p>
          <a:p>
            <a:r>
              <a:rPr lang="en-US" dirty="0" smtClean="0"/>
              <a:t>The p53 gene make a cell undergo apoptosis</a:t>
            </a:r>
          </a:p>
          <a:p>
            <a:r>
              <a:rPr lang="en-US" dirty="0" smtClean="0"/>
              <a:t>Apoptosis is a form of self destruction fo</a:t>
            </a:r>
            <a:r>
              <a:rPr lang="en-US" dirty="0" smtClean="0"/>
              <a:t>r the cell</a:t>
            </a:r>
            <a:endParaRPr lang="en-US" dirty="0"/>
          </a:p>
          <a:p>
            <a:endParaRPr lang="en-US" sz="2800" dirty="0"/>
          </a:p>
        </p:txBody>
      </p:sp>
      <p:pic>
        <p:nvPicPr>
          <p:cNvPr id="44040" name="Picture 8" descr="cancer1"/>
          <p:cNvPicPr>
            <a:picLocks noChangeAspect="1" noChangeArrowheads="1"/>
          </p:cNvPicPr>
          <p:nvPr/>
        </p:nvPicPr>
        <p:blipFill>
          <a:blip r:embed="rId2" cstate="print"/>
          <a:srcRect b="37209"/>
          <a:stretch>
            <a:fillRect/>
          </a:stretch>
        </p:blipFill>
        <p:spPr bwMode="auto">
          <a:xfrm>
            <a:off x="304800" y="1981200"/>
            <a:ext cx="4419600" cy="2660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4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40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40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Division Rates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40188" cy="3886200"/>
          </a:xfrm>
        </p:spPr>
        <p:txBody>
          <a:bodyPr/>
          <a:lstStyle/>
          <a:p>
            <a:r>
              <a:rPr lang="en-US" sz="2400" dirty="0"/>
              <a:t>Cells do not all reproduce at the same rates</a:t>
            </a:r>
          </a:p>
          <a:p>
            <a:r>
              <a:rPr lang="en-US" sz="2400" dirty="0"/>
              <a:t>Stomach cells, skin cells, blood cells and others reproduce often</a:t>
            </a:r>
          </a:p>
          <a:p>
            <a:r>
              <a:rPr lang="en-US" sz="2400" dirty="0"/>
              <a:t>Nerve cells and most muscle cells do not reproduce at all once they are mature</a:t>
            </a:r>
          </a:p>
        </p:txBody>
      </p:sp>
      <p:pic>
        <p:nvPicPr>
          <p:cNvPr id="3079" name="Picture 7" descr="crib_blood_cel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447800"/>
            <a:ext cx="2781300" cy="2093913"/>
          </a:xfrm>
          <a:prstGeom prst="rect">
            <a:avLst/>
          </a:prstGeom>
          <a:noFill/>
        </p:spPr>
      </p:pic>
      <p:pic>
        <p:nvPicPr>
          <p:cNvPr id="3081" name="Picture 9" descr="nervecell_l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962400"/>
            <a:ext cx="2833688" cy="22447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Division Rates</a:t>
            </a:r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6613" y="1981200"/>
            <a:ext cx="4040187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Many major medical issues that are being currently solved are related to cell reproduction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Cancer (Uncontrolled Cell Reproduction)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Stem Cells (Cell reproduction to damaged cells)</a:t>
            </a:r>
          </a:p>
        </p:txBody>
      </p:sp>
      <p:pic>
        <p:nvPicPr>
          <p:cNvPr id="4104" name="Picture 8" descr="medsymboll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133600"/>
            <a:ext cx="3352800" cy="30956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Cycle Regulators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40188" cy="3886200"/>
          </a:xfrm>
        </p:spPr>
        <p:txBody>
          <a:bodyPr/>
          <a:lstStyle/>
          <a:p>
            <a:r>
              <a:rPr lang="en-US" sz="2400" dirty="0"/>
              <a:t>There are two different types of regulators that help a cell know when it is time to replicate</a:t>
            </a:r>
          </a:p>
          <a:p>
            <a:pPr lvl="1"/>
            <a:r>
              <a:rPr lang="en-US" sz="2000" dirty="0"/>
              <a:t>Internal regulators</a:t>
            </a:r>
          </a:p>
          <a:p>
            <a:pPr lvl="1"/>
            <a:r>
              <a:rPr lang="en-US" sz="2000" dirty="0" smtClean="0"/>
              <a:t>External </a:t>
            </a:r>
            <a:r>
              <a:rPr lang="en-US" sz="2000" dirty="0"/>
              <a:t>regulators</a:t>
            </a:r>
          </a:p>
          <a:p>
            <a:endParaRPr lang="en-US" sz="2400" dirty="0"/>
          </a:p>
        </p:txBody>
      </p:sp>
      <p:pic>
        <p:nvPicPr>
          <p:cNvPr id="25608" name="Picture 8" descr="cell_cy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828800"/>
            <a:ext cx="3619500" cy="36004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on Cell Division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200" dirty="0"/>
              <a:t>Scientists can observe cell division in Petri dishes containing different types of agar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This </a:t>
            </a:r>
            <a:r>
              <a:rPr lang="en-US" sz="2000" dirty="0"/>
              <a:t>gives cells the food they need to complete their cell </a:t>
            </a:r>
            <a:r>
              <a:rPr lang="en-US" sz="2000" dirty="0" smtClean="0"/>
              <a:t>cycles</a:t>
            </a:r>
          </a:p>
          <a:p>
            <a:r>
              <a:rPr lang="en-US" sz="2200" dirty="0"/>
              <a:t>Cells on a Petri dish will grow until they form a thin layer</a:t>
            </a:r>
          </a:p>
          <a:p>
            <a:pPr lvl="1"/>
            <a:r>
              <a:rPr lang="en-US" sz="2000" dirty="0"/>
              <a:t>The cells will grow  and divide until they come in contact with other cells</a:t>
            </a:r>
          </a:p>
          <a:p>
            <a:pPr lvl="1"/>
            <a:r>
              <a:rPr lang="en-US" sz="2000" dirty="0"/>
              <a:t>When this happens they will stop </a:t>
            </a:r>
            <a:r>
              <a:rPr lang="en-US" sz="2000" dirty="0" smtClean="0"/>
              <a:t>growing</a:t>
            </a:r>
            <a:endParaRPr lang="en-US" sz="2000" dirty="0"/>
          </a:p>
        </p:txBody>
      </p:sp>
      <p:pic>
        <p:nvPicPr>
          <p:cNvPr id="5128" name="Picture 8" descr="Agar_plate_with_colon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905000"/>
            <a:ext cx="3886200" cy="29146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Controls on Cell Division</a:t>
            </a: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40188" cy="3886200"/>
          </a:xfrm>
        </p:spPr>
        <p:txBody>
          <a:bodyPr/>
          <a:lstStyle/>
          <a:p>
            <a:r>
              <a:rPr lang="en-US" sz="2400" dirty="0"/>
              <a:t>If you take a full agar plate, and swipe away a section in the middle, what might happen?</a:t>
            </a:r>
          </a:p>
          <a:p>
            <a:r>
              <a:rPr lang="en-US" sz="2400" dirty="0"/>
              <a:t>The cells will grow outward from the middle</a:t>
            </a:r>
          </a:p>
          <a:p>
            <a:r>
              <a:rPr lang="en-US" sz="2400" dirty="0"/>
              <a:t>They will stop once they touch other cells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 l="14375" t="50999" r="41251" b="22000"/>
          <a:stretch>
            <a:fillRect/>
          </a:stretch>
        </p:blipFill>
        <p:spPr bwMode="auto">
          <a:xfrm>
            <a:off x="4419600" y="2667000"/>
            <a:ext cx="4495800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Controls on Cell Division</a:t>
            </a:r>
            <a:endParaRPr lang="en-US" dirty="0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This means that cells have the ability to turn on and turn off their cell division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When you get a cut, the cells grow inward to close the cut	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The process of being cut starts the process of being healed by activating these mechanisms</a:t>
            </a:r>
          </a:p>
        </p:txBody>
      </p:sp>
      <p:pic>
        <p:nvPicPr>
          <p:cNvPr id="7" name="Picture 8" descr="cut_fing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905000"/>
            <a:ext cx="3487738" cy="3657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on Cell Division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41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same thing happens when bones break</a:t>
            </a:r>
          </a:p>
          <a:p>
            <a:r>
              <a:rPr lang="en-US" sz="2400" dirty="0"/>
              <a:t>It is a more complex process than a cut, but it works on the same principals </a:t>
            </a:r>
          </a:p>
          <a:p>
            <a:r>
              <a:rPr lang="en-US" sz="2400" dirty="0" smtClean="0"/>
              <a:t>When bones break there is a separation between different types of cells that send signals to different tissues that action is needed</a:t>
            </a:r>
          </a:p>
        </p:txBody>
      </p:sp>
      <p:pic>
        <p:nvPicPr>
          <p:cNvPr id="1026" name="Picture 2" descr="http://i2.asntown.net/5/broken_leg_football_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743200"/>
            <a:ext cx="3472511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22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Cycle Regulators</a:t>
            </a:r>
            <a:endParaRPr lang="en-US" dirty="0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524000"/>
            <a:ext cx="4038600" cy="4953000"/>
          </a:xfrm>
        </p:spPr>
        <p:txBody>
          <a:bodyPr/>
          <a:lstStyle/>
          <a:p>
            <a:r>
              <a:rPr lang="en-US" sz="2600" dirty="0"/>
              <a:t>Many different proteins combine to help control cell division</a:t>
            </a:r>
          </a:p>
          <a:p>
            <a:r>
              <a:rPr lang="en-US" sz="2600" dirty="0"/>
              <a:t>First major proteins found in the 1950’s were </a:t>
            </a:r>
            <a:r>
              <a:rPr lang="en-US" sz="2600" dirty="0" err="1"/>
              <a:t>cyclins</a:t>
            </a:r>
            <a:endParaRPr lang="en-US" sz="2600" dirty="0"/>
          </a:p>
          <a:p>
            <a:r>
              <a:rPr lang="en-US" sz="2600" dirty="0"/>
              <a:t>During cell reproductions, </a:t>
            </a:r>
            <a:r>
              <a:rPr lang="en-US" sz="2600" dirty="0" err="1"/>
              <a:t>cyclin</a:t>
            </a:r>
            <a:r>
              <a:rPr lang="en-US" sz="2600" dirty="0"/>
              <a:t> levels are higher </a:t>
            </a:r>
          </a:p>
          <a:p>
            <a:r>
              <a:rPr lang="en-US" sz="2600" dirty="0"/>
              <a:t>During interphase, </a:t>
            </a:r>
            <a:r>
              <a:rPr lang="en-US" sz="2600" dirty="0" err="1"/>
              <a:t>cyclin</a:t>
            </a:r>
            <a:r>
              <a:rPr lang="en-US" sz="2600" dirty="0"/>
              <a:t> levels are lower</a:t>
            </a:r>
          </a:p>
        </p:txBody>
      </p:sp>
      <p:pic>
        <p:nvPicPr>
          <p:cNvPr id="26632" name="Picture 8" descr="nrm2105-f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362200"/>
            <a:ext cx="4338638" cy="28813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482</Words>
  <Application>Microsoft Office PowerPoint</Application>
  <PresentationFormat>On-screen Show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Regulating the Cell Cycle</vt:lpstr>
      <vt:lpstr>Cell Division Rates</vt:lpstr>
      <vt:lpstr>Cell Division Rates</vt:lpstr>
      <vt:lpstr>Cell Cycle Regulators</vt:lpstr>
      <vt:lpstr>Controls on Cell Division</vt:lpstr>
      <vt:lpstr>Controls on Cell Division</vt:lpstr>
      <vt:lpstr>Controls on Cell Division</vt:lpstr>
      <vt:lpstr>Controls on Cell Division</vt:lpstr>
      <vt:lpstr>Cell Cycle Regulators</vt:lpstr>
      <vt:lpstr>Experiment</vt:lpstr>
      <vt:lpstr>Cell Cycle Regulators</vt:lpstr>
      <vt:lpstr>Uncontrolled Cell Growth</vt:lpstr>
      <vt:lpstr>Uncontrolled Cell Growth</vt:lpstr>
      <vt:lpstr>Uncontrolled Cell Growth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Regulating the Cell Cycle</dc:title>
  <dc:creator>Mike Owdij</dc:creator>
  <cp:lastModifiedBy>Administrator</cp:lastModifiedBy>
  <cp:revision>25</cp:revision>
  <dcterms:created xsi:type="dcterms:W3CDTF">2009-11-03T01:10:07Z</dcterms:created>
  <dcterms:modified xsi:type="dcterms:W3CDTF">2013-11-01T13:51:16Z</dcterms:modified>
</cp:coreProperties>
</file>