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3" r:id="rId4"/>
    <p:sldId id="262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2" r:id="rId13"/>
    <p:sldId id="273" r:id="rId14"/>
    <p:sldId id="271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9" d="100"/>
          <a:sy n="79" d="100"/>
        </p:scale>
        <p:origin x="16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36CB7-A428-44A2-A280-2E848FF284CC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2B3CB-4F9A-4BA7-95FC-FB3581B15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956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36CB7-A428-44A2-A280-2E848FF284CC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2B3CB-4F9A-4BA7-95FC-FB3581B15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094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36CB7-A428-44A2-A280-2E848FF284CC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2B3CB-4F9A-4BA7-95FC-FB3581B15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762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36CB7-A428-44A2-A280-2E848FF284CC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2B3CB-4F9A-4BA7-95FC-FB3581B15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473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36CB7-A428-44A2-A280-2E848FF284CC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2B3CB-4F9A-4BA7-95FC-FB3581B15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6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36CB7-A428-44A2-A280-2E848FF284CC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2B3CB-4F9A-4BA7-95FC-FB3581B15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99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36CB7-A428-44A2-A280-2E848FF284CC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2B3CB-4F9A-4BA7-95FC-FB3581B15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114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36CB7-A428-44A2-A280-2E848FF284CC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2B3CB-4F9A-4BA7-95FC-FB3581B15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894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36CB7-A428-44A2-A280-2E848FF284CC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2B3CB-4F9A-4BA7-95FC-FB3581B15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751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36CB7-A428-44A2-A280-2E848FF284CC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2B3CB-4F9A-4BA7-95FC-FB3581B15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845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36CB7-A428-44A2-A280-2E848FF284CC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2B3CB-4F9A-4BA7-95FC-FB3581B15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756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36CB7-A428-44A2-A280-2E848FF284CC}" type="datetimeFigureOut">
              <a:rPr lang="en-US" smtClean="0"/>
              <a:t>3/10/2015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2B3CB-4F9A-4BA7-95FC-FB3581B15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078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QCAntD1-DIk" TargetMode="Externa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www.youtube.com/watch?v=7AXB8nGq5jc" TargetMode="Externa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Reflexes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48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Reflex Arc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4) </a:t>
            </a:r>
            <a:r>
              <a:rPr lang="en-US" b="1" dirty="0" smtClean="0"/>
              <a:t>Activation of a Motor Neuron</a:t>
            </a:r>
          </a:p>
          <a:p>
            <a:r>
              <a:rPr lang="en-US" dirty="0" smtClean="0"/>
              <a:t>The axons of the motor neurons carry information towards an effector </a:t>
            </a:r>
          </a:p>
          <a:p>
            <a:r>
              <a:rPr lang="en-US" dirty="0" smtClean="0"/>
              <a:t>The information carried tells the effector what to do</a:t>
            </a:r>
          </a:p>
          <a:p>
            <a:r>
              <a:rPr lang="en-US" dirty="0" smtClean="0"/>
              <a:t>In our example the message might be to contract the muscles that control the foot</a:t>
            </a:r>
            <a:endParaRPr lang="en-US" dirty="0"/>
          </a:p>
        </p:txBody>
      </p:sp>
      <p:pic>
        <p:nvPicPr>
          <p:cNvPr id="1026" name="Picture 2" descr="http://nervesandthebrain.wikispaces.com/file/view/Motor_Neuron.JPG/34184479/Motor_Neur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415" y="2024506"/>
            <a:ext cx="5818256" cy="2962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8650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Reflex Arc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5) </a:t>
            </a:r>
            <a:r>
              <a:rPr lang="en-US" b="1" dirty="0" smtClean="0"/>
              <a:t>The response of an effector</a:t>
            </a:r>
          </a:p>
          <a:p>
            <a:r>
              <a:rPr lang="en-US" dirty="0" smtClean="0"/>
              <a:t>The release of neurotransmitters at the effector organ synaptic terminals causes a change in the effector organ</a:t>
            </a:r>
          </a:p>
          <a:p>
            <a:r>
              <a:rPr lang="en-US" dirty="0" smtClean="0"/>
              <a:t>In our example it would cause a change in the tibialis anterior to raise the toes and change the stimuli</a:t>
            </a:r>
            <a:endParaRPr lang="en-US" dirty="0"/>
          </a:p>
        </p:txBody>
      </p:sp>
      <p:pic>
        <p:nvPicPr>
          <p:cNvPr id="2050" name="Picture 2" descr="http://apbrwww5.apsu.edu/thompsonj/Anatomy%20&amp;%20Physiology/2010/2010%20Exam%20Reviews/Exam%203%20Review/11-01_NvsSysFunctio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48"/>
          <a:stretch/>
        </p:blipFill>
        <p:spPr bwMode="auto">
          <a:xfrm>
            <a:off x="6342793" y="1690688"/>
            <a:ext cx="5536533" cy="4121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5834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Types of Reflexes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There are many different categories of reflexes</a:t>
            </a:r>
          </a:p>
          <a:p>
            <a:r>
              <a:rPr lang="en-US" dirty="0" smtClean="0"/>
              <a:t>This is because there are such a large number of reflexes, that we have to categorize them differently to understand them</a:t>
            </a:r>
          </a:p>
          <a:p>
            <a:r>
              <a:rPr lang="en-US" dirty="0" smtClean="0"/>
              <a:t>There are four different ways that reflexes can be categorized</a:t>
            </a:r>
            <a:endParaRPr lang="en-US" dirty="0"/>
          </a:p>
        </p:txBody>
      </p:sp>
      <p:pic>
        <p:nvPicPr>
          <p:cNvPr id="2050" name="Picture 2" descr="http://www.interactive-biology.com/wp-content/uploads/2012/07/Foot-Pain-Stepping-on-Tacks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68" y="1825625"/>
            <a:ext cx="5574631" cy="3716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0900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Types of Reflexes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Reflexes can be </a:t>
            </a:r>
            <a:r>
              <a:rPr lang="en-US" smtClean="0"/>
              <a:t>categorized based on… </a:t>
            </a:r>
            <a:endParaRPr lang="en-US" dirty="0" smtClean="0"/>
          </a:p>
          <a:p>
            <a:pPr lvl="1"/>
            <a:r>
              <a:rPr lang="en-US" dirty="0" smtClean="0"/>
              <a:t>Their progress in your development</a:t>
            </a:r>
          </a:p>
          <a:p>
            <a:pPr lvl="1"/>
            <a:r>
              <a:rPr lang="en-US" dirty="0" smtClean="0"/>
              <a:t>The resulting of the major motor response</a:t>
            </a:r>
          </a:p>
          <a:p>
            <a:pPr lvl="1"/>
            <a:r>
              <a:rPr lang="en-US" dirty="0" smtClean="0"/>
              <a:t>The complexity of the neural circuit involved</a:t>
            </a:r>
          </a:p>
          <a:p>
            <a:pPr lvl="1"/>
            <a:r>
              <a:rPr lang="en-US" dirty="0" smtClean="0"/>
              <a:t>The site of information processing</a:t>
            </a:r>
            <a:endParaRPr lang="en-US" dirty="0"/>
          </a:p>
        </p:txBody>
      </p:sp>
      <p:pic>
        <p:nvPicPr>
          <p:cNvPr id="3074" name="Picture 2" descr="http://1.bp.blogspot.com/-dM0eGjfJiq4/Tu60sL2u63I/AAAAAAAACBM/zHVKpiHLURE/s1600/image00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2468" y="1988970"/>
            <a:ext cx="4761331" cy="4122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7246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Developmental Reflexes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72200" y="1690688"/>
            <a:ext cx="5181600" cy="4351338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There are many different reflexes that you are born with</a:t>
            </a:r>
          </a:p>
          <a:p>
            <a:r>
              <a:rPr lang="en-US" dirty="0" smtClean="0"/>
              <a:t>Babies are well known for their instincts and reflexes</a:t>
            </a:r>
          </a:p>
          <a:p>
            <a:r>
              <a:rPr lang="en-US" dirty="0" smtClean="0"/>
              <a:t>An example would be the suckling reflex</a:t>
            </a:r>
          </a:p>
          <a:p>
            <a:r>
              <a:rPr lang="en-US" dirty="0" smtClean="0"/>
              <a:t>If anything of a certain size is put in a babies mouth, they suckle on it</a:t>
            </a:r>
          </a:p>
          <a:p>
            <a:r>
              <a:rPr lang="en-US" dirty="0" smtClean="0"/>
              <a:t>This type of reflex is called a </a:t>
            </a:r>
            <a:r>
              <a:rPr lang="en-US" b="1" dirty="0" smtClean="0"/>
              <a:t>Innate reflex</a:t>
            </a:r>
            <a:endParaRPr lang="en-US" b="1" dirty="0"/>
          </a:p>
        </p:txBody>
      </p:sp>
      <p:pic>
        <p:nvPicPr>
          <p:cNvPr id="1026" name="Picture 2" descr="http://www.nlm.nih.gov/medlineplus/ency/images/ency/fullsize/172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63" y="1915096"/>
            <a:ext cx="5028008" cy="402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3037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Developmental Reflexes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More complex reflex patterns that are learned are called </a:t>
            </a:r>
            <a:r>
              <a:rPr lang="en-US" b="1" dirty="0" smtClean="0"/>
              <a:t>acquired reflexes</a:t>
            </a:r>
          </a:p>
          <a:p>
            <a:r>
              <a:rPr lang="en-US" dirty="0" smtClean="0"/>
              <a:t>A great example of this is when my mother slams on the breaks</a:t>
            </a:r>
          </a:p>
          <a:p>
            <a:r>
              <a:rPr lang="en-US" dirty="0" smtClean="0"/>
              <a:t>She always extends her right arm to stop me from going forward, even though it probably will not do much anymore…</a:t>
            </a:r>
            <a:endParaRPr lang="en-US" dirty="0"/>
          </a:p>
        </p:txBody>
      </p:sp>
      <p:sp>
        <p:nvSpPr>
          <p:cNvPr id="4" name="AutoShape 2" descr="data:image/jpeg;base64,/9j/4AAQSkZJRgABAQAAAQABAAD/2wCEAAkGBxQSEhUUExQVFhUWFRUVFxcVFBcUFxUYFxcXFxQXFBcYHCggGBwlHBUUITEhJSkrLi4uFx8zODMsNygtLiwBCgoKDg0OGxAQGywkHCQsLCwsLCwsLCwsLCwsLCwsLCwsLCwsLCwsLCwsLCwsLCwsLCwsLCwsLCwsLCwsLCwsLP/AABEIAMkA+wMBIgACEQEDEQH/xAAcAAACAgMBAQAAAAAAAAAAAAAEBQMGAAIHAQj/xABBEAACAQIEAggDBQYEBgMAAAABAgADEQQSITEFQQYTIlFhcYGRBzKhFEJSsdEjcoLBwuFikqLwJDM0Q2OyFXPx/8QAGgEAAwEBAQEAAAAAAAAAAAAAAQIDAAQGBf/EACwRAAICAgIBAgUDBQEAAAAAAAABAhEDIRIxQVFhBBMicYEykaEjscHw8RT/2gAMAwEAAhEDEQA/AEQWbo1iDMtMKyaFTOo8AxPXYW19QIvcWMA6A43tFCd434lTyuR4x2iqIA03BkGebq0FBPam0IUXpsn4lI99oIW1mLUmCBKBRtdapo1gKiGkHJp1bWqJenqLm594bhcPXY5qOFK/+TENkP8AU59bQzhnGBRV007LlgSdMr9r8y08fpbTuQ16umiocovfmwjACsPVKIFdgzga5QdydlG9tbSWoWtdstNRa7VmCC3eBudjpK/V4/iLHqxTwyHfIozH9521J9IgrYymWzOz1m1O5b6mMKWTH8ZoKfnaucpFqSmmobkc7fMN9vDeIuL9ZispWhToqvMXub2+d2tfbu7++L36QZdKdNF8SMx+sVY3iFSoC1Woco7766gHKOdrjTxmowdicFQp6VaoY81p9o++wgdc0alGoKdLKUsVN7sR97N7/SKg99ZNw6qBUIOzAj3hALyZgaZWQqxHcbTwQGJg89ZpDe0y8DGN2aaXm95DWe0UJrVqWgtyxnjveHYGhD0gBfDsNaWHCgAXOgEAwiQTj+INlCmy39/EyTXJjp0W7/5k018NgFFzOncI6P0cqub1SyhgX21F9E297ziuGrdZTXv09527oY5OCoZr3C5dd+ySB9BDq0gSbqwfE8aH2lsJcUsqpY5cxqZlvanfspa25v5SStjqaAspzGxHWs/ZHh1hvf8AdQHblFfSClTNepUKp1i5FVqgLKAACTl2Nrkc9Ryldx3Gqam9zVcaZ3+Vf3V2WRlJRbrseMU1b6H/AANAtNyarVczF3qVewGIAXQE/LpoCDttK5j8dh2qMWa7E65b5fS/KVTpH0hrHs6i3eLAeS/rKkwdjmJJJ5kycccndsb50IvSss1CsCJIYpo1LG3jGSGddHEH8DxPV1lPjOhcXOZVccxOXk2sZ0Pg+J63DDvWOuikegTNPQ8hqmaZ5hgnNInq6zTNIqrTBRFjqKPURn1BBXewuNVvbwvJ0dFHYUd3dtodtTrAsW3YJ5qQ49N/peCjR2F9HGceDWAa30PvMYJ41Xun9tPbnKw7X/ubfQaRnxWuSoHPn584oLjz8tYUBmog+Pq9jIVUi9wxBzLpYga2sbL7SU1B6323t5zWqkNii3C31vtpJnfYzfF0mQ2ZStwCLgi4Ox15SBWmTs1BfEU7QbkwBgdoce3RtzQ/QwEAwBPVm4W08Ses1oGMa1HtAa1S83rvIlW8yAyTDUrmOsNTtA8LTjBDbWK2YL2HnE/Fa4YgCb47G20Gp/LzgeFwxc+HMwRXkayydGKbFBl01Ot7WG286OOly4WhTo0RmZVsWOxO5IG51vObUcYKahE08Bqx/SHU6NwSzj5b2ysbk6Zb21Ntb7eslJbszmqoOq8Rq4qplUhmYk6sEW51NySBIjw9cp6wkv4fKvl3zSlhCoFraj25WMYYZXS63azWuoJytbUXA0NpFzijnyTb7AeJ4Nq6h6rBiB94AObWUdr74AVfHfTnFuE4GWUHz+hIlzq07qSQtzf5RluNNLbAachNsLhwqBe4Sby2T5Wc44nSKVDcWNyD5jeE4StcRx07wNqmcDR9fUbyrYSrYztxS5QDB2hydRLJ0KxtmNMneVWm8J4biTTqq3jKxKxLlxBMrGBiMuKdpQ45iKLwlCUvNSZpmnl5jHg7vSLHJCafNSOnjbS3qPzjJhFXFOyT3OAfUaH6WmCKcbiM7XCn+I6ew3nuE4bUrHKoZyfuoD+Ql+6A9EsPiqZq1WZirlTTBygaAi53N78rS+VsCmHQdSlOnTAOYaIrA82YAsSPAXPfEnKSX0oyrycz4N8PKjEdcwpj8KjO/rbRff0l64B0dwmHNlpBqg3ZrVGX94/Kn0h71l0BGQNoBU7C1RzKIBndrAdk2Osys92yshVMpdTUyhRl1stFTdtDftfhkFDJJ3OX4QW10jm/xTRq7FzTCmiFGZGzq6OSCC1gAyPa6626wTm+TWdd6XUq9TE0UTrsRSemVqZWV1yvp1mRBamLMCL6nL5zl2LwppuyNurFT5g2lMVQuC67X+/f+4ZK0maYVspIOzCxkarYkTHtPFqXlbEMbSDVqkmqPBHgMRmTUE5mQ3m6gn/f1MJgynVvougG57vKa4jG8l22v+kBq4ofKPlHP8R7zNaeJsRlAJ7zsPIQUCw2nSAGZzYd3MyUYpm0QZV7+fp3QTKWN2JJ8eXlDMPoREchHIPwihBfnuTzMYHG3AFttheKWqX0AjDB0LaneQl7iSlQ6wNY7kD843pYon/8gPCOE1a4JS1gQDc21jjD8FZWKs4LCwIRWci4JF9u6cU5wum9gWHNk2lo1S5Iv33mVq9iRLJwzo6bi6Nl5lyFHoo1+sVcb4gtOvURETKpy/KNwBf63guXai6/Yb5HD9ckv5F/SbC9bSYDcdoem85cey1vGdcqtOY9I8J1VZhyvceR1E7PhZbo58MvB7QqSbPF1CpCg06zosv3BsT1tDKd1g1TeK+i+MyvlOxjqvTsxjlfBAJuEnt5q9YCExuVizjVso12MnrYwCJcdisxmNZaPh9xfqMSEJ7FYBD+9uh18br/ABTon2g9acoDOtzlQ9bVN9crO1koKbDsk27iJwf7SVIINiCCD3EagztODx/2jD0qo+8qnKxOS5HatSp9qqc1xlOm8lJ1L7hStB1FvvoQykMpK9t0a/bz4h2sFGWxUC4O2gAg5xiAEhguY3LKTTps7AhVeuwz1e0CAaY7gRaCV2OYoVYi4bUJdCLgMi/8mmvYAs5v6mUbjHSyuWJuuHIuocgVsWVvsLdmlf8AwhR4wOSXYyi2HdMek9PBj7MKBZ8uYABsNhxnv2sinrKx01zkAkX8JzvjWKLVA3NqdJm/eNNc31uZPXxVySiksdTVrMatQ+N20H1PjFlckkliSTuSbn1mSt3QzaSqyHNJV0E8VJjtKCGlQyB5s7TyjWCtci9r2Hj4wGZ4pI/KD18R90ep7/AeE3OZzYep5CGYbCKuwue+GhQCjh76nSbUk7R8NIzxiWQnu1iuifrFdiMNUzdDfQQVSSbCNcJRy+cm9CN0FYOhbzjOiIJREOpCQkyUmdT+HWAX7LnZQSzncX0FhtLclMDYAeQAlUwNZqWDopRrUEfKL9YSTcm5GVdSeUPocdCiz1Fq1LAWp02QAm52ZibbS2GKUU69/wBzrafXoM8TjwnWXGlOn1hPLYm3npOL4rHEuxO5JY+Z1P5y09JelXWZ6NNVUHL1jKVOa+pUkb7HulEqG5J8YmV269CGX0LkzSp9NcLdVceR/MSyO0B4rS6yky+Fx5jUTmg+MkzlTpnO6LQxWgD6MYRTafRZ1jHB18rAy3tjQyK3O1jKMjxhRxhC2hTKReh5Vxo2gWIx2kWVMRBaleGwhtfF3gb1oO1SaF5rNRLWqXtLv0f6Vrh8GlIhnbtdlWZB87EZytiR2ts3pKdgqQbUwtiAPASc1yr2KRlQz4j0hr1uyW6tBsidkDytYD0AilaaiAYji6DQdo+G3vFmJ4rUa4Byjw/WGMEugSnfY4x9W2ggSwLDVb7wkVl5m3npGFskYyKo03OIQD5h6awGtir7D3mDZs7Qd6k8rG+s0hBYfwl9SvI6+0aWiPBNZxHTPMY3dbgjvBERopvaNjibSFsTTaozKuUHlvbvgYsibB4e3nGFJJFh7EaQ2kk5W2c7JqKw/A07uoO1xfy5/SBoIbhwcrkanIVFhfV7Uxpz+e/pJT6NjXKaQbw7ODnNR2DBjkJDImZs2lNhpv8AU98YtS6ymabOcuhspI9QPMHlFWMxgo5VsNBpndKRS2ltLlh4BTNUq1HFycqHnY0kN+7N23OuyhAe+d1UjsbMqoq3CLlHje55Am+o2PvFrtrCsc2UZdvS2g0GnLnF95yrbbOSb5SbLhitDBmMIxzawQmcy2jnZQ+PYfJVbuv9Dr+sFomWDpbh7gP6H01H85WabTvxS5ROnG7iHK0nY6QRTCS9k1jlIgz15GasiAJMIpUhzhGs1UEycYWwLMbAakwmmQo5Ad5ibimPNQ2HyD/V4mZbDZLV4yRpTUAd7an2i/EYt3+ZifDl7DSQmZaNSBZizH3mLvMbeExLhT2rd8IxVK4BHPQ+fKAgRzhqZy3ZTqLEEfUfnAESkaybLppCsTg7nfWRmmR3ek1mBxtaawhqJAv7yAwmPUOseYspZSjXuovfk3MRKom6PbaYxPUgjDWEivfcX/Ob08GarBaYLMfujUnymCQ0cSy7GWHgmO6y4Nrge8UYjg1ZPmVb9wqUy3+UNeWzo70VFKi+IxAN0QstO9teWb6aRJpVsHDno9VhCqVZcoF1INRS2Y2GVQxGv72X2lSxGIaD1MU1wO6H/wA0e2ycI8XZ0JuJ0KZBZwdLBgt2Gt/m7t/cxn0dxGHqt+xfPUFzmqmxHM9Wpt/pA9Zzg/tUHeICwambgkEd02T4fkttjSbapaOu8d4dRIZqjhX1Oa4FzvqJRWF9jpEY4g7/ADEnxOphlKsbCDF8MorbslDFS2zoGL2EDMY1adwYvqCxtPlxZztAPGMPnpOO4XHpOfnQ2nTltKLxfBZajDuOnlynVhnWimL0A6dSS77zajgPGSUaMq5ou9Gi0idhBcXVZDlt43lgpKIr4/QuFYeR/MfzgjO2YTVHLbkmRkQusVOXKtrAA+J5nwkRSXsYgyzwyRlntGiXYKouSbACExGg12hDYMi5YEDyjThuEuQqDXvAuT5S24bgCFCGcBiNFIve/eb6QWMkUrB4IqgqkaEkDzG/0t7y3cF4FUqYZ8QoBRHyNr2gbKb27u0BJel3CHw1KjQdcppM6i2qurah1PO9j7S6/D7DD/4/K3/faqPIHsZh/lv6ScslK/coolG4j0U63CnEYW7VKVxiKO5I3FWlztbdfA2lPw7Btp3XopgaFHCfaalw4J/aIWJtpoANLDUEEEaG+konTXoYhLYvhzZ1N3egFOZOblPxDmVGovppseSTBRUKOFJ03ioZUNRWW5sVF7hkYHQj8jfkTOq9BeGYWthjinbMUJVqQ+YNa4B8CNQf7yofEl0eurqoVyuVlX8K2FMsPxWuL8wB3SiAyn3nongWTYbDM7BEVmY6BVBYk+AEIKNRNs1hHI6NVVYrV7DDdbgkeBtsfCPeGcPw9JbtTzP+J2zf5Utb843CVWkbXRr0G4FduuqDxUH6Ey5dJFK4Wr4rr7iAcO4nTTcN7D9ZLxzjlKtQqU1DZmFgSBb11nO8eRzTo6Iygo1ZzOudZpUW5jCpwtydLH1/WafYnVvkP5zuaZygmHqFTDls+88qYJj90+0jp4Wov3TaYxs+HA2kcOSgx3FvOSfYPH6QpGOk3URVjW1ntXEwGpVvPOxRxuRjGI+P0rsG7xY+Y/tHRW4vAeI0syHw1/WVi6YsXTFFCkQtzBHNo0wb7iR4rCqfDylL2Wc7A8PXvpMxfaQj19pNh8EL8zG1LBabaQuSQVNUUrq7zxhGLYJhUZQDYE+3KMaHCFZdQQfOV+YkHnRVSZYOiVPTEVba06DW83BAPnp9ZJi+j4U3s1rXy/KT5Eg3jvgWDZsLiESkqDKvygljdtWdmJJ0vpew1sBrKOSlG0Xx09li+DPBszviWGiDq0v+I/OfQED+IwUcKq4ivWFFGZVrPbKNAudrXOw0tL3gK9Ph/DxYWypoO9ibC/m5184fhkOBwV7ZnUBn82sGY21IUfRYIyu2O1WhJxKhTxuH+zYq9LEqAELjLd7WDKdmvbUA/wAouwnFQmAo06YtUsaIXn1uZkA9Ddye5ZdOE4tsRQJrUxqTdbaFfIk6jtD+HxlO41wihgsR9oCkq4/Zm5YKzaGw9tfGJJavwPF06HvR+rTBGHR0y0FOYH/FqS/n2vePaWBVQnU5VCsW2voxuwBvpf8ATunO+iGNFPr6lgzviCbW3UXBGba1+XhLnh8QzA1BVYqPmLFadJR5hbsR5jxtGhXTFkc/6X9DMVQr1cRwskpVJFalTy3RgbkKp+ZbkkAaqSbaTmvHuj+LwxDYqk6dYSQz2OY7m5BOvgdZ9JnHiiAirUrMdctNDdQde0zmw/ia5vKT09p/baQo26o9aruWRC7FVKixRyL2J1lrSFSbOI4PCPVcJTUsx2AnbuD9H6fB+HtXIBxdRQuc65C+yp3WFz42kvQ/olTw4DBe0SNTqbd5kvxbxFqVBRsWcn0AA/8AYxYTU5V4GlFxRzotdiSd7kk+51kFSpzmrPofKXDgHDcEuBOJxYdi9Q0lyk3T/EoBFzudb7bTtnkUUSUbK1h7sPCRYqr90QiiQAQpuLmx2uOR8IFXFjKXoU9pPaE9ZeLmvaTUKhtaCzEjmxkwWw13mJRE1xDWgMCl9ZMtzIaNPM0sFHCAATRRj12kZm00M8+cIXhJO6C0HwsMRIrFZVGw5R7cr2hdPCZjaM8fhgT9ZtQp2HiY3O0Ny0RUcKq8pviX2EkMAr1LmDsC7IjhQz3uBpqTJkw1r2Onh/eRZyPHw7++T4TEFtDa3lKeCngaYCkrizkZbXs21wbCx+75x3wFlYVcOqgM1GpZvvZgCqhh6kgjexinCEDKeQ0PreNMK5p1FqrptoD9fa8MHR04ZG2IepXeia6opW5SkrdYuZVJevXYaBUXNlp7knWXXhNcPRSqcw60K1nFiLqLC3pEOLqBlOU3Sqj5RYDJ1z0KbgW83b+My1JVAF9AL28BrYfyHrOnHR0SbIGxOWoAzoqnsqpIzO1wL+FrgWH4oH0n4MMVQamSFIIam3c21j4Hb18IXjsGrMHIQso3e9h3W1sNbew7pNhKbqozsHbUlgMovyAHIaylPpi/Yr9Lg+HwmHWk7j5s7H7zndsg3AJPoJtg+KZvtRC9mgq5SR+zAyFmC95A379OUJ470fp1s1X/ALgWwYtlAABtewNx5yvYfFkB6K2tVe7c+yURbf6T7xW+OxorlpDzA4t6uEo9u7uilyTrqL6+OokNLhiLr8zHmf5d0IwqBVAG0IJ1HpOec+Ts6Yx4qgjqAALcrSifFZb0qLd1Rh7rf+mX/PfSU/4k4fNg2P4XRvrl/qj43U1RHbTs5IzaH/fOWBqubhSj8OKP+qneV0jfyjjhJz4PEU+aNTrAd4F0f2zLO/J4fuiUPK9gHBVNJ5UF4LTaxhim8unomRVV0m/DlvrPK+09wbWEHkwbe50guKNoXQICkwA9pieULMF8Kpax+Gifg51jRmjwAwSZaeqLydEE83ZxE2Dp6Q0QfD7SeTYjIMYLi/dIkOkJqi4IglMwoyI672EWFtYXj3i7rJSKHiiSq9pPh7A6c9fflAs15LQveVrRTwPsLWNiB4H2hK4pgbNcqRYGL8BVAvc7i35SV6+g7rX8fSKkPE24ZxjJiGwtRrCoBUosTszXJQnl2s1vTwl0xfGSVpLbU1CxB0H7OmXJPgH6ucY6bKUxR3BWwB5iwFvrOu9HSuIwVHEsCXel1b31AIDUyw7s1wT5CXSqmjrjK1THlTiv/CnE9W5yoKgWqAuXs3BGmvnrvNej9YrhnrVahfrHLm+2gCZV/wAN1Omm/nIOlGKBwBC6X6pPS66fS0n6R4fq8IiLsmVfZSJZv6eSClboTcT469S4BKrtYaC384Hwo9u/hFGeH8Pe05ZNs6IqmWejWhCvqIloVtYxo1JFs6A81bG8W9JnWrha6czTYjzUZh9QJPjnsJWuIVDY6xoyaYjgmjmSjWEcIrilV7RIRgyt5MCCLesbL0UxR7S0XtfuMBxvCaiXV0ZWHeDPqrJCWrRxcZLdC50sZJRexsZtbMPETQpcX5iVsSiavtNVHZniPcTZB2bRrsFG/W9i3M6TGXKkgpbgQnGfLNYCThVS0ZPU1iLC1LGHdeY0GAaos2mTLzzdnCFYfaTyDD7SYxRGYYAwsT3Q0mDY35Se6GPYY9ifHPAaTawnEteBXsZ0xLLQ0fD2Ab8X5zymsl6zNSB7mE9YWjMaR7StrCqLgHMdlF/bb62gL3AMXV8dlTI3ffTmL7QVYYA3SFRWrMeeRW9bDQ+9pfPhJxVRhWw76ftWRtdRnF0b6MP4fGc2WqXqEnne/qZPwTiX2XE3qE5HGRyNwLgq47ypAPvLRfgtjl9VM7PxLDN1Nej96wdPEoc1va/tGg4nSxmHKqwD5RdGNmVhyN4BwXGjF0QbjrUsCQbgi3ZYW3BHMfyi7ivC0NZMytR0fNUpi4Ldkpe2lvn592kaMlVM6PNiHG4d6bEMpFu8TXD4wCR4zpbWwztScJWS5VDVU6jkQQb+l5R+L4usXNQnKrm4toP4RyEV4l6lFkOmUcaO+MqGOHfOO0ONVVUi+pINzuB3Qqn0jrDmJN/DsdZkdUx/FRa15V+K8YAB1lUPGar3ubSDOSdT3+saOCuzSzX0fQHRXiBr4OjU/FTAPmvZP1EPamrGzqGDDS4B33ErXwpa/D1H4alRR73/AKpa2p3Fv9+EhLHONNb/AO9EW9sRcR6E4Wrc5Mjd6/pKrxL4blbtRe/gdP8AfvOj4etfstuPr4yWol5dTcsfPE/wbk06ls4PxPoxiKJuaZtztFYBU2II859FaMLEeYMVcT6MYesO1TA8V0+kvDPNq1TQPpfscHy2aE4nYTo3Ffhqp1ovbwMRY3oNiVFgua3d/adSmidFKIsYYJNj+C1qZ7VM6eEDDxoyQKLBMvPA0y886fPDKG0lvIaB0ksURmEwXGP2SO8Sao0ArPGQUJ897wdxrNmazkTfq7mdJdkuEY5WHkYZRa413keEFiBMrLYwchW7JKraRJxMc4zZ4u4iez6x4vZogGFXW/iBJuKYbMhP4Zth6fyj1jXG4a1ByeSk+sLlUkO3TEnAekuJwZvRew7mAYb30vqPSNeL/EHG4lSrGmotqUSx9zeVNTN7zrpHWmbtUZzd2YnxJP5z2oGNrkmwsLnYeEipNYwk6wmCq1ZGRAFIYZi7E/MTtbuAA+s1p0Oc1w9KGLrMMQhbSVRNis3UQMKZ2H4QP/wTD8NZ/qqn+cu0ovwf/wClqj/zH/0T9Je4sf0/l/5BPsHxFK+o0I2M2w9e+h0Yb/2k0FxFHmNCNpx5YywS+ZDp9oZNNUyaqnMbyRdpBhaxbfcQidGBQl/Vh58CytaZkyZMnSKR1qCuLMobzAMS1uiGFYk5LX7rfpH01N5jHDVM3vIRN1nxTgaC6DSbNBKMmqTVYj7IsRVi+rVk1eBtHihkgWpTu31hLLIxv6Gb8pStDNm1I6zKzXM0pzypzhSB4PGMVYtszW5CMqm0V0vm948VoZDPhtDM9+Sj6zfpFWy0G8bD3hHBdm84u6W/8sfvQRVzRo7kipK0kUyJZIs7jsN4bRSBmH4f9JkEIQWkgIkSbz0bwhJc0lQyFZukVhR1D4OYnTEU+d0f3BB/ITo5OvpOTfB//qav/wBP9QnV23E55SaT+6/mhpd/g9RpuwkKSURfhsjyQqQj0zFS02mTJ2RioqkAyZMmQmMmTJkx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0694" y="1690688"/>
            <a:ext cx="5257800" cy="4210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368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Developmental Reflexes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Innate and acquired reflexes can be reprogramed through training and time</a:t>
            </a:r>
          </a:p>
          <a:p>
            <a:r>
              <a:rPr lang="en-US" dirty="0" smtClean="0"/>
              <a:t>This happens all the time in athletic training</a:t>
            </a:r>
          </a:p>
          <a:p>
            <a:r>
              <a:rPr lang="en-US" dirty="0" smtClean="0"/>
              <a:t>Gladiators used to train themselves not to blink when faced with loud noises and impacts</a:t>
            </a:r>
          </a:p>
          <a:p>
            <a:r>
              <a:rPr lang="en-US" dirty="0" smtClean="0"/>
              <a:t>UFC fighters are taught to step into certain punches and kicks to close the distance between themselves and the opponent</a:t>
            </a:r>
          </a:p>
        </p:txBody>
      </p:sp>
      <p:pic>
        <p:nvPicPr>
          <p:cNvPr id="5122" name="Picture 2" descr="http://upload.wikimedia.org/wikipedia/commons/c/c5/Jean-Leon_Gerome_Pollice_Vers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789" y="2208174"/>
            <a:ext cx="5705211" cy="3795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9015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Response Reflexes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Reflexes can also be categorized by the type of response that is seen from the stimulus</a:t>
            </a:r>
          </a:p>
          <a:p>
            <a:r>
              <a:rPr lang="en-US" dirty="0" smtClean="0"/>
              <a:t>The patellar reflex moves muscles in your body</a:t>
            </a:r>
          </a:p>
          <a:p>
            <a:r>
              <a:rPr lang="en-US" dirty="0" smtClean="0"/>
              <a:t>However when you see an ex that you recently broke up with, you might feel your face flush</a:t>
            </a:r>
            <a:endParaRPr lang="en-US" dirty="0"/>
          </a:p>
        </p:txBody>
      </p:sp>
      <p:pic>
        <p:nvPicPr>
          <p:cNvPr id="6146" name="Picture 2" descr="http://cdn.sheknows.com/filter/l/gallery/james_van_der_beek_cr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6322" y="1690688"/>
            <a:ext cx="4817478" cy="4538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015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Response Reflexes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Reflexes that respond to a stimulus with the muscular system are called </a:t>
            </a:r>
            <a:r>
              <a:rPr lang="en-US" b="1" dirty="0" smtClean="0"/>
              <a:t>somatic reflexes</a:t>
            </a:r>
          </a:p>
          <a:p>
            <a:r>
              <a:rPr lang="en-US" dirty="0" smtClean="0"/>
              <a:t>There are several types but all involve the movement of the muscular system as a response</a:t>
            </a:r>
          </a:p>
          <a:p>
            <a:r>
              <a:rPr lang="en-US" dirty="0" smtClean="0"/>
              <a:t>Imagine having the simple game “crack an egg” played on your head</a:t>
            </a:r>
            <a:endParaRPr lang="en-US" dirty="0"/>
          </a:p>
        </p:txBody>
      </p:sp>
      <p:pic>
        <p:nvPicPr>
          <p:cNvPr id="7170" name="Picture 2" descr="http://1000awesomethings.files.wordpress.com/2008/12/the-perfect-egg-crack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123" y="1536867"/>
            <a:ext cx="5026025" cy="3863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1812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Response Reflexes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Visceral reflexes </a:t>
            </a:r>
            <a:r>
              <a:rPr lang="en-US" dirty="0" smtClean="0"/>
              <a:t>control the activities of all of the other systems</a:t>
            </a:r>
          </a:p>
          <a:p>
            <a:r>
              <a:rPr lang="en-US" dirty="0" smtClean="0"/>
              <a:t>If you have ever gone into a haunted house before you might have shared this reflex</a:t>
            </a:r>
          </a:p>
          <a:p>
            <a:r>
              <a:rPr lang="en-US" dirty="0" smtClean="0"/>
              <a:t>You probably had a nervous feeling, started to sweat or felt like  there was a knot in your stomach</a:t>
            </a:r>
            <a:endParaRPr lang="en-US" dirty="0"/>
          </a:p>
        </p:txBody>
      </p:sp>
      <p:pic>
        <p:nvPicPr>
          <p:cNvPr id="8194" name="Picture 2" descr="http://www.lovethispic.com/uploaded_images/39381-Abandoned-Haunted-Hous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1786" y="1939090"/>
            <a:ext cx="5298028" cy="3803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1174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Being a human is a risky endeavor</a:t>
            </a:r>
          </a:p>
          <a:p>
            <a:r>
              <a:rPr lang="en-US" dirty="0" smtClean="0"/>
              <a:t>There are more than a few different ways that a person can hurt themselves</a:t>
            </a:r>
          </a:p>
          <a:p>
            <a:r>
              <a:rPr lang="en-US" dirty="0" smtClean="0"/>
              <a:t>In these scenarios the body has to help the human get out of danger… in spite of itself</a:t>
            </a:r>
          </a:p>
          <a:p>
            <a:r>
              <a:rPr lang="en-US" dirty="0" smtClean="0"/>
              <a:t>Let me give you an example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38200" y="3232142"/>
            <a:ext cx="4957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/>
              </a:rPr>
              <a:t>https://www.youtube.com/watch?v=QCAntD1-DIk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882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Complexity of the Circuit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Some of the reflexes that are seen are not easy to quantify</a:t>
            </a:r>
          </a:p>
          <a:p>
            <a:r>
              <a:rPr lang="en-US" dirty="0" smtClean="0"/>
              <a:t>Sometimes the inner workings of the circuit define the type of reflex that is being used</a:t>
            </a:r>
          </a:p>
          <a:p>
            <a:r>
              <a:rPr lang="en-US" dirty="0" smtClean="0"/>
              <a:t>These reflexes are defined by the complexity of the pathway that they follow through the nervous system</a:t>
            </a:r>
            <a:endParaRPr lang="en-US" dirty="0"/>
          </a:p>
        </p:txBody>
      </p:sp>
      <p:pic>
        <p:nvPicPr>
          <p:cNvPr id="2050" name="Picture 2" descr="http://www.scottcochrane.com/wp-content/uploads/2011/08/Complex-Ball-Shape-Magic-Rubik-39-s-Cube-Puzzle-Toy-Multicolor-6341765993415100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27270"/>
            <a:ext cx="4649691" cy="4649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0752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Complexity of the Circuit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Some reflex arcs are very simple </a:t>
            </a:r>
          </a:p>
          <a:p>
            <a:r>
              <a:rPr lang="en-US" dirty="0" smtClean="0"/>
              <a:t>In these types of reflexes a sensory neuron connects directly to a motor neuron to reduce the time of the reflex</a:t>
            </a:r>
          </a:p>
          <a:p>
            <a:r>
              <a:rPr lang="en-US" dirty="0" smtClean="0"/>
              <a:t>These reflexes are called </a:t>
            </a:r>
            <a:r>
              <a:rPr lang="en-US" b="1" dirty="0" smtClean="0"/>
              <a:t>monosynaptic reflexes</a:t>
            </a:r>
          </a:p>
          <a:p>
            <a:r>
              <a:rPr lang="en-US" dirty="0" smtClean="0"/>
              <a:t>The patellar reflex that we tested earlier in class is an example of this reflex</a:t>
            </a:r>
            <a:endParaRPr lang="en-US" dirty="0"/>
          </a:p>
        </p:txBody>
      </p:sp>
      <p:pic>
        <p:nvPicPr>
          <p:cNvPr id="1026" name="Picture 2" descr="http://thebrain.mcgill.ca/flash/d/d_01/d_01_cr/d_01_cr_fon/d_01_cr_fon_1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014" y="1636622"/>
            <a:ext cx="3709289" cy="4729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6643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Complexity of the Circuit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When the spinal chord is involved with processing and interneurons are used the reflex is called a </a:t>
            </a:r>
            <a:r>
              <a:rPr lang="en-US" b="1" dirty="0" smtClean="0"/>
              <a:t>polysynaptic reflex</a:t>
            </a:r>
          </a:p>
          <a:p>
            <a:r>
              <a:rPr lang="en-US" dirty="0" smtClean="0"/>
              <a:t>With more synapses that are involved with the reflex, speed of the reflex slows</a:t>
            </a:r>
          </a:p>
          <a:p>
            <a:r>
              <a:rPr lang="en-US" dirty="0" smtClean="0"/>
              <a:t>The withdrawal reflex (from pain) is an example of a polysynaptic reflex </a:t>
            </a:r>
          </a:p>
          <a:p>
            <a:endParaRPr lang="en-US" dirty="0"/>
          </a:p>
        </p:txBody>
      </p:sp>
      <p:pic>
        <p:nvPicPr>
          <p:cNvPr id="3074" name="Picture 2" descr="http://ecc.pima.edu/~afellah/Bio_201/saladinch13_files/slide0070_image04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29"/>
          <a:stretch/>
        </p:blipFill>
        <p:spPr bwMode="auto">
          <a:xfrm>
            <a:off x="460374" y="1437440"/>
            <a:ext cx="5330826" cy="506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4687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Processing 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Not every reflex is a simple movement</a:t>
            </a:r>
          </a:p>
          <a:p>
            <a:r>
              <a:rPr lang="en-US" dirty="0" smtClean="0"/>
              <a:t>Some reflexes are actually a complex series of movements or actions</a:t>
            </a:r>
          </a:p>
          <a:p>
            <a:r>
              <a:rPr lang="en-US" dirty="0" smtClean="0"/>
              <a:t>Depending on the complexity that is needed within the reflex itself, it might need to be handled within different parts of the nervous system</a:t>
            </a:r>
          </a:p>
          <a:p>
            <a:endParaRPr lang="en-US" dirty="0"/>
          </a:p>
        </p:txBody>
      </p:sp>
      <p:pic>
        <p:nvPicPr>
          <p:cNvPr id="4098" name="Picture 2" descr="http://img.webmd.com/dtmcms/live/webmd/consumer_assets/site_images/media/medical/hw/h9991474_00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0" r="18904" b="3918"/>
          <a:stretch/>
        </p:blipFill>
        <p:spPr bwMode="auto">
          <a:xfrm>
            <a:off x="6336792" y="1690688"/>
            <a:ext cx="5489448" cy="4641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7860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Processing Sites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 a </a:t>
            </a:r>
            <a:r>
              <a:rPr lang="en-US" b="1" dirty="0" smtClean="0"/>
              <a:t>spinal reflex</a:t>
            </a:r>
            <a:r>
              <a:rPr lang="en-US" dirty="0" smtClean="0"/>
              <a:t>, the important interconnections and processing events happen within the spinal cord</a:t>
            </a:r>
          </a:p>
          <a:p>
            <a:r>
              <a:rPr lang="en-US" dirty="0" smtClean="0"/>
              <a:t>Generally these are not complex reactions to stimuli</a:t>
            </a:r>
          </a:p>
          <a:p>
            <a:r>
              <a:rPr lang="en-US" dirty="0" smtClean="0"/>
              <a:t>A waiter adjusting to the weight of an unexpected plate on his tray would be an example of this reflex</a:t>
            </a:r>
            <a:endParaRPr lang="en-US" dirty="0"/>
          </a:p>
        </p:txBody>
      </p:sp>
      <p:pic>
        <p:nvPicPr>
          <p:cNvPr id="5122" name="Picture 2" descr="http://www.online-sciences.com/wp-content/uploads/2015/01/reflex-action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51" y="1825625"/>
            <a:ext cx="5525897" cy="4144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1912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Processing Sites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reflex that is processed by the brain is called a </a:t>
            </a:r>
            <a:r>
              <a:rPr lang="en-US" b="1" dirty="0" smtClean="0"/>
              <a:t>cranial reflex</a:t>
            </a:r>
          </a:p>
          <a:p>
            <a:r>
              <a:rPr lang="en-US" dirty="0" smtClean="0"/>
              <a:t>Generally these types of reflexes are more complex and will involve multiple actions or movements</a:t>
            </a:r>
          </a:p>
          <a:p>
            <a:r>
              <a:rPr lang="en-US" dirty="0" smtClean="0"/>
              <a:t>The complex eye movements that are required to read this sentence are cranial reflexes</a:t>
            </a:r>
            <a:endParaRPr lang="en-US" dirty="0"/>
          </a:p>
        </p:txBody>
      </p:sp>
      <p:pic>
        <p:nvPicPr>
          <p:cNvPr id="6146" name="Picture 2" descr="http://what-when-how.com/wp-content/uploads/2012/04/tmp15F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2304" y="1397387"/>
            <a:ext cx="4904232" cy="4997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8724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Brain Control Over Reflex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Have you ever noticed that you can fight a reflex if you have brain control over the pain</a:t>
            </a:r>
          </a:p>
          <a:p>
            <a:r>
              <a:rPr lang="en-US" dirty="0" smtClean="0"/>
              <a:t>Maybe you know something painful is coming, however it might be good for you</a:t>
            </a:r>
          </a:p>
          <a:p>
            <a:r>
              <a:rPr lang="en-US" dirty="0" smtClean="0"/>
              <a:t>Something like a vaccination at the doctors office might be and example</a:t>
            </a:r>
          </a:p>
          <a:p>
            <a:r>
              <a:rPr lang="en-US" dirty="0" smtClean="0"/>
              <a:t>Or sometimes you know something that is painful is coming that is not good for you…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www.youtube.com/watch?v=7AXB8nGq5jc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2379" y="2682875"/>
            <a:ext cx="4286250" cy="3629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12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Brain Control Over </a:t>
            </a:r>
            <a:r>
              <a:rPr lang="en-US" dirty="0" smtClean="0"/>
              <a:t>Reflex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motor control that is exhibited by reflexes can also be shown by the brain</a:t>
            </a:r>
          </a:p>
          <a:p>
            <a:r>
              <a:rPr lang="en-US" dirty="0" smtClean="0"/>
              <a:t>Remember it is not only your spine that can make your leg move</a:t>
            </a:r>
          </a:p>
          <a:p>
            <a:r>
              <a:rPr lang="en-US" dirty="0" smtClean="0"/>
              <a:t>So the brain can control the same aspects of the body that the reflexes do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7853"/>
          <a:stretch/>
        </p:blipFill>
        <p:spPr>
          <a:xfrm>
            <a:off x="703326" y="1426464"/>
            <a:ext cx="4762500" cy="5431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892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Brain Control Over Reflex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 with conscious brain control, there are many examples where people can diminish or cancel out the action of a reflex</a:t>
            </a:r>
          </a:p>
          <a:p>
            <a:r>
              <a:rPr lang="en-US" dirty="0" smtClean="0"/>
              <a:t>However, this is not always the case</a:t>
            </a:r>
          </a:p>
          <a:p>
            <a:r>
              <a:rPr lang="en-US" dirty="0" smtClean="0"/>
              <a:t>The brain at times cannot control the outcome if a reflex happens before the brain has a chance to intercede</a:t>
            </a:r>
            <a:endParaRPr lang="en-US" dirty="0"/>
          </a:p>
        </p:txBody>
      </p:sp>
      <p:pic>
        <p:nvPicPr>
          <p:cNvPr id="1026" name="Picture 2" descr="http://cdn.americanprogress.org/wp-content/uploads/cartoons/2008/08/img/0826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4599" y="1528821"/>
            <a:ext cx="4136009" cy="4944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0530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As you can see from the previous video, there are situations where a person has to respond to a stimulus in a very quick fashion </a:t>
            </a:r>
          </a:p>
          <a:p>
            <a:r>
              <a:rPr lang="en-US" dirty="0" smtClean="0"/>
              <a:t>If there is a non response to a stimulus there could be a situation where there is injury or death </a:t>
            </a:r>
            <a:endParaRPr lang="en-US" dirty="0"/>
          </a:p>
        </p:txBody>
      </p:sp>
      <p:pic>
        <p:nvPicPr>
          <p:cNvPr id="2050" name="Picture 2" descr="http://www.dpccars.com/gallery/var/albums/Jumping-Over-Car/Jumping%20Over%20Car%20-%2002.jpg?m=13753846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175064"/>
            <a:ext cx="5401078" cy="3396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8497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body needs a system that helps it protect you from the environment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reflex</a:t>
            </a:r>
            <a:r>
              <a:rPr lang="en-US" dirty="0" smtClean="0"/>
              <a:t> is an involuntary response to a stimulus</a:t>
            </a:r>
          </a:p>
          <a:p>
            <a:r>
              <a:rPr lang="en-US" dirty="0" smtClean="0"/>
              <a:t>A reflex is involuntary because it is designed to happen faster than the body can respond</a:t>
            </a:r>
          </a:p>
          <a:p>
            <a:r>
              <a:rPr lang="en-US" dirty="0" smtClean="0"/>
              <a:t>This gets the person out of harms way in the quickest way possible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4824" y="1520000"/>
            <a:ext cx="3307830" cy="5011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377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Demonstration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Sometimes reflexes are easy to see</a:t>
            </a:r>
          </a:p>
          <a:p>
            <a:r>
              <a:rPr lang="en-US" dirty="0" smtClean="0"/>
              <a:t>There are certain body parts that we can stimulate to create reflexes </a:t>
            </a:r>
          </a:p>
          <a:p>
            <a:r>
              <a:rPr lang="en-US" dirty="0" smtClean="0"/>
              <a:t>Today we are going to try to stimulate the patellar reflex</a:t>
            </a:r>
            <a:endParaRPr lang="en-US" dirty="0"/>
          </a:p>
        </p:txBody>
      </p:sp>
      <p:pic>
        <p:nvPicPr>
          <p:cNvPr id="1026" name="Picture 2" descr="https://faculty.washington.edu/chudler/gif/ppreflex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086" y="1690688"/>
            <a:ext cx="3953129" cy="4565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633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Reflex Arc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entire wiring of a single reflex is called a </a:t>
            </a:r>
            <a:r>
              <a:rPr lang="en-US" b="1" dirty="0" smtClean="0"/>
              <a:t>reflex arc</a:t>
            </a:r>
          </a:p>
          <a:p>
            <a:r>
              <a:rPr lang="en-US" dirty="0" smtClean="0"/>
              <a:t>To understand how a reflex works, lets look at the wiring of a single reflex</a:t>
            </a:r>
          </a:p>
          <a:p>
            <a:r>
              <a:rPr lang="en-US" dirty="0" smtClean="0"/>
              <a:t>The reflex we are going to look at right now is the withdrawal reflex</a:t>
            </a:r>
          </a:p>
          <a:p>
            <a:r>
              <a:rPr lang="en-US" dirty="0" smtClean="0"/>
              <a:t>This happens when the body is trying to escape a stimulus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3392" y="1690688"/>
            <a:ext cx="6278880" cy="4326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920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Reflex Arc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1) </a:t>
            </a:r>
            <a:r>
              <a:rPr lang="en-US" b="1" dirty="0" smtClean="0"/>
              <a:t>A stimulus arrives and activates a receptor</a:t>
            </a:r>
            <a:endParaRPr lang="en-US" dirty="0" smtClean="0"/>
          </a:p>
          <a:p>
            <a:r>
              <a:rPr lang="en-US" dirty="0" smtClean="0"/>
              <a:t>During the first stage of a reflex arc, </a:t>
            </a:r>
            <a:r>
              <a:rPr lang="en-US" b="1" dirty="0" smtClean="0"/>
              <a:t>receptor neuron(s) </a:t>
            </a:r>
            <a:r>
              <a:rPr lang="en-US" dirty="0" smtClean="0"/>
              <a:t>pick up a change in the environment</a:t>
            </a:r>
          </a:p>
          <a:p>
            <a:r>
              <a:rPr lang="en-US" dirty="0" smtClean="0"/>
              <a:t>In our example you can think about a nail on the floor as an example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-1" b="3785"/>
          <a:stretch/>
        </p:blipFill>
        <p:spPr>
          <a:xfrm>
            <a:off x="207264" y="1945132"/>
            <a:ext cx="5964936" cy="3816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665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Reflex Arc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2) </a:t>
            </a:r>
            <a:r>
              <a:rPr lang="en-US" b="1" dirty="0" smtClean="0"/>
              <a:t>Activation of a sensory neuron </a:t>
            </a:r>
          </a:p>
          <a:p>
            <a:r>
              <a:rPr lang="en-US" dirty="0"/>
              <a:t> </a:t>
            </a:r>
            <a:r>
              <a:rPr lang="en-US" dirty="0" smtClean="0"/>
              <a:t>The physical or chemical receptor neurons will cause an action potential to propagate down a series of neurons</a:t>
            </a:r>
          </a:p>
          <a:p>
            <a:r>
              <a:rPr lang="en-US" dirty="0" smtClean="0"/>
              <a:t>In our example the receptor neurons would cause an action potential to propagate to the spine via the dorsal root from the foot</a:t>
            </a:r>
          </a:p>
        </p:txBody>
      </p:sp>
      <p:pic>
        <p:nvPicPr>
          <p:cNvPr id="2050" name="Picture 2" descr="http://www.daviddarling.info/images/spinal_nerv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9112" y="1825624"/>
            <a:ext cx="5970172" cy="3343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6464877" y="5807630"/>
            <a:ext cx="530040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Note – They can also trigger different types </a:t>
            </a:r>
            <a:r>
              <a:rPr lang="en-US" dirty="0" smtClean="0"/>
              <a:t>of neurons. An example would be a loud noise and head motion</a:t>
            </a:r>
          </a:p>
        </p:txBody>
      </p:sp>
    </p:spTree>
    <p:extLst>
      <p:ext uri="{BB962C8B-B14F-4D97-AF65-F5344CB8AC3E}">
        <p14:creationId xmlns:p14="http://schemas.microsoft.com/office/powerpoint/2010/main" val="997645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Reflex Arc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78243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3) </a:t>
            </a:r>
            <a:r>
              <a:rPr lang="en-US" b="1" dirty="0" smtClean="0"/>
              <a:t>Information Processing</a:t>
            </a:r>
          </a:p>
          <a:p>
            <a:r>
              <a:rPr lang="en-US" dirty="0" smtClean="0"/>
              <a:t>The information that is being held in the action potential is brought to the spine</a:t>
            </a:r>
          </a:p>
          <a:p>
            <a:r>
              <a:rPr lang="en-US" dirty="0" smtClean="0"/>
              <a:t>The sensory neuron transfers information to an interneuron </a:t>
            </a:r>
          </a:p>
          <a:p>
            <a:r>
              <a:rPr lang="en-US" dirty="0" smtClean="0"/>
              <a:t>An </a:t>
            </a:r>
            <a:r>
              <a:rPr lang="en-US" b="1" dirty="0" smtClean="0"/>
              <a:t>interneuron</a:t>
            </a:r>
            <a:r>
              <a:rPr lang="en-US" dirty="0" smtClean="0"/>
              <a:t> can communicate between sensory and motor neurons</a:t>
            </a:r>
          </a:p>
          <a:p>
            <a:r>
              <a:rPr lang="en-US" dirty="0" smtClean="0"/>
              <a:t>The interneuron passes information to a motor neuron</a:t>
            </a:r>
          </a:p>
          <a:p>
            <a:endParaRPr lang="en-US" b="1" dirty="0"/>
          </a:p>
        </p:txBody>
      </p:sp>
      <p:pic>
        <p:nvPicPr>
          <p:cNvPr id="1026" name="Picture 2" descr="http://img.tfd.com/mk/A/X2604-A-5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008504"/>
            <a:ext cx="5607582" cy="3672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9701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</TotalTime>
  <Words>1321</Words>
  <Application>Microsoft Office PowerPoint</Application>
  <PresentationFormat>Widescreen</PresentationFormat>
  <Paragraphs>124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Calibri Light</vt:lpstr>
      <vt:lpstr>Office Theme</vt:lpstr>
      <vt:lpstr>Reflexes</vt:lpstr>
      <vt:lpstr>Introduction</vt:lpstr>
      <vt:lpstr>Introduction </vt:lpstr>
      <vt:lpstr>Introduction</vt:lpstr>
      <vt:lpstr>Demonstration</vt:lpstr>
      <vt:lpstr>Reflex Arc</vt:lpstr>
      <vt:lpstr>Reflex Arc</vt:lpstr>
      <vt:lpstr>Reflex Arc</vt:lpstr>
      <vt:lpstr>Reflex Arc</vt:lpstr>
      <vt:lpstr>Reflex Arc</vt:lpstr>
      <vt:lpstr>Reflex Arc</vt:lpstr>
      <vt:lpstr>Types of Reflexes</vt:lpstr>
      <vt:lpstr>Types of Reflexes</vt:lpstr>
      <vt:lpstr>Developmental Reflexes</vt:lpstr>
      <vt:lpstr>Developmental Reflexes</vt:lpstr>
      <vt:lpstr>Developmental Reflexes</vt:lpstr>
      <vt:lpstr>Response Reflexes</vt:lpstr>
      <vt:lpstr>Response Reflexes</vt:lpstr>
      <vt:lpstr>Response Reflexes</vt:lpstr>
      <vt:lpstr>Complexity of the Circuit</vt:lpstr>
      <vt:lpstr>Complexity of the Circuit</vt:lpstr>
      <vt:lpstr>Complexity of the Circuit</vt:lpstr>
      <vt:lpstr>Processing Sites</vt:lpstr>
      <vt:lpstr>Processing Sites</vt:lpstr>
      <vt:lpstr>Processing Sites</vt:lpstr>
      <vt:lpstr>Brain Control Over Reflex</vt:lpstr>
      <vt:lpstr>Brain Control Over Reflex</vt:lpstr>
      <vt:lpstr>Brain Control Over Reflex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Meninges of The Spine</dc:title>
  <dc:creator>Owdij, Michael</dc:creator>
  <cp:lastModifiedBy>Owdij, Michael</cp:lastModifiedBy>
  <cp:revision>32</cp:revision>
  <dcterms:created xsi:type="dcterms:W3CDTF">2015-02-26T11:31:38Z</dcterms:created>
  <dcterms:modified xsi:type="dcterms:W3CDTF">2015-03-10T12:23:33Z</dcterms:modified>
</cp:coreProperties>
</file>