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7" r:id="rId8"/>
    <p:sldId id="266" r:id="rId9"/>
    <p:sldId id="264" r:id="rId10"/>
    <p:sldId id="287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24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637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46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26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89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662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77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60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2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86BD-F286-4D82-ABA3-0738130E99FB}" type="datetimeFigureOut">
              <a:rPr lang="en-US" smtClean="0"/>
              <a:pPr/>
              <a:t>2/20/2013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2AF72-F908-4B34-A4FB-30E22A6268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19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tv.com/videos/true-life-im-an-albino/1654511/playlist.jhtml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Punnett Squares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3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Cross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 homozygous cross we are going to cross with two different homozygous traits</a:t>
            </a:r>
          </a:p>
          <a:p>
            <a:r>
              <a:rPr lang="en-US" dirty="0" smtClean="0"/>
              <a:t>This means we are going to cross two different pure breeding traits</a:t>
            </a:r>
          </a:p>
          <a:p>
            <a:r>
              <a:rPr lang="en-US" dirty="0" smtClean="0"/>
              <a:t>This is like Mendel’s P generation</a:t>
            </a:r>
            <a:endParaRPr lang="en-US" dirty="0"/>
          </a:p>
        </p:txBody>
      </p:sp>
      <p:pic>
        <p:nvPicPr>
          <p:cNvPr id="12290" name="Picture 2" descr="http://www.blueweimaraner.com/images/punnettcomple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4094570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744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Cross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first thing to do is to fill in the parents in the Punnett Square</a:t>
            </a:r>
          </a:p>
          <a:p>
            <a:r>
              <a:rPr lang="en-US" dirty="0" smtClean="0"/>
              <a:t>The two parents go along the top and along the side of the square</a:t>
            </a:r>
          </a:p>
          <a:p>
            <a:r>
              <a:rPr lang="en-US" dirty="0" smtClean="0"/>
              <a:t>The dominant trait is represented by a capital letter</a:t>
            </a:r>
          </a:p>
          <a:p>
            <a:r>
              <a:rPr lang="en-US" dirty="0" smtClean="0"/>
              <a:t>The recessive trait is represented by a lower case letter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39404"/>
              </p:ext>
            </p:extLst>
          </p:nvPr>
        </p:nvGraphicFramePr>
        <p:xfrm>
          <a:off x="1295400" y="2477827"/>
          <a:ext cx="3124200" cy="226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11303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66048" y="2808027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6048" y="3989696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52600" y="1955421"/>
            <a:ext cx="62893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381233" y="1971154"/>
            <a:ext cx="62893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31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Cross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next thing we would do is fill in the dominant traits </a:t>
            </a:r>
          </a:p>
          <a:p>
            <a:r>
              <a:rPr lang="en-US" dirty="0" smtClean="0"/>
              <a:t>You would fill in the dominant traits for every row and column that  is labeled with a dominant trait</a:t>
            </a:r>
          </a:p>
          <a:p>
            <a:r>
              <a:rPr lang="en-US" dirty="0" smtClean="0"/>
              <a:t>You would fill it in with a </a:t>
            </a:r>
            <a:r>
              <a:rPr lang="en-US" smtClean="0"/>
              <a:t>capital Q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7675580"/>
              </p:ext>
            </p:extLst>
          </p:nvPr>
        </p:nvGraphicFramePr>
        <p:xfrm>
          <a:off x="5638800" y="2717800"/>
          <a:ext cx="3124200" cy="226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1130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09448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09448" y="4305869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0" y="2195394"/>
            <a:ext cx="62893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24633" y="2211127"/>
            <a:ext cx="62893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93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Cross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next thing we would do is fill in the recessive traits</a:t>
            </a:r>
          </a:p>
          <a:p>
            <a:r>
              <a:rPr lang="en-US" dirty="0" smtClean="0"/>
              <a:t>You would fill in the recessive traits for every row and column that  is labeled with a recessive trait</a:t>
            </a:r>
          </a:p>
          <a:p>
            <a:r>
              <a:rPr lang="en-US" dirty="0" smtClean="0"/>
              <a:t>You would fill it in with a lower case q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648256"/>
              </p:ext>
            </p:extLst>
          </p:nvPr>
        </p:nvGraphicFramePr>
        <p:xfrm>
          <a:off x="5638800" y="2717800"/>
          <a:ext cx="3124200" cy="226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11303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Qq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Qq</a:t>
                      </a:r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Qq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Qq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09448" y="31242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09448" y="4305869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2195394"/>
            <a:ext cx="62893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724633" y="2211127"/>
            <a:ext cx="628934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34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Homozygous Cross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would give you all of the possible outcomes if you crossed an homozygous dominant and a homozygous recessive trait</a:t>
            </a:r>
          </a:p>
          <a:p>
            <a:r>
              <a:rPr lang="en-US" dirty="0" smtClean="0"/>
              <a:t>You can figure out the genotypes and phenotypes</a:t>
            </a:r>
          </a:p>
          <a:p>
            <a:endParaRPr lang="en-US" dirty="0"/>
          </a:p>
        </p:txBody>
      </p:sp>
      <p:pic>
        <p:nvPicPr>
          <p:cNvPr id="8194" name="Picture 2" descr="http://www.world-builders.org/lessons/less/les4/casino/casinogifs/pun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199"/>
            <a:ext cx="3657600" cy="3793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224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Cross a tall pea plant (homozygous dominant) and a dwarf pea plant (homozygous recessive)</a:t>
            </a:r>
          </a:p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011780"/>
              </p:ext>
            </p:extLst>
          </p:nvPr>
        </p:nvGraphicFramePr>
        <p:xfrm>
          <a:off x="5638800" y="2717800"/>
          <a:ext cx="3124200" cy="226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546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Heterozygous Cross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same procedure can be used for a heterozygous cross</a:t>
            </a:r>
          </a:p>
          <a:p>
            <a:r>
              <a:rPr lang="en-US" dirty="0" smtClean="0"/>
              <a:t>You would use the same procedure</a:t>
            </a:r>
          </a:p>
          <a:p>
            <a:r>
              <a:rPr lang="en-US" dirty="0" smtClean="0"/>
              <a:t>First fill in the genotypes of the two parents</a:t>
            </a:r>
          </a:p>
          <a:p>
            <a:r>
              <a:rPr lang="en-US" dirty="0" smtClean="0"/>
              <a:t>Remember to use capital and lowercase letters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978704"/>
              </p:ext>
            </p:extLst>
          </p:nvPr>
        </p:nvGraphicFramePr>
        <p:xfrm>
          <a:off x="1066800" y="24384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0" y="19431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27432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5962" y="1918648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6284" y="3810000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2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Heterozygous Cross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Next you would fill in the dominant traits</a:t>
            </a:r>
          </a:p>
          <a:p>
            <a:r>
              <a:rPr lang="en-US" dirty="0" smtClean="0"/>
              <a:t>Finally you would fill in the recessive traits</a:t>
            </a:r>
          </a:p>
          <a:p>
            <a:r>
              <a:rPr lang="en-US" dirty="0" smtClean="0"/>
              <a:t>This would give you all of the possible outcomes</a:t>
            </a:r>
          </a:p>
          <a:p>
            <a:r>
              <a:rPr lang="en-US" dirty="0" smtClean="0"/>
              <a:t>Are they all the same?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046354"/>
              </p:ext>
            </p:extLst>
          </p:nvPr>
        </p:nvGraphicFramePr>
        <p:xfrm>
          <a:off x="5715000" y="2765946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72200" y="2270646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00600" y="3070746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704162" y="2246194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24484" y="4137546"/>
            <a:ext cx="76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9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Heterozygous Cross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you fill in this cross you may notice you get two different phenotypes and three different genotypes</a:t>
            </a:r>
          </a:p>
          <a:p>
            <a:r>
              <a:rPr lang="en-US" dirty="0" smtClean="0"/>
              <a:t>You get a 75% of the dominant phenotype and 25% of the recessive phenotype</a:t>
            </a:r>
            <a:endParaRPr lang="en-US" dirty="0"/>
          </a:p>
        </p:txBody>
      </p:sp>
      <p:pic>
        <p:nvPicPr>
          <p:cNvPr id="4098" name="Picture 2" descr="http://www.eastbaymom.com/files/punnett_squ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403860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184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Second Cross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Mendel had crossed the P generation, he discovered the traits of the F1 generation</a:t>
            </a:r>
          </a:p>
          <a:p>
            <a:r>
              <a:rPr lang="en-US" dirty="0" smtClean="0"/>
              <a:t>However Mendel continued his observations and crossed the F1 generation</a:t>
            </a:r>
            <a:endParaRPr lang="en-US" dirty="0"/>
          </a:p>
        </p:txBody>
      </p:sp>
      <p:pic>
        <p:nvPicPr>
          <p:cNvPr id="18434" name="Picture 2" descr="http://www.biology.iupui.edu/biocourses/N100/images/10F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000"/>
            <a:ext cx="3714750" cy="23314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556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Fill in a Punnett square that has two heterozygous green pea pods</a:t>
            </a:r>
          </a:p>
          <a:p>
            <a:pPr lvl="1"/>
            <a:r>
              <a:rPr lang="en-US" dirty="0" smtClean="0"/>
              <a:t>Recessive pea pods would be yellow</a:t>
            </a:r>
          </a:p>
          <a:p>
            <a:r>
              <a:rPr lang="en-US" dirty="0" smtClean="0"/>
              <a:t>What is the outcome of genotypes and phenotypes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565554"/>
              </p:ext>
            </p:extLst>
          </p:nvPr>
        </p:nvGraphicFramePr>
        <p:xfrm>
          <a:off x="5410200" y="27432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11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Fill in a homozygous dominant free earlobe student and a heterozygous free earlobe student</a:t>
            </a:r>
          </a:p>
          <a:p>
            <a:r>
              <a:rPr lang="en-US" dirty="0" smtClean="0"/>
              <a:t>What are the genetic outcomes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707801"/>
              </p:ext>
            </p:extLst>
          </p:nvPr>
        </p:nvGraphicFramePr>
        <p:xfrm>
          <a:off x="762000" y="23622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841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Fill out a heterozygous </a:t>
            </a:r>
            <a:r>
              <a:rPr lang="en-US" dirty="0" smtClean="0"/>
              <a:t>hitch </a:t>
            </a:r>
            <a:r>
              <a:rPr lang="en-US" dirty="0" smtClean="0"/>
              <a:t>hikers thumb and a homozygous </a:t>
            </a:r>
            <a:r>
              <a:rPr lang="en-US" smtClean="0"/>
              <a:t>recessive </a:t>
            </a:r>
            <a:r>
              <a:rPr lang="en-US" smtClean="0"/>
              <a:t>non hitch </a:t>
            </a:r>
            <a:r>
              <a:rPr lang="en-US" dirty="0" smtClean="0"/>
              <a:t>hikers thumb</a:t>
            </a:r>
          </a:p>
          <a:p>
            <a:r>
              <a:rPr lang="en-US" dirty="0" smtClean="0"/>
              <a:t>What are the genotypes and phenotypes?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708072"/>
              </p:ext>
            </p:extLst>
          </p:nvPr>
        </p:nvGraphicFramePr>
        <p:xfrm>
          <a:off x="5410200" y="2743200"/>
          <a:ext cx="31242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2100"/>
                <a:gridCol w="1562100"/>
              </a:tblGrid>
              <a:tr h="9779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13030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270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Second Cross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Mendel crossed the second generation, he saw a reappearance of recessive traits</a:t>
            </a:r>
          </a:p>
          <a:p>
            <a:r>
              <a:rPr lang="en-US" dirty="0" smtClean="0"/>
              <a:t>The recessive traits that had been lost reappeared in the F2 generation</a:t>
            </a:r>
            <a:endParaRPr lang="en-US" dirty="0"/>
          </a:p>
        </p:txBody>
      </p:sp>
      <p:pic>
        <p:nvPicPr>
          <p:cNvPr id="7" name="Picture 4" descr="http://www.shenet.org/high/hsacaddept/science/hssciencedept/Biology%20Web%20Lessons/skMendel%27s%20Pea%20Experiments/Mendel%20Pea%20Plant%20Images_files/image0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697941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911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Second Cross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our flower problem this means there would be a reappearance of the white flower</a:t>
            </a:r>
          </a:p>
          <a:p>
            <a:r>
              <a:rPr lang="en-US" dirty="0" smtClean="0"/>
              <a:t>The dominant purple flower was seen in 75% of the plants</a:t>
            </a:r>
          </a:p>
          <a:p>
            <a:r>
              <a:rPr lang="en-US" dirty="0" smtClean="0"/>
              <a:t>The recessive white flower was seen in 25% of the traits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724400" y="1828800"/>
            <a:ext cx="4419600" cy="3931633"/>
            <a:chOff x="4724400" y="1828800"/>
            <a:chExt cx="4419600" cy="3931633"/>
          </a:xfrm>
        </p:grpSpPr>
        <p:pic>
          <p:nvPicPr>
            <p:cNvPr id="7" name="Picture 2" descr="http://www.biology.iupui.edu/biocourses/N100/images/10F1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24400" y="1828800"/>
              <a:ext cx="3714750" cy="2331433"/>
            </a:xfrm>
            <a:prstGeom prst="rect">
              <a:avLst/>
            </a:prstGeom>
            <a:noFill/>
          </p:spPr>
        </p:pic>
        <p:pic>
          <p:nvPicPr>
            <p:cNvPr id="8" name="Picture 2" descr="http://www.biology.iupui.edu/biocourses/N100/images/10F1.gif"/>
            <p:cNvPicPr>
              <a:picLocks noChangeAspect="1" noChangeArrowheads="1"/>
            </p:cNvPicPr>
            <p:nvPr/>
          </p:nvPicPr>
          <p:blipFill>
            <a:blip r:embed="rId2" cstate="print"/>
            <a:srcRect l="6154" t="35952" r="22051"/>
            <a:stretch>
              <a:fillRect/>
            </a:stretch>
          </p:blipFill>
          <p:spPr bwMode="auto">
            <a:xfrm>
              <a:off x="4953000" y="4191000"/>
              <a:ext cx="2667000" cy="1493233"/>
            </a:xfrm>
            <a:prstGeom prst="rect">
              <a:avLst/>
            </a:prstGeom>
            <a:noFill/>
          </p:spPr>
        </p:pic>
        <p:pic>
          <p:nvPicPr>
            <p:cNvPr id="9" name="Picture 2" descr="http://www.biology.iupui.edu/biocourses/N100/images/10F1.gif"/>
            <p:cNvPicPr>
              <a:picLocks noChangeAspect="1" noChangeArrowheads="1"/>
            </p:cNvPicPr>
            <p:nvPr/>
          </p:nvPicPr>
          <p:blipFill>
            <a:blip r:embed="rId2" cstate="print"/>
            <a:srcRect l="56923" b="58831"/>
            <a:stretch>
              <a:fillRect/>
            </a:stretch>
          </p:blipFill>
          <p:spPr bwMode="auto">
            <a:xfrm>
              <a:off x="7543800" y="4800600"/>
              <a:ext cx="1600200" cy="95983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719258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Mendel’s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Before we can predict Mendel’s results we have to determine the difference between a genetic outcome and a physical outcome</a:t>
            </a:r>
          </a:p>
          <a:p>
            <a:r>
              <a:rPr lang="en-US" dirty="0" smtClean="0"/>
              <a:t>The genetic outcome can be different than the physical outcome </a:t>
            </a:r>
            <a:endParaRPr lang="en-US" dirty="0"/>
          </a:p>
        </p:txBody>
      </p:sp>
      <p:pic>
        <p:nvPicPr>
          <p:cNvPr id="13314" name="Picture 2" descr="http://morriscourse.com/elements_of_ecology/images/genotype_phenotype_600.jpg"/>
          <p:cNvPicPr>
            <a:picLocks noChangeAspect="1" noChangeArrowheads="1"/>
          </p:cNvPicPr>
          <p:nvPr/>
        </p:nvPicPr>
        <p:blipFill>
          <a:blip r:embed="rId2" cstate="print"/>
          <a:srcRect l="35000" b="45540"/>
          <a:stretch>
            <a:fillRect/>
          </a:stretch>
        </p:blipFill>
        <p:spPr bwMode="auto">
          <a:xfrm>
            <a:off x="304800" y="2743200"/>
            <a:ext cx="4114800" cy="1835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025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Mendel’s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genotype</a:t>
            </a:r>
            <a:r>
              <a:rPr lang="en-US" dirty="0" smtClean="0"/>
              <a:t> is the genetic makeup of a trait</a:t>
            </a:r>
          </a:p>
          <a:p>
            <a:r>
              <a:rPr lang="en-US" dirty="0" smtClean="0"/>
              <a:t>A genotype is the makeup of the alleles that makeup a trait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phenotype</a:t>
            </a:r>
            <a:r>
              <a:rPr lang="en-US" dirty="0" smtClean="0"/>
              <a:t> is the physical result of genetic information</a:t>
            </a:r>
          </a:p>
          <a:p>
            <a:r>
              <a:rPr lang="en-US" dirty="0" smtClean="0"/>
              <a:t>It is the physical outcome of the genetic information</a:t>
            </a:r>
            <a:endParaRPr lang="en-US" dirty="0"/>
          </a:p>
        </p:txBody>
      </p:sp>
      <p:pic>
        <p:nvPicPr>
          <p:cNvPr id="12290" name="Picture 2" descr="http://www.biotechlearn.org.nz/var/biotechlearn/storage/images/focus_stories/evolved_enzymes/images/fly_genotype_and_phenotype/117967-1-eng-AU/fly_genotype_and_phenotyp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133600"/>
            <a:ext cx="4192608" cy="3152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42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</a:t>
            </a:r>
            <a:r>
              <a:rPr lang="en-US" smtClean="0">
                <a:hlinkClick r:id="rId2"/>
              </a:rPr>
              <a:t>www.mtv.com/videos/true-life-im-an-albino/1654511/playlist.jhtml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Punnett Squares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phenotype can be dominant or recessive</a:t>
            </a:r>
          </a:p>
          <a:p>
            <a:r>
              <a:rPr lang="en-US" dirty="0" smtClean="0"/>
              <a:t>However a genotype can be double dominant, double recessive or mixed</a:t>
            </a:r>
          </a:p>
          <a:p>
            <a:r>
              <a:rPr lang="en-US" dirty="0" smtClean="0"/>
              <a:t>A mixed genotype is called </a:t>
            </a:r>
            <a:r>
              <a:rPr lang="en-US" b="1" dirty="0" smtClean="0"/>
              <a:t>heterozygous</a:t>
            </a:r>
          </a:p>
          <a:p>
            <a:r>
              <a:rPr lang="en-US" dirty="0" smtClean="0"/>
              <a:t>A pure genotype is called </a:t>
            </a:r>
            <a:r>
              <a:rPr lang="en-US" b="1" dirty="0" smtClean="0"/>
              <a:t>homozygous</a:t>
            </a:r>
            <a:endParaRPr lang="en-US" b="1" dirty="0"/>
          </a:p>
        </p:txBody>
      </p:sp>
      <p:pic>
        <p:nvPicPr>
          <p:cNvPr id="15362" name="Picture 2" descr="http://anthro.palomar.edu/mendel/images/Punnett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3312082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Punnett 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Mendel saw a predictable pattern in the results he was getting</a:t>
            </a:r>
          </a:p>
          <a:p>
            <a:r>
              <a:rPr lang="en-US" dirty="0" smtClean="0"/>
              <a:t>These results were predictable because of a small chart that can be easily read</a:t>
            </a:r>
          </a:p>
          <a:p>
            <a:r>
              <a:rPr lang="en-US" dirty="0" smtClean="0"/>
              <a:t>The way that we can determine the outcome of any cross is a </a:t>
            </a:r>
            <a:r>
              <a:rPr lang="en-US" b="1" dirty="0" smtClean="0"/>
              <a:t>Punnett square</a:t>
            </a:r>
            <a:endParaRPr lang="en-US" b="1" dirty="0"/>
          </a:p>
        </p:txBody>
      </p:sp>
      <p:pic>
        <p:nvPicPr>
          <p:cNvPr id="21506" name="Picture 2" descr="http://blog.savcds.org/swanson/files/2011/02/Punnett_square_PS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81200"/>
            <a:ext cx="3856303" cy="3829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580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681</Words>
  <Application>Microsoft Office PowerPoint</Application>
  <PresentationFormat>On-screen Show (4:3)</PresentationFormat>
  <Paragraphs>107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Punnett Squares</vt:lpstr>
      <vt:lpstr>Mendel’s Second Cross</vt:lpstr>
      <vt:lpstr>Mendel’s Second Cross</vt:lpstr>
      <vt:lpstr>Mendel’s Second Cross</vt:lpstr>
      <vt:lpstr>Predicting Mendel’s Results</vt:lpstr>
      <vt:lpstr>Predicting Mendel’s Results</vt:lpstr>
      <vt:lpstr>Video</vt:lpstr>
      <vt:lpstr>Using Punnett Squares</vt:lpstr>
      <vt:lpstr>Using Punnett Squares</vt:lpstr>
      <vt:lpstr>PowerPoint Presentation</vt:lpstr>
      <vt:lpstr>Homozygous Cross</vt:lpstr>
      <vt:lpstr>Homozygous Cross</vt:lpstr>
      <vt:lpstr>Homozygous Cross</vt:lpstr>
      <vt:lpstr>Homozygous Cross</vt:lpstr>
      <vt:lpstr>Homozygous Cross</vt:lpstr>
      <vt:lpstr>Practice</vt:lpstr>
      <vt:lpstr>Heterozygous Cross</vt:lpstr>
      <vt:lpstr>Heterozygous Cross</vt:lpstr>
      <vt:lpstr>Heterozygous Cross</vt:lpstr>
      <vt:lpstr>Practice</vt:lpstr>
      <vt:lpstr>Practice</vt:lpstr>
      <vt:lpstr>Practice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9.1 Cont</dc:title>
  <dc:creator>Mike</dc:creator>
  <cp:lastModifiedBy>Administrator</cp:lastModifiedBy>
  <cp:revision>14</cp:revision>
  <dcterms:created xsi:type="dcterms:W3CDTF">2011-03-21T08:47:33Z</dcterms:created>
  <dcterms:modified xsi:type="dcterms:W3CDTF">2013-02-20T13:13:25Z</dcterms:modified>
</cp:coreProperties>
</file>