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8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72" r:id="rId16"/>
    <p:sldId id="273" r:id="rId17"/>
    <p:sldId id="275" r:id="rId18"/>
    <p:sldId id="276" r:id="rId19"/>
    <p:sldId id="278" r:id="rId20"/>
    <p:sldId id="274" r:id="rId21"/>
    <p:sldId id="279" r:id="rId22"/>
    <p:sldId id="277" r:id="rId23"/>
    <p:sldId id="280" r:id="rId24"/>
    <p:sldId id="281" r:id="rId25"/>
    <p:sldId id="284" r:id="rId26"/>
    <p:sldId id="286" r:id="rId27"/>
    <p:sldId id="282" r:id="rId28"/>
    <p:sldId id="285" r:id="rId29"/>
    <p:sldId id="287" r:id="rId30"/>
    <p:sldId id="288" r:id="rId31"/>
    <p:sldId id="289" r:id="rId32"/>
    <p:sldId id="290" r:id="rId33"/>
    <p:sldId id="291" r:id="rId34"/>
    <p:sldId id="293" r:id="rId35"/>
    <p:sldId id="294" r:id="rId36"/>
    <p:sldId id="295" r:id="rId37"/>
    <p:sldId id="296" r:id="rId38"/>
    <p:sldId id="302" r:id="rId39"/>
    <p:sldId id="297" r:id="rId40"/>
    <p:sldId id="298" r:id="rId41"/>
    <p:sldId id="300" r:id="rId42"/>
    <p:sldId id="299" r:id="rId43"/>
    <p:sldId id="301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87" autoAdjust="0"/>
    <p:restoredTop sz="94660"/>
  </p:normalViewPr>
  <p:slideViewPr>
    <p:cSldViewPr>
      <p:cViewPr varScale="1">
        <p:scale>
          <a:sx n="94" d="100"/>
          <a:sy n="94" d="100"/>
        </p:scale>
        <p:origin x="920" y="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38BD9-924F-40A5-8839-1101093F0073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F0A4B-1A20-420A-A41B-83AA7CA91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16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38BD9-924F-40A5-8839-1101093F0073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F0A4B-1A20-420A-A41B-83AA7CA91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777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38BD9-924F-40A5-8839-1101093F0073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F0A4B-1A20-420A-A41B-83AA7CA91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3359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D8128A-42F4-45AB-BA48-BA6274D240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1780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AD75F-0DFB-47BB-9978-7DBAA86550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930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38BD9-924F-40A5-8839-1101093F0073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F0A4B-1A20-420A-A41B-83AA7CA91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213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38BD9-924F-40A5-8839-1101093F0073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F0A4B-1A20-420A-A41B-83AA7CA91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366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38BD9-924F-40A5-8839-1101093F0073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F0A4B-1A20-420A-A41B-83AA7CA91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317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38BD9-924F-40A5-8839-1101093F0073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F0A4B-1A20-420A-A41B-83AA7CA91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541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38BD9-924F-40A5-8839-1101093F0073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F0A4B-1A20-420A-A41B-83AA7CA91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572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38BD9-924F-40A5-8839-1101093F0073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F0A4B-1A20-420A-A41B-83AA7CA91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979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38BD9-924F-40A5-8839-1101093F0073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F0A4B-1A20-420A-A41B-83AA7CA91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778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38BD9-924F-40A5-8839-1101093F0073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F0A4B-1A20-420A-A41B-83AA7CA91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663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A38BD9-924F-40A5-8839-1101093F0073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F0A4B-1A20-420A-A41B-83AA7CA91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021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5MfSYnItYvg" TargetMode="External"/><Relationship Id="rId2" Type="http://schemas.openxmlformats.org/officeDocument/2006/relationships/hyperlink" Target="http://www.youtube.com/watch?v=ztPkv7wc3yU" TargetMode="Externa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5bLEDd-PSTQ?t=10s" TargetMode="Externa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Protein Synthesis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10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Types of RNA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600200"/>
            <a:ext cx="4267200" cy="4953000"/>
          </a:xfrm>
        </p:spPr>
        <p:txBody>
          <a:bodyPr/>
          <a:lstStyle/>
          <a:p>
            <a:r>
              <a:rPr lang="en-US" altLang="en-US" sz="2800" dirty="0" smtClean="0"/>
              <a:t>Ribosomes are made of two different subunits that fix together </a:t>
            </a:r>
          </a:p>
          <a:p>
            <a:pPr eaLnBrk="1" hangingPunct="1"/>
            <a:r>
              <a:rPr lang="en-US" altLang="en-US" sz="2800" dirty="0" smtClean="0"/>
              <a:t>Each subunit is made up of many proteins and </a:t>
            </a:r>
            <a:r>
              <a:rPr lang="en-US" altLang="en-US" sz="2800" b="1" dirty="0" smtClean="0"/>
              <a:t>ribosomal RNA </a:t>
            </a:r>
            <a:r>
              <a:rPr lang="en-US" altLang="en-US" sz="2800" dirty="0" smtClean="0"/>
              <a:t>or </a:t>
            </a:r>
            <a:r>
              <a:rPr lang="en-US" altLang="en-US" sz="2800" b="1" dirty="0" smtClean="0"/>
              <a:t>rRNA</a:t>
            </a:r>
          </a:p>
          <a:p>
            <a:pPr eaLnBrk="1" hangingPunct="1"/>
            <a:r>
              <a:rPr lang="en-US" altLang="en-US" sz="2800" dirty="0" smtClean="0"/>
              <a:t>This makes the ribosome the perfect place for translation</a:t>
            </a:r>
          </a:p>
        </p:txBody>
      </p:sp>
      <p:pic>
        <p:nvPicPr>
          <p:cNvPr id="9224" name="Picture 8" descr="riboso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514600"/>
            <a:ext cx="3810000" cy="204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0851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Types of RNA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143000"/>
            <a:ext cx="4038600" cy="5562600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altLang="en-US" sz="2800" b="1" dirty="0" smtClean="0"/>
              <a:t>Transfer RNA </a:t>
            </a:r>
            <a:r>
              <a:rPr lang="en-US" altLang="en-US" sz="2800" dirty="0" smtClean="0"/>
              <a:t>or </a:t>
            </a:r>
            <a:r>
              <a:rPr lang="en-US" altLang="en-US" sz="2800" b="1" dirty="0" smtClean="0"/>
              <a:t>tRNA</a:t>
            </a:r>
            <a:r>
              <a:rPr lang="en-US" altLang="en-US" sz="2800" dirty="0" smtClean="0"/>
              <a:t> is molecule that carries amino acids to where they are assembled into proteins</a:t>
            </a:r>
          </a:p>
          <a:p>
            <a:pPr eaLnBrk="1" hangingPunct="1"/>
            <a:r>
              <a:rPr lang="en-US" altLang="en-US" dirty="0" smtClean="0"/>
              <a:t>They also have a RNA codon that allows them to figure out where to go</a:t>
            </a:r>
          </a:p>
          <a:p>
            <a:pPr eaLnBrk="1" hangingPunct="1"/>
            <a:r>
              <a:rPr lang="en-US" altLang="en-US" dirty="0" smtClean="0"/>
              <a:t>This codon is a three nucleotide base sequence that allows the tRNA to know where to drop off its amino acid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1295400" y="1447800"/>
            <a:ext cx="2286000" cy="4343400"/>
            <a:chOff x="816" y="912"/>
            <a:chExt cx="1440" cy="2736"/>
          </a:xfrm>
        </p:grpSpPr>
        <p:pic>
          <p:nvPicPr>
            <p:cNvPr id="14341" name="Picture 8" descr="transcription_0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79" r="64407" b="29228"/>
            <a:stretch>
              <a:fillRect/>
            </a:stretch>
          </p:blipFill>
          <p:spPr bwMode="auto">
            <a:xfrm>
              <a:off x="816" y="912"/>
              <a:ext cx="1368" cy="2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2" name="Rectangle 9"/>
            <p:cNvSpPr>
              <a:spLocks noChangeArrowheads="1"/>
            </p:cNvSpPr>
            <p:nvPr/>
          </p:nvSpPr>
          <p:spPr bwMode="auto">
            <a:xfrm>
              <a:off x="1488" y="1344"/>
              <a:ext cx="768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endParaRPr lang="en-US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91684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Protein Synthesis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We have learned that DNA holds the information needed to turn genotypes into phenotypes</a:t>
            </a:r>
          </a:p>
          <a:p>
            <a:r>
              <a:rPr lang="en-US" dirty="0" smtClean="0"/>
              <a:t>Now we need to learn the process of going from “A”s, “G”s, “C”s and “T”s into physical things that can be seen</a:t>
            </a:r>
            <a:endParaRPr lang="en-US" dirty="0"/>
          </a:p>
        </p:txBody>
      </p:sp>
      <p:pic>
        <p:nvPicPr>
          <p:cNvPr id="5" name="Picture 2" descr="http://cdn.files.3rdl.com/138675/file.ashx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00"/>
          <a:stretch/>
        </p:blipFill>
        <p:spPr bwMode="auto">
          <a:xfrm>
            <a:off x="4470400" y="2133600"/>
            <a:ext cx="4704896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6461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Protein Synthesis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Protein synthesis </a:t>
            </a:r>
            <a:r>
              <a:rPr lang="en-US" dirty="0" smtClean="0"/>
              <a:t>is the process of going from a section of DNA to a protein</a:t>
            </a:r>
          </a:p>
          <a:p>
            <a:r>
              <a:rPr lang="en-US" dirty="0" smtClean="0"/>
              <a:t>DNA codes for different proteins that can be used by the body to perform cellular processes</a:t>
            </a:r>
            <a:endParaRPr lang="en-US" dirty="0"/>
          </a:p>
        </p:txBody>
      </p:sp>
      <p:pic>
        <p:nvPicPr>
          <p:cNvPr id="7" name="Picture 2" descr="http://upload.wikimedia.org/wikipedia/commons/thumb/f/fb/MRNA-interaction.png/300px-MRNA-interact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1600200"/>
            <a:ext cx="4375841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4535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Protein Synthesis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Protein </a:t>
            </a:r>
            <a:r>
              <a:rPr lang="en-US" dirty="0" smtClean="0"/>
              <a:t>synthesis is made up of two different processes</a:t>
            </a:r>
          </a:p>
          <a:p>
            <a:r>
              <a:rPr lang="en-US" b="1" dirty="0" smtClean="0"/>
              <a:t>Transcription</a:t>
            </a:r>
            <a:r>
              <a:rPr lang="en-US" dirty="0" smtClean="0"/>
              <a:t> is the process of going from DNA to mRNA</a:t>
            </a:r>
          </a:p>
          <a:p>
            <a:r>
              <a:rPr lang="en-US" b="1" dirty="0" smtClean="0"/>
              <a:t>Translation</a:t>
            </a:r>
            <a:r>
              <a:rPr lang="en-US" dirty="0" smtClean="0"/>
              <a:t> is the process of going from mRNA to a fully formed protein</a:t>
            </a:r>
            <a:endParaRPr lang="en-US" dirty="0"/>
          </a:p>
        </p:txBody>
      </p:sp>
      <p:pic>
        <p:nvPicPr>
          <p:cNvPr id="6146" name="Picture 2" descr="http://www.tokresource.org/tok_classes/biobiobio/biomenu/transcription_translation/transcription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752600"/>
            <a:ext cx="4191000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0052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Transcription Begins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Transcription is happening at all times on DNA</a:t>
            </a:r>
          </a:p>
          <a:p>
            <a:r>
              <a:rPr lang="en-US" dirty="0" smtClean="0"/>
              <a:t>It starts at an area of the DNA called a promoter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promoter</a:t>
            </a:r>
            <a:r>
              <a:rPr lang="en-US" dirty="0" smtClean="0"/>
              <a:t> is a section of DNA that allows enzymes to attach and begin transcription</a:t>
            </a:r>
            <a:endParaRPr lang="en-US" b="1" dirty="0"/>
          </a:p>
        </p:txBody>
      </p:sp>
      <p:pic>
        <p:nvPicPr>
          <p:cNvPr id="5122" name="Picture 2" descr="http://helicase.pbworks.com/f/1239381201/si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429" y="2667000"/>
            <a:ext cx="4050389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4094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Transcription Begins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At the promoter an enzyme called RNA Polymerase attaches and begins to perform transcription</a:t>
            </a:r>
          </a:p>
          <a:p>
            <a:r>
              <a:rPr lang="en-US" b="1" dirty="0" smtClean="0"/>
              <a:t>RNA polymerase </a:t>
            </a:r>
            <a:r>
              <a:rPr lang="en-US" dirty="0" smtClean="0"/>
              <a:t>is an enzyme with three main functions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 smtClean="0"/>
              <a:t>Binds </a:t>
            </a:r>
            <a:r>
              <a:rPr lang="en-US" altLang="en-US" sz="2400" dirty="0"/>
              <a:t>to DNA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Separates DNA strands</a:t>
            </a:r>
          </a:p>
          <a:p>
            <a:pPr lvl="1">
              <a:lnSpc>
                <a:spcPct val="90000"/>
              </a:lnSpc>
            </a:pPr>
            <a:r>
              <a:rPr lang="en-US" altLang="en-US" sz="2400" dirty="0"/>
              <a:t>Creates complementary RNA strand</a:t>
            </a:r>
          </a:p>
          <a:p>
            <a:pPr lvl="1"/>
            <a:endParaRPr lang="en-US" dirty="0"/>
          </a:p>
        </p:txBody>
      </p:sp>
      <p:pic>
        <p:nvPicPr>
          <p:cNvPr id="2052" name="Picture 4" descr="http://www.rcsb.org/pdb/education_discussion/molecule_of_the_month/images/1i6h-composit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371600"/>
            <a:ext cx="3314700" cy="487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1063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Process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876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Once RNA polymerase attaches to DNA it unzips a small section of DNA and creates a small section of RNA</a:t>
            </a:r>
          </a:p>
          <a:p>
            <a:r>
              <a:rPr lang="en-US" dirty="0" smtClean="0"/>
              <a:t>The RNA is created by creating a complementary strand of RNA from the unzipped DNA</a:t>
            </a:r>
          </a:p>
          <a:p>
            <a:r>
              <a:rPr lang="en-US" dirty="0" smtClean="0"/>
              <a:t>This is similar to DNA replication, however we are making RNA</a:t>
            </a:r>
          </a:p>
          <a:p>
            <a:endParaRPr lang="en-US" dirty="0"/>
          </a:p>
        </p:txBody>
      </p:sp>
      <p:pic>
        <p:nvPicPr>
          <p:cNvPr id="1026" name="Picture 2" descr="http://hyperphysics.phy-astr.gsu.edu/hbase/organic/imgorg/transcbub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438400"/>
            <a:ext cx="4270652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362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This continues until RNA polymerase hits a terminator</a:t>
            </a:r>
          </a:p>
          <a:p>
            <a:r>
              <a:rPr lang="en-US" dirty="0" smtClean="0"/>
              <a:t>A terminator is a section of DNA that lets the RNA polymerase know when to stop transcribing</a:t>
            </a:r>
            <a:endParaRPr lang="en-US" dirty="0"/>
          </a:p>
        </p:txBody>
      </p:sp>
      <p:pic>
        <p:nvPicPr>
          <p:cNvPr id="7170" name="Picture 2" descr="http://www.arts-wallpapers.com/desktop_wallpapers/movie_wallpapers/the_terminator/images/the_terminator_wallpapers2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6" r="20634" b="4535"/>
          <a:stretch/>
        </p:blipFill>
        <p:spPr bwMode="auto">
          <a:xfrm>
            <a:off x="4800600" y="1371600"/>
            <a:ext cx="3977024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9613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Process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295400"/>
            <a:ext cx="4038600" cy="5410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resulting polymer is not quite mRNA yet</a:t>
            </a:r>
          </a:p>
          <a:p>
            <a:r>
              <a:rPr lang="en-US" dirty="0" smtClean="0"/>
              <a:t>This RNA is almost ready to leave the nucleus and begin translation</a:t>
            </a:r>
          </a:p>
          <a:p>
            <a:r>
              <a:rPr lang="en-US" dirty="0" smtClean="0"/>
              <a:t>Before it can leave the nucleus it has to be edited for the benefit of the cell</a:t>
            </a:r>
            <a:endParaRPr lang="en-US" dirty="0"/>
          </a:p>
        </p:txBody>
      </p:sp>
      <p:pic>
        <p:nvPicPr>
          <p:cNvPr id="8194" name="Picture 2" descr="http://dvdredo.info/harry/english/images/editing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38103"/>
            <a:ext cx="4424516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5461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RNA Structure and Function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95400"/>
            <a:ext cx="4038600" cy="53340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altLang="en-US" sz="2800" dirty="0" smtClean="0"/>
              <a:t>The double helix structure of DNA explains how DNA is stored</a:t>
            </a:r>
          </a:p>
          <a:p>
            <a:pPr eaLnBrk="1" hangingPunct="1"/>
            <a:r>
              <a:rPr lang="en-US" altLang="en-US" sz="2800" dirty="0" smtClean="0"/>
              <a:t>The next few days we will talk about how the information in DNA will become an expressed gene</a:t>
            </a:r>
          </a:p>
          <a:p>
            <a:pPr eaLnBrk="1" hangingPunct="1"/>
            <a:r>
              <a:rPr lang="en-US" altLang="en-US" sz="2800" dirty="0" smtClean="0"/>
              <a:t>This process of information to expression is what gives organisms their traits</a:t>
            </a:r>
          </a:p>
        </p:txBody>
      </p:sp>
      <p:pic>
        <p:nvPicPr>
          <p:cNvPr id="4104" name="Picture 8" descr="Scarlet%20Maca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676400"/>
            <a:ext cx="2357438" cy="412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0409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altLang="en-US" dirty="0">
                <a:hlinkClick r:id="rId2"/>
              </a:rPr>
              <a:t>http://www.youtube.com/watch?v=ztPkv7wc3yU</a:t>
            </a:r>
            <a:r>
              <a:rPr lang="en-US" altLang="en-US" dirty="0"/>
              <a:t>  </a:t>
            </a:r>
            <a:r>
              <a:rPr lang="en-US" altLang="en-US" dirty="0">
                <a:hlinkClick r:id="rId3"/>
              </a:rPr>
              <a:t>http://www.youtube.com/watch?v=5MfSYnItYvg</a:t>
            </a:r>
            <a:r>
              <a:rPr lang="en-US" alt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09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mRNA Editing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Once the RNA is done being copied it has to be edited</a:t>
            </a:r>
          </a:p>
          <a:p>
            <a:r>
              <a:rPr lang="en-US" dirty="0" smtClean="0"/>
              <a:t>This allows the cell to cut out sections that are not needed and keep sections that are important</a:t>
            </a:r>
          </a:p>
          <a:p>
            <a:r>
              <a:rPr lang="en-US" dirty="0" smtClean="0"/>
              <a:t>This process is called </a:t>
            </a:r>
            <a:r>
              <a:rPr lang="en-US" b="1" dirty="0" smtClean="0"/>
              <a:t>RNA splicing </a:t>
            </a:r>
            <a:endParaRPr lang="en-US" b="1" dirty="0"/>
          </a:p>
        </p:txBody>
      </p:sp>
      <p:pic>
        <p:nvPicPr>
          <p:cNvPr id="9218" name="Picture 2" descr="http://www.web-books.com/MoBio/Free/images/Ch5A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5325" y="2057400"/>
            <a:ext cx="4638675" cy="327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647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mRNA Editing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When it edits RNA the sections that are kept are called </a:t>
            </a:r>
            <a:r>
              <a:rPr lang="en-US" b="1" dirty="0" smtClean="0"/>
              <a:t>exons (expressed sequences)</a:t>
            </a:r>
            <a:r>
              <a:rPr lang="en-US" dirty="0" smtClean="0"/>
              <a:t> and the sections that are thrown out are called </a:t>
            </a:r>
            <a:r>
              <a:rPr lang="en-US" b="1" dirty="0" smtClean="0"/>
              <a:t>introns (</a:t>
            </a:r>
            <a:r>
              <a:rPr lang="en-US" b="1" smtClean="0"/>
              <a:t>intervening sequences)</a:t>
            </a:r>
            <a:endParaRPr lang="en-US" b="1" dirty="0" smtClean="0"/>
          </a:p>
          <a:p>
            <a:r>
              <a:rPr lang="en-US" dirty="0" smtClean="0"/>
              <a:t>This gives RNA the ability to be changed</a:t>
            </a:r>
            <a:endParaRPr lang="en-US" dirty="0"/>
          </a:p>
        </p:txBody>
      </p:sp>
      <p:pic>
        <p:nvPicPr>
          <p:cNvPr id="3074" name="Picture 2" descr="http://upload.wikimedia.org/wikipedia/commons/0/07/Gen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133600"/>
            <a:ext cx="4533267" cy="3629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8403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mRNA Editing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resulting polymer made from exons is “capped” and is called mRNA</a:t>
            </a:r>
          </a:p>
          <a:p>
            <a:r>
              <a:rPr lang="en-US" dirty="0" smtClean="0"/>
              <a:t>This mRNA is free to leave the nucleus and begin translation</a:t>
            </a:r>
            <a:endParaRPr lang="en-US" dirty="0"/>
          </a:p>
        </p:txBody>
      </p:sp>
      <p:pic>
        <p:nvPicPr>
          <p:cNvPr id="10242" name="Picture 2" descr="http://evolutiondismantled.com/images/mrna/mrn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598" y="2209800"/>
            <a:ext cx="4173881" cy="244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0693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Translation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371600"/>
            <a:ext cx="4038600" cy="5181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 process of taking a completed mRNA information and creating proteins is called </a:t>
            </a:r>
            <a:r>
              <a:rPr lang="en-US" b="1" dirty="0" smtClean="0"/>
              <a:t>translation</a:t>
            </a:r>
          </a:p>
          <a:p>
            <a:r>
              <a:rPr lang="en-US" dirty="0" smtClean="0"/>
              <a:t>This is because you are translating the message of RNA to a sequence of amino acids</a:t>
            </a:r>
          </a:p>
          <a:p>
            <a:r>
              <a:rPr lang="en-US" dirty="0" smtClean="0"/>
              <a:t>Translation has three main phases</a:t>
            </a:r>
          </a:p>
          <a:p>
            <a:pPr lvl="1"/>
            <a:r>
              <a:rPr lang="en-US" dirty="0" smtClean="0"/>
              <a:t>Initiation</a:t>
            </a:r>
          </a:p>
          <a:p>
            <a:pPr lvl="1"/>
            <a:r>
              <a:rPr lang="en-US" dirty="0" smtClean="0"/>
              <a:t>Elongation</a:t>
            </a:r>
          </a:p>
          <a:p>
            <a:pPr lvl="1"/>
            <a:r>
              <a:rPr lang="en-US" dirty="0" smtClean="0"/>
              <a:t>Termination </a:t>
            </a:r>
            <a:endParaRPr lang="en-US" dirty="0"/>
          </a:p>
        </p:txBody>
      </p:sp>
      <p:pic>
        <p:nvPicPr>
          <p:cNvPr id="5" name="Picture 8" descr="ike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851" y="1899789"/>
            <a:ext cx="4343400" cy="3532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6615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process of translation happens in a ribosome</a:t>
            </a:r>
          </a:p>
          <a:p>
            <a:r>
              <a:rPr lang="en-US" dirty="0" smtClean="0"/>
              <a:t>In the ribosome the mRNA brings instructions in the form of nucleotides</a:t>
            </a:r>
          </a:p>
          <a:p>
            <a:r>
              <a:rPr lang="en-US" dirty="0" smtClean="0"/>
              <a:t>tRNA brings amino acids and drops them off in specific locations</a:t>
            </a:r>
            <a:endParaRPr lang="en-US" dirty="0"/>
          </a:p>
        </p:txBody>
      </p:sp>
      <p:pic>
        <p:nvPicPr>
          <p:cNvPr id="3076" name="Picture 4" descr="http://www.genomebc.ca/files/5012/7439/7100/6.6.28.Translat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209800"/>
            <a:ext cx="4532243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5541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Translation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During translation mRNA is “read” in codons </a:t>
            </a:r>
          </a:p>
          <a:p>
            <a:r>
              <a:rPr lang="en-US" b="1" dirty="0" smtClean="0"/>
              <a:t>Codons</a:t>
            </a:r>
            <a:r>
              <a:rPr lang="en-US" dirty="0" smtClean="0"/>
              <a:t> are sections of three nucleotides that are in mRNA</a:t>
            </a:r>
          </a:p>
          <a:p>
            <a:r>
              <a:rPr lang="en-US" dirty="0" smtClean="0"/>
              <a:t>Codons match up with </a:t>
            </a:r>
            <a:r>
              <a:rPr lang="en-US" b="1" dirty="0" smtClean="0"/>
              <a:t>anticodons</a:t>
            </a:r>
            <a:r>
              <a:rPr lang="en-US" dirty="0" smtClean="0"/>
              <a:t> on </a:t>
            </a:r>
            <a:r>
              <a:rPr lang="en-US" dirty="0" err="1" smtClean="0"/>
              <a:t>tRNA</a:t>
            </a:r>
            <a:endParaRPr lang="en-US" dirty="0" smtClean="0"/>
          </a:p>
          <a:p>
            <a:r>
              <a:rPr lang="en-US" dirty="0" smtClean="0"/>
              <a:t>Codons allow tRNA to know where to drop off their amino acid</a:t>
            </a:r>
            <a:endParaRPr lang="en-US" dirty="0"/>
          </a:p>
        </p:txBody>
      </p:sp>
      <p:pic>
        <p:nvPicPr>
          <p:cNvPr id="2050" name="Picture 2" descr="http://www.okc.cc.ok.us/biologylabs/Images/DNA_images/translatio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638" y="2438400"/>
            <a:ext cx="4477131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5226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76800" y="1600200"/>
            <a:ext cx="4038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Initiation begins when a strip of mRNA reaches a ribosome</a:t>
            </a:r>
          </a:p>
          <a:p>
            <a:r>
              <a:rPr lang="en-US" dirty="0" smtClean="0"/>
              <a:t>The mRNA binds to the small subunit of a ribosome</a:t>
            </a:r>
          </a:p>
          <a:p>
            <a:r>
              <a:rPr lang="en-US" dirty="0" smtClean="0"/>
              <a:t>The specific orientation of the mRNA and rRNA allows the rest of the steps to happen</a:t>
            </a:r>
            <a:endParaRPr lang="en-US" dirty="0"/>
          </a:p>
        </p:txBody>
      </p:sp>
      <p:pic>
        <p:nvPicPr>
          <p:cNvPr id="6146" name="Picture 2" descr="http://www.nature.com/scitable/content/ne0000/ne0000/ne0000/ne0000/14708375/U2CP1-3_Ribosome_ksm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26"/>
          <a:stretch/>
        </p:blipFill>
        <p:spPr bwMode="auto">
          <a:xfrm>
            <a:off x="533400" y="1577668"/>
            <a:ext cx="4038600" cy="4775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0196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5334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mRNA begins to be “read” at the start codon</a:t>
            </a:r>
          </a:p>
          <a:p>
            <a:r>
              <a:rPr lang="en-US" dirty="0" smtClean="0"/>
              <a:t>This is a very specific set of three nucleotides that will allow more amino acids to be attached after the start codon</a:t>
            </a:r>
          </a:p>
          <a:p>
            <a:r>
              <a:rPr lang="en-US" dirty="0" smtClean="0"/>
              <a:t>They always code for the amino acid methionine 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4267200" y="1676400"/>
            <a:ext cx="4724400" cy="4276979"/>
            <a:chOff x="4267200" y="1676400"/>
            <a:chExt cx="4724400" cy="4276979"/>
          </a:xfrm>
        </p:grpSpPr>
        <p:pic>
          <p:nvPicPr>
            <p:cNvPr id="5122" name="Picture 2" descr="http://kvhs.nbed.nb.ca/gallant/biology/translation_initiation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4800"/>
            <a:stretch/>
          </p:blipFill>
          <p:spPr bwMode="auto">
            <a:xfrm>
              <a:off x="4267200" y="1676400"/>
              <a:ext cx="4495800" cy="42769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8305800" y="3352800"/>
              <a:ext cx="685800" cy="14478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6064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Elongation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295400"/>
            <a:ext cx="40386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process of elongation happens after initiation </a:t>
            </a:r>
          </a:p>
          <a:p>
            <a:r>
              <a:rPr lang="en-US" b="1" dirty="0" smtClean="0"/>
              <a:t>Elongation</a:t>
            </a:r>
            <a:r>
              <a:rPr lang="en-US" dirty="0" smtClean="0"/>
              <a:t> is when amino acids are fixed together by the ribosome and a long string of amino acids (a polypeptide) is created</a:t>
            </a:r>
          </a:p>
          <a:p>
            <a:r>
              <a:rPr lang="en-US" dirty="0" smtClean="0"/>
              <a:t>In elongation amino acids are added to the existing methionine </a:t>
            </a:r>
            <a:endParaRPr lang="en-US" dirty="0"/>
          </a:p>
        </p:txBody>
      </p:sp>
      <p:pic>
        <p:nvPicPr>
          <p:cNvPr id="5" name="Picture 2" descr="http://library.thinkquest.org/C004535/media/translatio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" y="1905000"/>
            <a:ext cx="4333875" cy="3752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7283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RNA Structure and Function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dirty="0" smtClean="0"/>
              <a:t>The first step in decoding the information in genes is to copy a DNA sequence to RNA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b="1" dirty="0" smtClean="0"/>
              <a:t>RNA</a:t>
            </a:r>
            <a:r>
              <a:rPr lang="en-US" altLang="en-US" sz="2800" dirty="0" smtClean="0"/>
              <a:t> molecules carry out the process of making proteins</a:t>
            </a:r>
          </a:p>
        </p:txBody>
      </p:sp>
      <p:pic>
        <p:nvPicPr>
          <p:cNvPr id="5130" name="Picture 10" descr="rna_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00200"/>
            <a:ext cx="35941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6013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Elongation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5334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 amino acids are formed however, they have to be formed very specifically</a:t>
            </a:r>
          </a:p>
          <a:p>
            <a:r>
              <a:rPr lang="en-US" dirty="0" smtClean="0"/>
              <a:t>This is why the ribosome has two different sites for the creating of polypeptides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P site </a:t>
            </a:r>
            <a:r>
              <a:rPr lang="en-US" dirty="0" smtClean="0"/>
              <a:t>will hold the growing polypeptide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A site </a:t>
            </a:r>
            <a:r>
              <a:rPr lang="en-US" dirty="0" smtClean="0"/>
              <a:t>will is used to hold the next tRNA that is going to drop off an amino acid</a:t>
            </a:r>
            <a:endParaRPr lang="en-US" dirty="0"/>
          </a:p>
        </p:txBody>
      </p:sp>
      <p:pic>
        <p:nvPicPr>
          <p:cNvPr id="7170" name="Picture 2" descr="http://img.sparknotes.com/content/testprep/bookimgs/sat2/biology/0004/translation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905000"/>
            <a:ext cx="4204368" cy="323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3421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Elongation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During elongation a tRNA with an amino acid is brought to the A site while the T site is filled</a:t>
            </a:r>
          </a:p>
          <a:p>
            <a:r>
              <a:rPr lang="en-US" dirty="0" smtClean="0"/>
              <a:t>A peptide bond is formed between the amino acids </a:t>
            </a:r>
          </a:p>
          <a:p>
            <a:r>
              <a:rPr lang="en-US" dirty="0" smtClean="0"/>
              <a:t>Then the T site is vacated and the tRNA from the A site is transferred to the T site </a:t>
            </a:r>
            <a:endParaRPr lang="en-US" dirty="0"/>
          </a:p>
        </p:txBody>
      </p:sp>
      <p:pic>
        <p:nvPicPr>
          <p:cNvPr id="8194" name="Picture 2" descr="http://img.sparknotes.com/content/testprep/bookimgs/sat2/biology/0004/translation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75" y="1981200"/>
            <a:ext cx="4281592" cy="3228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2817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This process continues until there is a stop codon that stops elongation</a:t>
            </a:r>
          </a:p>
          <a:p>
            <a:r>
              <a:rPr lang="en-US" dirty="0" smtClean="0"/>
              <a:t>Like there is only one start codon, there is only three stop codons</a:t>
            </a:r>
          </a:p>
          <a:p>
            <a:r>
              <a:rPr lang="en-US" dirty="0" smtClean="0"/>
              <a:t>The stop codon does not actually code for an amino acid</a:t>
            </a:r>
            <a:endParaRPr lang="en-US" dirty="0"/>
          </a:p>
        </p:txBody>
      </p:sp>
      <p:pic>
        <p:nvPicPr>
          <p:cNvPr id="9218" name="Picture 2" descr="http://www.ucl.ac.uk/~sjjgsca/StartStopCodo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297" y="2057400"/>
            <a:ext cx="4368798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8892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Termination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After the stop codon the tRNA is released into the cytoplasm</a:t>
            </a:r>
          </a:p>
          <a:p>
            <a:r>
              <a:rPr lang="en-US" dirty="0" smtClean="0"/>
              <a:t>The ribosome is now free to get a new piece of mRNA and start all over again</a:t>
            </a:r>
            <a:endParaRPr lang="en-US" dirty="0"/>
          </a:p>
        </p:txBody>
      </p:sp>
      <p:pic>
        <p:nvPicPr>
          <p:cNvPr id="10242" name="Picture 2" descr="http://upload.wikimedia.org/wikipedia/commons/9/96/Transkription_Translation_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19249"/>
            <a:ext cx="3957090" cy="3943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1607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Video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4036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hlinkClick r:id="rId2"/>
              </a:rPr>
              <a:t>http://</a:t>
            </a:r>
            <a:r>
              <a:rPr lang="en-US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hlinkClick r:id="rId2"/>
              </a:rPr>
              <a:t>youtu.be/5bLEDd-PSTQ?t=10s</a:t>
            </a:r>
            <a:r>
              <a:rPr lang="en-US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95869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Genetic Code</a:t>
            </a:r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 smtClean="0"/>
              <a:t>Proteins are made by joining amino acids into long chains called polypeptides</a:t>
            </a:r>
          </a:p>
          <a:p>
            <a:pPr eaLnBrk="1" hangingPunct="1"/>
            <a:r>
              <a:rPr lang="en-US" altLang="en-US" sz="2400" dirty="0" smtClean="0"/>
              <a:t>Each polypeptide contains a combination of the 20 amino acids </a:t>
            </a:r>
          </a:p>
          <a:p>
            <a:pPr eaLnBrk="1" hangingPunct="1"/>
            <a:r>
              <a:rPr lang="en-US" altLang="en-US" sz="2400" dirty="0" smtClean="0"/>
              <a:t>The properties of the polypeptides are determined by the order of the amino acids</a:t>
            </a:r>
          </a:p>
        </p:txBody>
      </p:sp>
      <p:pic>
        <p:nvPicPr>
          <p:cNvPr id="36870" name="Picture 6" descr="http://api.ning.com/files/aGwpCnjb0yEz2azz4oQuf4XLq7w8Fuj4e-28TDoAIDdkTwOIT-Mw7XjGkXZUUNEg7Gz0CovOo00Ohkb5b7It2pVmpgEwuJ3L/genetic20co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752600"/>
            <a:ext cx="36576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3939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5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15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 build="p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Genetic Code</a:t>
            </a:r>
          </a:p>
        </p:txBody>
      </p:sp>
      <p:sp>
        <p:nvSpPr>
          <p:cNvPr id="22539" name="Rectangle 11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altLang="en-US" sz="2400" dirty="0" smtClean="0"/>
              <a:t>RNA contains 4 different bases</a:t>
            </a:r>
          </a:p>
          <a:p>
            <a:pPr lvl="1" eaLnBrk="1" hangingPunct="1"/>
            <a:r>
              <a:rPr lang="en-US" altLang="en-US" sz="2000" dirty="0" smtClean="0"/>
              <a:t>A, G, U, C</a:t>
            </a:r>
          </a:p>
          <a:p>
            <a:pPr eaLnBrk="1" hangingPunct="1"/>
            <a:r>
              <a:rPr lang="en-US" altLang="en-US" sz="2400" dirty="0" smtClean="0"/>
              <a:t>These are put together in sequences of 3 nucleotides</a:t>
            </a:r>
          </a:p>
          <a:p>
            <a:r>
              <a:rPr lang="en-US" altLang="en-US" sz="2400" dirty="0" smtClean="0"/>
              <a:t>This series of three nucleotides on mRNA is called a codon</a:t>
            </a:r>
          </a:p>
          <a:p>
            <a:r>
              <a:rPr lang="en-US" altLang="en-US" sz="2400" dirty="0" smtClean="0"/>
              <a:t>The complementary three bases on tRNA is called an anticodon</a:t>
            </a:r>
          </a:p>
          <a:p>
            <a:pPr eaLnBrk="1" hangingPunct="1"/>
            <a:r>
              <a:rPr lang="en-US" altLang="en-US" sz="2400" dirty="0" smtClean="0"/>
              <a:t>Each codon/anticodon represents one amino acid</a:t>
            </a:r>
          </a:p>
        </p:txBody>
      </p:sp>
      <p:pic>
        <p:nvPicPr>
          <p:cNvPr id="22542" name="Picture 14" descr="codon_G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52600"/>
            <a:ext cx="4038600" cy="384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9792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9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3" name="Picture 5" descr="SCI_Amino_Acid_CIRC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5400"/>
            <a:ext cx="6661150" cy="6708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2945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pierce_15_10_LARGE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0"/>
            <a:ext cx="5943600" cy="6848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0777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Genetic Code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800" dirty="0"/>
              <a:t>D</a:t>
            </a:r>
            <a:r>
              <a:rPr lang="en-US" altLang="en-US" sz="2800" dirty="0" smtClean="0"/>
              <a:t>NA </a:t>
            </a:r>
            <a:r>
              <a:rPr lang="en-US" altLang="en-US" sz="2800" dirty="0" smtClean="0"/>
              <a:t>Sequence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800" dirty="0" smtClean="0"/>
              <a:t>AGCGTCCCA</a:t>
            </a:r>
            <a:endParaRPr lang="en-US" altLang="en-US" sz="2800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en-US" sz="2800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800" dirty="0" smtClean="0"/>
              <a:t>Codons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800" dirty="0" smtClean="0"/>
              <a:t>UCG-CAG-GGU</a:t>
            </a:r>
            <a:endParaRPr lang="en-US" altLang="en-US" sz="2800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en-US" sz="2800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800" dirty="0" smtClean="0"/>
              <a:t>Amino Acids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800" dirty="0" smtClean="0"/>
              <a:t>UCG-CAC-GGU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800" dirty="0" smtClean="0"/>
              <a:t>Serine </a:t>
            </a:r>
            <a:r>
              <a:rPr lang="en-US" altLang="en-US" sz="2800" smtClean="0"/>
              <a:t>- </a:t>
            </a:r>
            <a:r>
              <a:rPr lang="en-US" altLang="en-US" sz="2800" smtClean="0"/>
              <a:t>Glutamine- </a:t>
            </a:r>
            <a:r>
              <a:rPr lang="en-US" altLang="en-US" sz="2800" dirty="0" smtClean="0"/>
              <a:t>Glycine</a:t>
            </a:r>
          </a:p>
        </p:txBody>
      </p:sp>
    </p:spTree>
    <p:extLst>
      <p:ext uri="{BB962C8B-B14F-4D97-AF65-F5344CB8AC3E}">
        <p14:creationId xmlns:p14="http://schemas.microsoft.com/office/powerpoint/2010/main" val="1003409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501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501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RNA Structure and Function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RNA has a structure that is similar to the structure of DNA</a:t>
            </a:r>
          </a:p>
          <a:p>
            <a:r>
              <a:rPr lang="en-US" altLang="en-US" dirty="0" smtClean="0"/>
              <a:t>RNA – Ribonucleic acid</a:t>
            </a:r>
          </a:p>
          <a:p>
            <a:r>
              <a:rPr lang="en-US" dirty="0" smtClean="0"/>
              <a:t>The RNA nucleotide is similar to DNA but does not exclude an oxygen on the second carbon</a:t>
            </a:r>
          </a:p>
          <a:p>
            <a:endParaRPr lang="en-US" dirty="0"/>
          </a:p>
        </p:txBody>
      </p:sp>
      <p:pic>
        <p:nvPicPr>
          <p:cNvPr id="1026" name="Picture 2" descr="http://education-portal.com/cimages/multimages/16/nucleotides-DNA-RN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438400"/>
            <a:ext cx="4501833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5857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A Numbers Game</a:t>
            </a:r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 smtClean="0"/>
              <a:t>Why do 3 bases make up a codon?</a:t>
            </a:r>
          </a:p>
          <a:p>
            <a:r>
              <a:rPr lang="en-US" altLang="en-US" sz="2400" dirty="0" smtClean="0"/>
              <a:t>Hint: </a:t>
            </a:r>
          </a:p>
          <a:p>
            <a:pPr lvl="1"/>
            <a:r>
              <a:rPr lang="en-US" altLang="en-US" sz="2200" dirty="0" smtClean="0"/>
              <a:t>4 x 4 = ?</a:t>
            </a:r>
          </a:p>
          <a:p>
            <a:pPr lvl="1"/>
            <a:r>
              <a:rPr lang="en-US" altLang="en-US" sz="2200" dirty="0" smtClean="0"/>
              <a:t>Number of AA?</a:t>
            </a:r>
          </a:p>
          <a:p>
            <a:pPr lvl="1"/>
            <a:r>
              <a:rPr lang="en-US" altLang="en-US" sz="2200" dirty="0" smtClean="0"/>
              <a:t>4 x 4 x 4 = ?</a:t>
            </a:r>
          </a:p>
        </p:txBody>
      </p:sp>
      <p:pic>
        <p:nvPicPr>
          <p:cNvPr id="69639" name="Picture 7" descr="SCI_Amino_Acid_CIRC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828800"/>
            <a:ext cx="3933825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5517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96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96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96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96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96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69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Numbers Game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altLang="en-US" dirty="0"/>
              <a:t>There must be enough bases to cover all the amino </a:t>
            </a:r>
            <a:r>
              <a:rPr lang="en-US" altLang="en-US" dirty="0" smtClean="0"/>
              <a:t>acids</a:t>
            </a:r>
          </a:p>
          <a:p>
            <a:r>
              <a:rPr lang="en-US" altLang="en-US" dirty="0" smtClean="0"/>
              <a:t>All 20 amino acids must be coded for</a:t>
            </a:r>
            <a:endParaRPr lang="en-US" altLang="en-US" dirty="0"/>
          </a:p>
          <a:p>
            <a:r>
              <a:rPr lang="en-US" altLang="en-US" dirty="0" smtClean="0"/>
              <a:t>This results in some </a:t>
            </a:r>
            <a:r>
              <a:rPr lang="en-US" altLang="en-US" dirty="0"/>
              <a:t>amino acids will have multiple codon sequences</a:t>
            </a:r>
          </a:p>
          <a:p>
            <a:endParaRPr lang="en-US" dirty="0"/>
          </a:p>
        </p:txBody>
      </p:sp>
      <p:pic>
        <p:nvPicPr>
          <p:cNvPr id="1026" name="Picture 2" descr="http://cdn.zmescience.com/wp-content/uploads/2013/02/number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76400"/>
            <a:ext cx="4286250" cy="415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3939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Stopping &amp; Starting</a:t>
            </a:r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fontScale="92500"/>
          </a:bodyPr>
          <a:lstStyle/>
          <a:p>
            <a:pPr eaLnBrk="1" hangingPunct="1"/>
            <a:r>
              <a:rPr lang="en-US" altLang="en-US" sz="2800" dirty="0" smtClean="0"/>
              <a:t>There are specific codons for stopping and starting a RNA sequence</a:t>
            </a:r>
          </a:p>
          <a:p>
            <a:pPr eaLnBrk="1" hangingPunct="1"/>
            <a:r>
              <a:rPr lang="en-US" altLang="en-US" sz="2800" dirty="0" smtClean="0"/>
              <a:t>AUG starts a series of codons</a:t>
            </a:r>
          </a:p>
          <a:p>
            <a:pPr eaLnBrk="1" hangingPunct="1"/>
            <a:r>
              <a:rPr lang="en-US" altLang="en-US" sz="2800" dirty="0" smtClean="0"/>
              <a:t>AUG codes for methionine</a:t>
            </a:r>
          </a:p>
          <a:p>
            <a:pPr eaLnBrk="1" hangingPunct="1"/>
            <a:r>
              <a:rPr lang="en-US" altLang="en-US" sz="2800" dirty="0" smtClean="0"/>
              <a:t>Methionine can also be found in the middle of a polypeptide</a:t>
            </a:r>
          </a:p>
        </p:txBody>
      </p:sp>
      <p:pic>
        <p:nvPicPr>
          <p:cNvPr id="51208" name="Picture 8" descr="pierce_15_10_LARGE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47800"/>
            <a:ext cx="4232275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2497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2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2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5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Stopping &amp; Starting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altLang="en-US" dirty="0"/>
              <a:t>UAA, UAG, UGA are all stop </a:t>
            </a:r>
            <a:r>
              <a:rPr lang="en-US" altLang="en-US" dirty="0" smtClean="0"/>
              <a:t>codons</a:t>
            </a:r>
          </a:p>
          <a:p>
            <a:r>
              <a:rPr lang="en-US" altLang="en-US" dirty="0" smtClean="0"/>
              <a:t>These do not code for an amino acid</a:t>
            </a:r>
          </a:p>
          <a:p>
            <a:r>
              <a:rPr lang="en-US" altLang="en-US" dirty="0" smtClean="0"/>
              <a:t>They will stop the polypeptide from being formed</a:t>
            </a:r>
            <a:endParaRPr lang="en-US" altLang="en-US" dirty="0"/>
          </a:p>
          <a:p>
            <a:endParaRPr lang="en-US" dirty="0"/>
          </a:p>
        </p:txBody>
      </p:sp>
      <p:pic>
        <p:nvPicPr>
          <p:cNvPr id="2050" name="Picture 2" descr="http://fc02.deviantart.net/fs26/f/2008/138/f/b/Stop_Codons_by_chus_ar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76400"/>
            <a:ext cx="3886200" cy="3886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5741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RNA Structure and Function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800" dirty="0" smtClean="0"/>
              <a:t>Another key difference is that RNA is single stranded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dirty="0" smtClean="0"/>
              <a:t>It forms a single helix instead of a double helix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dirty="0" smtClean="0"/>
              <a:t>This means that all of RNA’s bases are unpaired when RNA is by itself</a:t>
            </a:r>
          </a:p>
          <a:p>
            <a:pPr eaLnBrk="1" hangingPunct="1">
              <a:lnSpc>
                <a:spcPct val="90000"/>
              </a:lnSpc>
            </a:pPr>
            <a:endParaRPr lang="en-US" altLang="en-US" sz="2800" dirty="0" smtClean="0"/>
          </a:p>
        </p:txBody>
      </p:sp>
      <p:pic>
        <p:nvPicPr>
          <p:cNvPr id="8195" name="Picture 3" descr="http://images.tutorvista.com/cms/images/81/dna-and-rna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66" r="24831"/>
          <a:stretch/>
        </p:blipFill>
        <p:spPr bwMode="auto">
          <a:xfrm>
            <a:off x="5257800" y="1066800"/>
            <a:ext cx="2609081" cy="5581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0698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RNA Structure and Function</a:t>
            </a:r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en-US" altLang="en-US" sz="2800" dirty="0" smtClean="0"/>
              <a:t>A third major difference is the base pairing rules that are true for RNA</a:t>
            </a:r>
          </a:p>
          <a:p>
            <a:pPr eaLnBrk="1" hangingPunct="1"/>
            <a:r>
              <a:rPr lang="en-US" altLang="en-US" sz="2800" dirty="0" smtClean="0"/>
              <a:t>RNA substitutes the nitrogen base uracil for thymine</a:t>
            </a:r>
          </a:p>
          <a:p>
            <a:pPr eaLnBrk="1" hangingPunct="1"/>
            <a:r>
              <a:rPr lang="en-US" altLang="en-US" sz="2800" b="1" dirty="0" smtClean="0"/>
              <a:t>Uracil</a:t>
            </a:r>
            <a:r>
              <a:rPr lang="en-US" altLang="en-US" sz="2800" dirty="0" smtClean="0"/>
              <a:t> is a nitrogen base that falls into the pyrimidine family</a:t>
            </a:r>
          </a:p>
        </p:txBody>
      </p:sp>
      <p:sp>
        <p:nvSpPr>
          <p:cNvPr id="9220" name="Rectangle 12"/>
          <p:cNvSpPr>
            <a:spLocks noChangeArrowheads="1"/>
          </p:cNvSpPr>
          <p:nvPr/>
        </p:nvSpPr>
        <p:spPr bwMode="auto">
          <a:xfrm>
            <a:off x="2057400" y="2057400"/>
            <a:ext cx="8382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sp>
        <p:nvSpPr>
          <p:cNvPr id="9221" name="Rectangle 13"/>
          <p:cNvSpPr>
            <a:spLocks noChangeArrowheads="1"/>
          </p:cNvSpPr>
          <p:nvPr/>
        </p:nvSpPr>
        <p:spPr bwMode="auto">
          <a:xfrm>
            <a:off x="2209800" y="5029200"/>
            <a:ext cx="5334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endParaRPr lang="en-US" altLang="en-US"/>
          </a:p>
        </p:txBody>
      </p:sp>
      <p:pic>
        <p:nvPicPr>
          <p:cNvPr id="9222" name="Picture 15" descr="http://www.biologycorner.com/resources/mRNA-colore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88" y="1447800"/>
            <a:ext cx="2943225" cy="469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5596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1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1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RNA Structure and Function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altLang="en-US" b="1" dirty="0" smtClean="0"/>
              <a:t>JUST TO REVIEW!</a:t>
            </a:r>
          </a:p>
          <a:p>
            <a:pPr eaLnBrk="1" hangingPunct="1"/>
            <a:r>
              <a:rPr lang="en-US" altLang="en-US" dirty="0" smtClean="0"/>
              <a:t>RNA forms nucleotides that are slightly different from DNA</a:t>
            </a:r>
          </a:p>
          <a:p>
            <a:pPr eaLnBrk="1" hangingPunct="1"/>
            <a:r>
              <a:rPr lang="en-US" altLang="en-US" dirty="0" smtClean="0"/>
              <a:t>RNA is a single helix</a:t>
            </a:r>
          </a:p>
          <a:p>
            <a:pPr eaLnBrk="1" hangingPunct="1"/>
            <a:r>
              <a:rPr lang="en-US" altLang="en-US" dirty="0" smtClean="0"/>
              <a:t>RNA substitutes Uracil for Thymine</a:t>
            </a:r>
          </a:p>
          <a:p>
            <a:pPr eaLnBrk="1" hangingPunct="1"/>
            <a:endParaRPr lang="en-US" altLang="en-US" dirty="0" smtClean="0"/>
          </a:p>
        </p:txBody>
      </p:sp>
      <p:pic>
        <p:nvPicPr>
          <p:cNvPr id="86018" name="Picture 2" descr="http://www-math.mit.edu/~lippert/18.417/lectures/01_Intro/Pictures/100002000000012D0000024739EF586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143000"/>
            <a:ext cx="2819400" cy="546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329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Types of RNA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95400"/>
            <a:ext cx="4038600" cy="5334000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altLang="en-US" sz="2800" dirty="0" smtClean="0"/>
              <a:t>There are three main types of RNA</a:t>
            </a:r>
          </a:p>
          <a:p>
            <a:pPr lvl="1" eaLnBrk="1" hangingPunct="1"/>
            <a:r>
              <a:rPr lang="en-US" altLang="en-US" sz="2400" dirty="0" smtClean="0"/>
              <a:t>mRNA</a:t>
            </a:r>
          </a:p>
          <a:p>
            <a:pPr lvl="1" eaLnBrk="1" hangingPunct="1"/>
            <a:r>
              <a:rPr lang="en-US" altLang="en-US" sz="2400" dirty="0" smtClean="0"/>
              <a:t>tRNA</a:t>
            </a:r>
          </a:p>
          <a:p>
            <a:pPr lvl="1" eaLnBrk="1" hangingPunct="1"/>
            <a:r>
              <a:rPr lang="en-US" altLang="en-US" sz="2400" dirty="0" smtClean="0"/>
              <a:t>rRNA</a:t>
            </a:r>
          </a:p>
          <a:p>
            <a:pPr eaLnBrk="1" hangingPunct="1"/>
            <a:r>
              <a:rPr lang="en-US" altLang="en-US" sz="2800" dirty="0" smtClean="0"/>
              <a:t>They each have a different and specific function when it comes to making proteins</a:t>
            </a:r>
          </a:p>
          <a:p>
            <a:pPr eaLnBrk="1" hangingPunct="1"/>
            <a:r>
              <a:rPr lang="en-US" altLang="en-US" sz="2800" dirty="0" smtClean="0"/>
              <a:t>Many of these types of RNA will be edited and changed throughout their lifetime</a:t>
            </a:r>
          </a:p>
          <a:p>
            <a:pPr eaLnBrk="1" hangingPunct="1"/>
            <a:r>
              <a:rPr lang="en-US" altLang="en-US" sz="2800" dirty="0" smtClean="0"/>
              <a:t>DNA is not edited or changed</a:t>
            </a:r>
          </a:p>
        </p:txBody>
      </p:sp>
      <p:pic>
        <p:nvPicPr>
          <p:cNvPr id="7" name="Picture 8" descr="mR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00200"/>
            <a:ext cx="4267200" cy="431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5305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6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6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6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6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6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Types of RNA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297894"/>
            <a:ext cx="4038600" cy="5331506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2800" b="1" dirty="0" smtClean="0"/>
              <a:t>Messenger RNA </a:t>
            </a:r>
            <a:r>
              <a:rPr lang="en-US" altLang="en-US" sz="2800" dirty="0" smtClean="0"/>
              <a:t>or </a:t>
            </a:r>
            <a:r>
              <a:rPr lang="en-US" altLang="en-US" sz="2800" b="1" dirty="0" smtClean="0"/>
              <a:t>mRNA</a:t>
            </a:r>
            <a:r>
              <a:rPr lang="en-US" altLang="en-US" sz="2800" dirty="0" smtClean="0"/>
              <a:t> carries copies of the DNA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dirty="0" smtClean="0"/>
              <a:t>mRNA is the messenger between the DNA (recipe) and the ribosomes (kitchen)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dirty="0" smtClean="0"/>
              <a:t>It starts in the nucleus but leaves to go to the ribosomes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800" dirty="0" smtClean="0"/>
              <a:t>If RNA is damaged or changed, we can always make more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447800" y="1524000"/>
            <a:ext cx="1600200" cy="4343400"/>
            <a:chOff x="912" y="960"/>
            <a:chExt cx="1008" cy="2736"/>
          </a:xfrm>
        </p:grpSpPr>
        <p:pic>
          <p:nvPicPr>
            <p:cNvPr id="12293" name="Picture 8" descr="mrn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322" r="39096" b="14732"/>
            <a:stretch>
              <a:fillRect/>
            </a:stretch>
          </p:blipFill>
          <p:spPr bwMode="auto">
            <a:xfrm>
              <a:off x="912" y="960"/>
              <a:ext cx="1003" cy="27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294" name="Rectangle 9"/>
            <p:cNvSpPr>
              <a:spLocks noChangeArrowheads="1"/>
            </p:cNvSpPr>
            <p:nvPr/>
          </p:nvSpPr>
          <p:spPr bwMode="auto">
            <a:xfrm>
              <a:off x="1632" y="1344"/>
              <a:ext cx="288" cy="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endParaRPr lang="en-US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25650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1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</TotalTime>
  <Words>1453</Words>
  <Application>Microsoft Office PowerPoint</Application>
  <PresentationFormat>On-screen Show (4:3)</PresentationFormat>
  <Paragraphs>175</Paragraphs>
  <Slides>43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7" baseType="lpstr">
      <vt:lpstr>Arial</vt:lpstr>
      <vt:lpstr>Calibri</vt:lpstr>
      <vt:lpstr>Wingdings</vt:lpstr>
      <vt:lpstr>Office Theme</vt:lpstr>
      <vt:lpstr>Protein Synthesis</vt:lpstr>
      <vt:lpstr>RNA Structure and Function</vt:lpstr>
      <vt:lpstr>RNA Structure and Function</vt:lpstr>
      <vt:lpstr>RNA Structure and Function</vt:lpstr>
      <vt:lpstr>RNA Structure and Function</vt:lpstr>
      <vt:lpstr>RNA Structure and Function</vt:lpstr>
      <vt:lpstr>RNA Structure and Function</vt:lpstr>
      <vt:lpstr>Types of RNA</vt:lpstr>
      <vt:lpstr>Types of RNA</vt:lpstr>
      <vt:lpstr>Types of RNA</vt:lpstr>
      <vt:lpstr>Types of RNA</vt:lpstr>
      <vt:lpstr>Protein Synthesis</vt:lpstr>
      <vt:lpstr>Protein Synthesis</vt:lpstr>
      <vt:lpstr>Protein Synthesis</vt:lpstr>
      <vt:lpstr>Transcription Begins</vt:lpstr>
      <vt:lpstr>Transcription Begins</vt:lpstr>
      <vt:lpstr>The Process</vt:lpstr>
      <vt:lpstr>The Process</vt:lpstr>
      <vt:lpstr>The Process</vt:lpstr>
      <vt:lpstr>Video</vt:lpstr>
      <vt:lpstr>mRNA Editing</vt:lpstr>
      <vt:lpstr>mRNA Editing</vt:lpstr>
      <vt:lpstr>mRNA Editing</vt:lpstr>
      <vt:lpstr>Translation</vt:lpstr>
      <vt:lpstr>Translation</vt:lpstr>
      <vt:lpstr>Translation</vt:lpstr>
      <vt:lpstr>Initiation</vt:lpstr>
      <vt:lpstr>Initiation</vt:lpstr>
      <vt:lpstr>Elongation</vt:lpstr>
      <vt:lpstr>Elongation</vt:lpstr>
      <vt:lpstr>Elongation</vt:lpstr>
      <vt:lpstr>Termination</vt:lpstr>
      <vt:lpstr>Termination</vt:lpstr>
      <vt:lpstr>Video</vt:lpstr>
      <vt:lpstr>The Genetic Code</vt:lpstr>
      <vt:lpstr>The Genetic Code</vt:lpstr>
      <vt:lpstr>PowerPoint Presentation</vt:lpstr>
      <vt:lpstr>PowerPoint Presentation</vt:lpstr>
      <vt:lpstr>The Genetic Code</vt:lpstr>
      <vt:lpstr>A Numbers Game</vt:lpstr>
      <vt:lpstr>A Numbers Game</vt:lpstr>
      <vt:lpstr>Stopping &amp; Starting</vt:lpstr>
      <vt:lpstr>Stopping &amp; Starting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Protein Synthesis</dc:title>
  <dc:creator>Administrator</dc:creator>
  <cp:lastModifiedBy>Owdij, Michael</cp:lastModifiedBy>
  <cp:revision>31</cp:revision>
  <dcterms:created xsi:type="dcterms:W3CDTF">2013-12-04T11:46:37Z</dcterms:created>
  <dcterms:modified xsi:type="dcterms:W3CDTF">2016-01-05T15:42:27Z</dcterms:modified>
</cp:coreProperties>
</file>