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61" r:id="rId5"/>
    <p:sldId id="262" r:id="rId6"/>
    <p:sldId id="264" r:id="rId7"/>
    <p:sldId id="265" r:id="rId8"/>
    <p:sldId id="266" r:id="rId9"/>
    <p:sldId id="267" r:id="rId10"/>
    <p:sldId id="263" r:id="rId11"/>
    <p:sldId id="268" r:id="rId12"/>
    <p:sldId id="269" r:id="rId13"/>
    <p:sldId id="271" r:id="rId14"/>
    <p:sldId id="272" r:id="rId15"/>
    <p:sldId id="273" r:id="rId16"/>
    <p:sldId id="274" r:id="rId17"/>
    <p:sldId id="275" r:id="rId18"/>
    <p:sldId id="276" r:id="rId19"/>
    <p:sldId id="277" r:id="rId20"/>
    <p:sldId id="278" r:id="rId21"/>
    <p:sldId id="282" r:id="rId22"/>
    <p:sldId id="279" r:id="rId23"/>
    <p:sldId id="280" r:id="rId24"/>
    <p:sldId id="281" r:id="rId25"/>
    <p:sldId id="283" r:id="rId26"/>
    <p:sldId id="284" r:id="rId27"/>
    <p:sldId id="285" r:id="rId28"/>
    <p:sldId id="286" r:id="rId29"/>
    <p:sldId id="287" r:id="rId30"/>
    <p:sldId id="288" r:id="rId31"/>
    <p:sldId id="289" r:id="rId3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68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7C545-84A1-4797-80D0-89C3762FA00D}" type="datetimeFigureOut">
              <a:rPr lang="en-US" smtClean="0"/>
              <a:t>4/30/2014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95EC8-D0AB-46D2-9077-80FA6B7B9D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38168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7C545-84A1-4797-80D0-89C3762FA00D}" type="datetimeFigureOut">
              <a:rPr lang="en-US" smtClean="0"/>
              <a:t>4/30/2014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95EC8-D0AB-46D2-9077-80FA6B7B9D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19644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7C545-84A1-4797-80D0-89C3762FA00D}" type="datetimeFigureOut">
              <a:rPr lang="en-US" smtClean="0"/>
              <a:t>4/30/2014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95EC8-D0AB-46D2-9077-80FA6B7B9D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7920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7C545-84A1-4797-80D0-89C3762FA00D}" type="datetimeFigureOut">
              <a:rPr lang="en-US" smtClean="0"/>
              <a:t>4/30/2014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95EC8-D0AB-46D2-9077-80FA6B7B9D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93467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7C545-84A1-4797-80D0-89C3762FA00D}" type="datetimeFigureOut">
              <a:rPr lang="en-US" smtClean="0"/>
              <a:t>4/30/2014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95EC8-D0AB-46D2-9077-80FA6B7B9D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03212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7C545-84A1-4797-80D0-89C3762FA00D}" type="datetimeFigureOut">
              <a:rPr lang="en-US" smtClean="0"/>
              <a:t>4/30/2014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95EC8-D0AB-46D2-9077-80FA6B7B9D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97052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7C545-84A1-4797-80D0-89C3762FA00D}" type="datetimeFigureOut">
              <a:rPr lang="en-US" smtClean="0"/>
              <a:t>4/30/2014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95EC8-D0AB-46D2-9077-80FA6B7B9D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91739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7C545-84A1-4797-80D0-89C3762FA00D}" type="datetimeFigureOut">
              <a:rPr lang="en-US" smtClean="0"/>
              <a:t>4/30/2014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95EC8-D0AB-46D2-9077-80FA6B7B9D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1613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7C545-84A1-4797-80D0-89C3762FA00D}" type="datetimeFigureOut">
              <a:rPr lang="en-US" smtClean="0"/>
              <a:t>4/30/2014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95EC8-D0AB-46D2-9077-80FA6B7B9D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28859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7C545-84A1-4797-80D0-89C3762FA00D}" type="datetimeFigureOut">
              <a:rPr lang="en-US" smtClean="0"/>
              <a:t>4/30/2014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95EC8-D0AB-46D2-9077-80FA6B7B9D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79050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7C545-84A1-4797-80D0-89C3762FA00D}" type="datetimeFigureOut">
              <a:rPr lang="en-US" smtClean="0"/>
              <a:t>4/30/2014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95EC8-D0AB-46D2-9077-80FA6B7B9D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09036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E7C545-84A1-4797-80D0-89C3762FA00D}" type="datetimeFigureOut">
              <a:rPr lang="en-US" smtClean="0"/>
              <a:t>4/30/2014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F95EC8-D0AB-46D2-9077-80FA6B7B9D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38736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video.nationalgeographic.com/video/ferret_black_footed" TargetMode="Externa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ogsg8SRAGJc" TargetMode="External"/><Relationship Id="rId2" Type="http://schemas.openxmlformats.org/officeDocument/2006/relationships/hyperlink" Target="http://www.youtube.com/watch?v=FDMFuOGyLsw" TargetMode="Externa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hyperlink" Target="http://vimeo.com/74973586" TargetMode="Externa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hyperlink" Target="http://storyofstuff.org/movies/story-of-stuff/" TargetMode="Externa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gif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Protecting Endangered Species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2613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Video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http://video.nationalgeographic.com/video/ferret_black_footed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5843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Conservation </a:t>
            </a:r>
            <a:r>
              <a:rPr lang="en-US" dirty="0" err="1" smtClean="0"/>
              <a:t>vs</a:t>
            </a:r>
            <a:r>
              <a:rPr lang="en-US" dirty="0" smtClean="0"/>
              <a:t> Preservation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/>
              <a:t>Conservation</a:t>
            </a:r>
            <a:r>
              <a:rPr lang="en-US" dirty="0" smtClean="0"/>
              <a:t> of natural biota and ecosystems aims to sustainably use the resources that are in an ecosystem</a:t>
            </a:r>
          </a:p>
          <a:p>
            <a:r>
              <a:rPr lang="en-US" b="1" dirty="0" smtClean="0"/>
              <a:t>Preservation</a:t>
            </a:r>
            <a:r>
              <a:rPr lang="en-US" dirty="0" smtClean="0"/>
              <a:t> of natural biota and ecosystems aims to preserve the natural health of the ecosystem regardless of use</a:t>
            </a:r>
            <a:endParaRPr lang="en-US" dirty="0"/>
          </a:p>
        </p:txBody>
      </p:sp>
      <p:pic>
        <p:nvPicPr>
          <p:cNvPr id="28674" name="Picture 2" descr="http://professoratch.files.wordpress.com/2009/09/water-conservation-1-73174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00600" y="1447800"/>
            <a:ext cx="3152775" cy="2251410"/>
          </a:xfrm>
          <a:prstGeom prst="rect">
            <a:avLst/>
          </a:prstGeom>
          <a:noFill/>
        </p:spPr>
      </p:pic>
      <p:pic>
        <p:nvPicPr>
          <p:cNvPr id="28676" name="Picture 4" descr="http://www.mass.gov/dfwele/der/images/newsnotes_photos/spilll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7400" y="4312653"/>
            <a:ext cx="2435895" cy="214529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9905388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86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Conservation </a:t>
            </a:r>
            <a:r>
              <a:rPr lang="en-US" dirty="0" err="1" smtClean="0"/>
              <a:t>vs</a:t>
            </a:r>
            <a:r>
              <a:rPr lang="en-US" dirty="0" smtClean="0"/>
              <a:t> Preservation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The difference is that conservation will find a way to use a resource at a level that is good for long period of time</a:t>
            </a:r>
          </a:p>
          <a:p>
            <a:r>
              <a:rPr lang="en-US" dirty="0" smtClean="0"/>
              <a:t>Preservation will find a way to make a resource last for a long period of time with or without use</a:t>
            </a:r>
            <a:endParaRPr lang="en-US" dirty="0"/>
          </a:p>
        </p:txBody>
      </p:sp>
      <p:pic>
        <p:nvPicPr>
          <p:cNvPr id="12290" name="Picture 2" descr="http://www.allaboutcabo.com/assets/images/activities/cabo-marlin-fishin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2286000"/>
            <a:ext cx="4342683" cy="288607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2015114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Consumptive </a:t>
            </a:r>
            <a:r>
              <a:rPr lang="en-US" dirty="0" err="1" smtClean="0"/>
              <a:t>vs</a:t>
            </a:r>
            <a:r>
              <a:rPr lang="en-US" dirty="0" smtClean="0"/>
              <a:t> Productive Use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In Congo, many of the people get their protein intake from “bush meat” </a:t>
            </a:r>
          </a:p>
          <a:p>
            <a:r>
              <a:rPr lang="en-US" dirty="0" smtClean="0"/>
              <a:t>This is wild game that is hunted from natural forests</a:t>
            </a:r>
          </a:p>
          <a:p>
            <a:r>
              <a:rPr lang="en-US" dirty="0" smtClean="0"/>
              <a:t>It can provide as much as 75% of a person’s protein intake</a:t>
            </a:r>
            <a:endParaRPr lang="en-US" dirty="0"/>
          </a:p>
        </p:txBody>
      </p:sp>
      <p:pic>
        <p:nvPicPr>
          <p:cNvPr id="26626" name="Picture 2" descr="http://www.causticsodapodcast.com/wp-content/uploads/2010/08/gorill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53000" y="1676400"/>
            <a:ext cx="3218400" cy="41148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9749191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Consumptive </a:t>
            </a:r>
            <a:r>
              <a:rPr lang="en-US" dirty="0" err="1" smtClean="0"/>
              <a:t>vs</a:t>
            </a:r>
            <a:r>
              <a:rPr lang="en-US" dirty="0" smtClean="0"/>
              <a:t> Productive Use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9530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Many of the people in Congo need the meat in order to survive</a:t>
            </a:r>
          </a:p>
          <a:p>
            <a:r>
              <a:rPr lang="en-US" dirty="0" smtClean="0"/>
              <a:t>Without it they would be limiting their protein intake</a:t>
            </a:r>
          </a:p>
          <a:p>
            <a:r>
              <a:rPr lang="en-US" dirty="0" smtClean="0"/>
              <a:t>They are practicing consumptive use</a:t>
            </a:r>
          </a:p>
          <a:p>
            <a:r>
              <a:rPr lang="en-US" b="1" dirty="0" smtClean="0"/>
              <a:t>Consumptive use </a:t>
            </a:r>
            <a:r>
              <a:rPr lang="en-US" dirty="0" smtClean="0"/>
              <a:t>is the practice of taking what is needed to live from an ecosystem</a:t>
            </a:r>
            <a:endParaRPr lang="en-US" dirty="0"/>
          </a:p>
        </p:txBody>
      </p:sp>
      <p:pic>
        <p:nvPicPr>
          <p:cNvPr id="25602" name="Picture 2" descr="http://www.spiegel.de/img/0,1020,1054959,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2133600"/>
            <a:ext cx="3429000" cy="3429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313423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Consumptive </a:t>
            </a:r>
            <a:r>
              <a:rPr lang="en-US" dirty="0" err="1" smtClean="0"/>
              <a:t>vs</a:t>
            </a:r>
            <a:r>
              <a:rPr lang="en-US" dirty="0" smtClean="0"/>
              <a:t> Productive Use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However, there are many companies that are starting to realize the potential of the bush meat industry</a:t>
            </a:r>
          </a:p>
          <a:p>
            <a:r>
              <a:rPr lang="en-US" dirty="0" smtClean="0"/>
              <a:t>They are hunting game in large numbers and shipping the meat to cities</a:t>
            </a:r>
          </a:p>
        </p:txBody>
      </p:sp>
      <p:pic>
        <p:nvPicPr>
          <p:cNvPr id="24578" name="Picture 2" descr="http://www.pbs.org/wgbh/nova/bonobos/images/dewa-bushmeat-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76800" y="1828800"/>
            <a:ext cx="3662934" cy="43434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6319120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Consumptive </a:t>
            </a:r>
            <a:r>
              <a:rPr lang="en-US" dirty="0" err="1" smtClean="0"/>
              <a:t>vs</a:t>
            </a:r>
            <a:r>
              <a:rPr lang="en-US" dirty="0" smtClean="0"/>
              <a:t> Productive Use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953000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People in the city are eating the animals at an unsustainable level</a:t>
            </a:r>
          </a:p>
          <a:p>
            <a:r>
              <a:rPr lang="en-US" dirty="0" smtClean="0"/>
              <a:t>The forests are being hunted at a rapid rate that is unsustainable by the ecosystem</a:t>
            </a:r>
          </a:p>
          <a:p>
            <a:r>
              <a:rPr lang="en-US" dirty="0" smtClean="0"/>
              <a:t>This is an example of productive use</a:t>
            </a:r>
          </a:p>
          <a:p>
            <a:r>
              <a:rPr lang="en-US" b="1" dirty="0" smtClean="0"/>
              <a:t>Productive use </a:t>
            </a:r>
            <a:r>
              <a:rPr lang="en-US" dirty="0" smtClean="0"/>
              <a:t>is when a resource is used for profit</a:t>
            </a:r>
          </a:p>
        </p:txBody>
      </p:sp>
      <p:pic>
        <p:nvPicPr>
          <p:cNvPr id="23554" name="Picture 2" descr="http://green-buzz.net/wp-content/uploads/2011/01/bushmeat-in-gab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2438400"/>
            <a:ext cx="4164527" cy="29146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6852422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Video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http://www.youtube.com/watch?v=FDMFuOGyLsw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>
                <a:hlinkClick r:id="rId3"/>
              </a:rPr>
              <a:t>http://www.youtube.com/watch?v=ogsg8SRAGJc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8509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Types of Issues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6686" y="1559327"/>
            <a:ext cx="4038600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Understanding what areas to designate as a preserve or for conservation is not a strict scientific issue</a:t>
            </a:r>
          </a:p>
          <a:p>
            <a:r>
              <a:rPr lang="en-US" dirty="0" smtClean="0"/>
              <a:t>The underlying causes for the reduction in biodiversity are social and economic issues</a:t>
            </a:r>
          </a:p>
          <a:p>
            <a:endParaRPr lang="en-US" dirty="0"/>
          </a:p>
        </p:txBody>
      </p:sp>
      <p:pic>
        <p:nvPicPr>
          <p:cNvPr id="1028" name="Picture 4" descr="http://4.bp.blogspot.com/-pV03hAF6dhU/Un_ByE0loGI/AAAAAAAAA8M/IWdZk8Zmz5E/s1600/conservation+preservation+exploitation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9999" y="2625138"/>
            <a:ext cx="5105401" cy="12832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658962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Issues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51054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To truly address the issue of the loss of biodiversity, we have to look at the social and economic issues </a:t>
            </a:r>
          </a:p>
          <a:p>
            <a:r>
              <a:rPr lang="en-US" dirty="0" smtClean="0"/>
              <a:t>We have to come up with solutions that are also solutions for these underlying issues</a:t>
            </a:r>
          </a:p>
          <a:p>
            <a:r>
              <a:rPr lang="en-US" dirty="0" smtClean="0"/>
              <a:t>Unless we address all facets of the problem, we will not truly solve it </a:t>
            </a:r>
            <a:endParaRPr lang="en-US" dirty="0"/>
          </a:p>
        </p:txBody>
      </p:sp>
      <p:pic>
        <p:nvPicPr>
          <p:cNvPr id="2052" name="Picture 4" descr="http://www.savethefrogs.com/threats/climate/images/Climate-Summit-Comic-Pet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209800"/>
            <a:ext cx="4440918" cy="28066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259562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Conservation Biology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9530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Many of the problems that face our environment are the consequences of human enterprises</a:t>
            </a:r>
          </a:p>
          <a:p>
            <a:r>
              <a:rPr lang="en-US" dirty="0" smtClean="0"/>
              <a:t>Interference by humans is the worlds largest threat to wild species</a:t>
            </a:r>
          </a:p>
          <a:p>
            <a:r>
              <a:rPr lang="en-US" dirty="0" smtClean="0"/>
              <a:t>It is our scientific, political and moral obligation to help some of these species that we have harmed</a:t>
            </a:r>
            <a:endParaRPr lang="en-US" dirty="0"/>
          </a:p>
        </p:txBody>
      </p:sp>
      <p:pic>
        <p:nvPicPr>
          <p:cNvPr id="1026" name="Picture 2" descr="http://www.humanesociety.org/assets/images/270x224/publications/all_animals/2009/julyaug09/6_pack_duck_270x22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3994" y="2057400"/>
            <a:ext cx="4038600" cy="3350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610936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Costa Rica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Costa Rica is a hot spot for biodiversity</a:t>
            </a:r>
          </a:p>
          <a:p>
            <a:r>
              <a:rPr lang="en-US" dirty="0" smtClean="0"/>
              <a:t>It is smaller than the size of New York State</a:t>
            </a:r>
          </a:p>
          <a:p>
            <a:r>
              <a:rPr lang="en-US" dirty="0" smtClean="0"/>
              <a:t>However it is home to over 500,000 species</a:t>
            </a:r>
          </a:p>
          <a:p>
            <a:r>
              <a:rPr lang="en-US" dirty="0" smtClean="0"/>
              <a:t>It has the most biodiversity per square mile of any area in the world</a:t>
            </a:r>
            <a:endParaRPr lang="en-US" dirty="0"/>
          </a:p>
        </p:txBody>
      </p:sp>
      <p:pic>
        <p:nvPicPr>
          <p:cNvPr id="3074" name="Picture 2" descr="http://www.operationworld.org/files/ow/maps/lgmap/cost-MMAP-md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7496" y="2209800"/>
            <a:ext cx="4434903" cy="3124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533945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Video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vimeo.com/74973586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8553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Costa Rica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9530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Since it is such a hot spot of biodiversity, there have been numerous programs to setup preserve areas</a:t>
            </a:r>
          </a:p>
          <a:p>
            <a:r>
              <a:rPr lang="en-US" dirty="0" smtClean="0"/>
              <a:t>These </a:t>
            </a:r>
            <a:r>
              <a:rPr lang="en-US" b="1" dirty="0" smtClean="0"/>
              <a:t>zoned reserves </a:t>
            </a:r>
            <a:r>
              <a:rPr lang="en-US" dirty="0" smtClean="0"/>
              <a:t>are widespread areas of undisturbed forest that make up about 25% of Costa Rica’s land</a:t>
            </a:r>
          </a:p>
          <a:p>
            <a:r>
              <a:rPr lang="en-US" dirty="0" smtClean="0"/>
              <a:t>It allows the forest to survive without any human interference </a:t>
            </a:r>
            <a:endParaRPr lang="en-US" dirty="0"/>
          </a:p>
        </p:txBody>
      </p:sp>
      <p:pic>
        <p:nvPicPr>
          <p:cNvPr id="4098" name="Picture 2" descr="http://worldlywise.pbworks.com/f/monteverdeforestmap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981200"/>
            <a:ext cx="4038600" cy="3348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741793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Costa Rica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Costa Rican government has also put strict laws in the areas surrounding the forests</a:t>
            </a:r>
          </a:p>
          <a:p>
            <a:r>
              <a:rPr lang="en-US" dirty="0" smtClean="0"/>
              <a:t>These areas are lightly populated and they act as a buffer zone between the preserve and the rest of the country </a:t>
            </a:r>
            <a:endParaRPr lang="en-US" dirty="0"/>
          </a:p>
        </p:txBody>
      </p:sp>
      <p:pic>
        <p:nvPicPr>
          <p:cNvPr id="5122" name="Picture 2" descr="http://vanessatoroencostarica.files.wordpress.com/2011/02/chiquita-plantation-figure-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905000"/>
            <a:ext cx="4368800" cy="3276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78395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Costa Rica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These buffer zones allow the organisms to have access to other parts of the country</a:t>
            </a:r>
          </a:p>
          <a:p>
            <a:r>
              <a:rPr lang="en-US" dirty="0" smtClean="0"/>
              <a:t>It also is a zone that humans can use for resources such as lumber</a:t>
            </a:r>
            <a:r>
              <a:rPr lang="en-US" smtClean="0"/>
              <a:t>, tourism </a:t>
            </a:r>
            <a:r>
              <a:rPr lang="en-US" dirty="0" smtClean="0"/>
              <a:t>and solar power</a:t>
            </a:r>
          </a:p>
          <a:p>
            <a:r>
              <a:rPr lang="en-US" dirty="0" smtClean="0"/>
              <a:t>It is a way to get the best of both worlds </a:t>
            </a:r>
            <a:endParaRPr lang="en-US" dirty="0"/>
          </a:p>
        </p:txBody>
      </p:sp>
      <p:pic>
        <p:nvPicPr>
          <p:cNvPr id="6146" name="Picture 2" descr="http://www.excitementcostarica.com/itineraries/extreme/clip_image00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1828800"/>
            <a:ext cx="4419600" cy="3257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605693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Landscape Ideas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Understanding the idea that biodiversity must be cultivated, not quartered off is an important idea</a:t>
            </a:r>
          </a:p>
          <a:p>
            <a:r>
              <a:rPr lang="en-US" dirty="0" smtClean="0"/>
              <a:t>Remember a landscape is a group of interacting ecosystems</a:t>
            </a:r>
          </a:p>
          <a:p>
            <a:r>
              <a:rPr lang="en-US" dirty="0" smtClean="0"/>
              <a:t>Having these landscapes interact is a huge part of making biodiversity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209800"/>
            <a:ext cx="4343400" cy="28870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967452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Landscape Ideas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When habitats are fragmented, biodiversity is lowered in all areas</a:t>
            </a:r>
          </a:p>
          <a:p>
            <a:r>
              <a:rPr lang="en-US" dirty="0" smtClean="0"/>
              <a:t>Linking separate ecosystems can be an effective way to conserve biodiversity and increase interactions among ecosystems</a:t>
            </a:r>
            <a:endParaRPr lang="en-US" dirty="0"/>
          </a:p>
        </p:txBody>
      </p:sp>
      <p:pic>
        <p:nvPicPr>
          <p:cNvPr id="2050" name="Picture 2" descr="http://blimpguy.com/wp-content/uploads/2012/08/IMG_9312-1024x72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398" y="1905000"/>
            <a:ext cx="4465369" cy="3170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50673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Landscape Ideas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724400"/>
          </a:xfrm>
        </p:spPr>
        <p:txBody>
          <a:bodyPr>
            <a:normAutofit lnSpcReduction="10000"/>
          </a:bodyPr>
          <a:lstStyle/>
          <a:p>
            <a:r>
              <a:rPr lang="en-US" b="1" dirty="0" smtClean="0"/>
              <a:t>Movement corridors </a:t>
            </a:r>
            <a:r>
              <a:rPr lang="en-US" dirty="0" smtClean="0"/>
              <a:t>are areas where there are linkages between otherwise isolated ecosystems</a:t>
            </a:r>
          </a:p>
          <a:p>
            <a:r>
              <a:rPr lang="en-US" dirty="0" smtClean="0"/>
              <a:t>These promote biodiversity by having organisms able to access the resources from multiple ecosystems</a:t>
            </a:r>
            <a:endParaRPr lang="en-US" dirty="0"/>
          </a:p>
        </p:txBody>
      </p:sp>
      <p:pic>
        <p:nvPicPr>
          <p:cNvPr id="2050" name="Picture 2" descr="http://mtnspirit.files.wordpress.com/2012/07/wildlife-bridge2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30" b="18730"/>
          <a:stretch/>
        </p:blipFill>
        <p:spPr bwMode="auto">
          <a:xfrm>
            <a:off x="4190777" y="1828800"/>
            <a:ext cx="4761634" cy="365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481904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Sustainable Development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24400" y="1676400"/>
            <a:ext cx="4038600" cy="47244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The idea that humans and the environment cannot exist together is a myth</a:t>
            </a:r>
          </a:p>
          <a:p>
            <a:r>
              <a:rPr lang="en-US" dirty="0" smtClean="0"/>
              <a:t>Humans have to understand how to respect and develop a working relationship with the environment</a:t>
            </a:r>
          </a:p>
          <a:p>
            <a:r>
              <a:rPr lang="en-US" dirty="0" smtClean="0"/>
              <a:t>This will lead to success for both parties</a:t>
            </a:r>
            <a:endParaRPr lang="en-US" dirty="0"/>
          </a:p>
        </p:txBody>
      </p:sp>
      <p:pic>
        <p:nvPicPr>
          <p:cNvPr id="1026" name="Picture 2" descr="http://www.eesc.europa.eu/resources/toolip/img-thumb/2012/02/07/cartoon5-extra_larg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2209800"/>
            <a:ext cx="4579012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157347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Sustainable Development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Understanding that the goal should not be to use all of the resources of the earth is the first step to living with the earth</a:t>
            </a:r>
          </a:p>
          <a:p>
            <a:r>
              <a:rPr lang="en-US" dirty="0" smtClean="0"/>
              <a:t>Understanding how organisms interact with the world is the first step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4598449" y="3090539"/>
            <a:ext cx="44662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hlinkClick r:id="rId2"/>
              </a:rPr>
              <a:t>http://storyofstuff.org/movies/story-of-stuff</a:t>
            </a:r>
            <a:r>
              <a:rPr lang="en-US" dirty="0" smtClean="0">
                <a:hlinkClick r:id="rId2"/>
              </a:rPr>
              <a:t>/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87130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Conservation Biology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/>
              <a:t>Conservation biology </a:t>
            </a:r>
            <a:r>
              <a:rPr lang="en-US" dirty="0" smtClean="0"/>
              <a:t>is the goal driven branch of biology that centers around the changes happening to our planet from a biotic and an abiotic point of view</a:t>
            </a:r>
          </a:p>
          <a:p>
            <a:r>
              <a:rPr lang="en-US" dirty="0" smtClean="0"/>
              <a:t>Many conservation ecologists focus on the conservation of wild species</a:t>
            </a:r>
          </a:p>
          <a:p>
            <a:endParaRPr lang="en-US" dirty="0"/>
          </a:p>
        </p:txBody>
      </p:sp>
      <p:pic>
        <p:nvPicPr>
          <p:cNvPr id="2050" name="Picture 2" descr="http://www.onlinecollege.org/wp-content/uploads/oc-conservation%20biologis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209800"/>
            <a:ext cx="4267200" cy="28305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36199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Sustainable Development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goal of our development should not be the easiest and fastest option</a:t>
            </a:r>
          </a:p>
          <a:p>
            <a:r>
              <a:rPr lang="en-US" dirty="0" smtClean="0"/>
              <a:t>It should be a well thought through plan that take the environment, human health and the </a:t>
            </a:r>
            <a:r>
              <a:rPr lang="en-US" dirty="0" smtClean="0"/>
              <a:t>sustainability </a:t>
            </a:r>
            <a:r>
              <a:rPr lang="en-US" dirty="0" smtClean="0"/>
              <a:t>of the planet into </a:t>
            </a:r>
            <a:r>
              <a:rPr lang="en-US" dirty="0" smtClean="0"/>
              <a:t>account</a:t>
            </a:r>
            <a:endParaRPr lang="en-US" dirty="0"/>
          </a:p>
        </p:txBody>
      </p:sp>
      <p:pic>
        <p:nvPicPr>
          <p:cNvPr id="3074" name="Picture 2" descr="http://www.examiner.com/images/blog/EXID45132/images/sustainable_desig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752600"/>
            <a:ext cx="3505200" cy="41010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09721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Sustainable Development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38600" cy="48768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Sustainable development is the idea that we build and develop while taking human need and environmental need into account</a:t>
            </a:r>
          </a:p>
          <a:p>
            <a:r>
              <a:rPr lang="en-US" dirty="0" smtClean="0"/>
              <a:t>The goal of sustainable development should be to leave a total footprint that the planet can absorb </a:t>
            </a:r>
            <a:endParaRPr lang="en-US" dirty="0"/>
          </a:p>
        </p:txBody>
      </p:sp>
      <p:pic>
        <p:nvPicPr>
          <p:cNvPr id="4098" name="Picture 2" descr="http://www.extramarks.com/stryde/uploadfiles/Image/3bulles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199" y="2133600"/>
            <a:ext cx="4327251" cy="3333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94723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Conservation Biology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9530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Understanding how to conserve species can be a difficult endeavor</a:t>
            </a:r>
          </a:p>
          <a:p>
            <a:r>
              <a:rPr lang="en-US" dirty="0" smtClean="0"/>
              <a:t>Identifying, understanding and acting on a species can be a laborious process</a:t>
            </a:r>
          </a:p>
          <a:p>
            <a:r>
              <a:rPr lang="en-US" dirty="0" smtClean="0"/>
              <a:t>Unfortunately there are not as many people or funds trying to save the planet as there are trying to exploit it</a:t>
            </a:r>
            <a:endParaRPr lang="en-US" dirty="0"/>
          </a:p>
        </p:txBody>
      </p:sp>
      <p:pic>
        <p:nvPicPr>
          <p:cNvPr id="3074" name="Picture 2" descr="http://www.zoo.org/view.image?Id=376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2209800"/>
            <a:ext cx="4114800" cy="28739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053131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Black Footed Ferret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There is an organism called the black footed ferret</a:t>
            </a:r>
          </a:p>
          <a:p>
            <a:r>
              <a:rPr lang="en-US" dirty="0" smtClean="0"/>
              <a:t>This ferret was once seen throughout the plains through the US, Canada and Mexico</a:t>
            </a:r>
          </a:p>
          <a:p>
            <a:r>
              <a:rPr lang="en-US" dirty="0" smtClean="0"/>
              <a:t>This organism was thought to have numbered in the millions</a:t>
            </a:r>
          </a:p>
          <a:p>
            <a:endParaRPr lang="en-US" dirty="0"/>
          </a:p>
        </p:txBody>
      </p:sp>
      <p:pic>
        <p:nvPicPr>
          <p:cNvPr id="4098" name="Picture 2" descr="http://www.blackfootedferret.org/img/site_specific/uploads/crop_BFF_1_M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346" y="2362200"/>
            <a:ext cx="4314825" cy="2876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30449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Black Footed Ferret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The black footed ferret are skilled hunters</a:t>
            </a:r>
          </a:p>
          <a:p>
            <a:r>
              <a:rPr lang="en-US" dirty="0" smtClean="0"/>
              <a:t>They make about 90% of its diet from prairie dogs</a:t>
            </a:r>
            <a:endParaRPr lang="en-US" dirty="0"/>
          </a:p>
          <a:p>
            <a:r>
              <a:rPr lang="en-US" dirty="0" smtClean="0"/>
              <a:t>However in the mid 1900’s prairie dog numbers were drastically reduced through hunting, poisoning and habitat destruction</a:t>
            </a:r>
            <a:endParaRPr lang="en-US" dirty="0"/>
          </a:p>
        </p:txBody>
      </p:sp>
      <p:pic>
        <p:nvPicPr>
          <p:cNvPr id="5122" name="Picture 2" descr="http://upload.wikimedia.org/wikipedia/commons/e/ee/Black-footed_Ferret_Learning_to_Hunt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2538549"/>
            <a:ext cx="4038600" cy="18037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111559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Black Footed Ferret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The final straw was when a disease came through the population and wiped out the remaining population</a:t>
            </a:r>
          </a:p>
          <a:p>
            <a:r>
              <a:rPr lang="en-US" dirty="0" smtClean="0"/>
              <a:t>This caused the black footed ferret population to drop to 18 individuals</a:t>
            </a:r>
            <a:endParaRPr lang="en-US" dirty="0"/>
          </a:p>
        </p:txBody>
      </p:sp>
      <p:pic>
        <p:nvPicPr>
          <p:cNvPr id="8194" name="Picture 2" descr="http://media3.washingtonpost.com/wp-srv/photo/gallery/100720/GAL-10Jul20-5199/media/PHO-10Jul20-23924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1" y="2057400"/>
            <a:ext cx="4191000" cy="28566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141590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Black Footed Ferret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Biologists recognized the loss of this species and has been working to understand the biology of these organisms</a:t>
            </a:r>
          </a:p>
          <a:p>
            <a:r>
              <a:rPr lang="en-US" dirty="0" smtClean="0"/>
              <a:t>Currently there are breeding programs and programs to prevent habitat loss</a:t>
            </a:r>
          </a:p>
          <a:p>
            <a:endParaRPr lang="en-US" dirty="0"/>
          </a:p>
        </p:txBody>
      </p:sp>
      <p:pic>
        <p:nvPicPr>
          <p:cNvPr id="6148" name="Picture 4" descr="http://www.wildlifeextra.com/resources/listimg/world/americas/black-footed_ferrets_azgfd@bod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1931126"/>
            <a:ext cx="3960217" cy="3457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814887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Black Footed Ferret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50292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However the future for the black footed ferret is not safe</a:t>
            </a:r>
          </a:p>
          <a:p>
            <a:r>
              <a:rPr lang="en-US" dirty="0" smtClean="0"/>
              <a:t>They have undergone a genetic bottleneck and have very low genetic variability</a:t>
            </a:r>
          </a:p>
          <a:p>
            <a:r>
              <a:rPr lang="en-US" dirty="0" smtClean="0"/>
              <a:t>Breeding programs are trying to breed genetic variation back into the population, but it is a slow process</a:t>
            </a:r>
            <a:endParaRPr lang="en-US" dirty="0"/>
          </a:p>
        </p:txBody>
      </p:sp>
      <p:pic>
        <p:nvPicPr>
          <p:cNvPr id="5" name="Picture 2" descr="http://www.fossweb.com/delegate/ssi-foss-ucm/contribution%20Folders/FOSS/multimedia_ms_1E/PopulationsandEcosystems/ecoscenario/cimarron/images_sized/ferrets%20char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209800"/>
            <a:ext cx="4343400" cy="2895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42742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181</TotalTime>
  <Words>1106</Words>
  <Application>Microsoft Office PowerPoint</Application>
  <PresentationFormat>On-screen Show (4:3)</PresentationFormat>
  <Paragraphs>108</Paragraphs>
  <Slides>31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2" baseType="lpstr">
      <vt:lpstr>Office Theme</vt:lpstr>
      <vt:lpstr>Protecting Endangered Species</vt:lpstr>
      <vt:lpstr>Conservation Biology</vt:lpstr>
      <vt:lpstr>Conservation Biology</vt:lpstr>
      <vt:lpstr>Conservation Biology</vt:lpstr>
      <vt:lpstr>Black Footed Ferret</vt:lpstr>
      <vt:lpstr>Black Footed Ferret</vt:lpstr>
      <vt:lpstr>Black Footed Ferret</vt:lpstr>
      <vt:lpstr>Black Footed Ferret</vt:lpstr>
      <vt:lpstr>Black Footed Ferret</vt:lpstr>
      <vt:lpstr>Video</vt:lpstr>
      <vt:lpstr>Conservation vs Preservation</vt:lpstr>
      <vt:lpstr>Conservation vs Preservation</vt:lpstr>
      <vt:lpstr>Consumptive vs Productive Use</vt:lpstr>
      <vt:lpstr>Consumptive vs Productive Use</vt:lpstr>
      <vt:lpstr>Consumptive vs Productive Use</vt:lpstr>
      <vt:lpstr>Consumptive vs Productive Use</vt:lpstr>
      <vt:lpstr>Video</vt:lpstr>
      <vt:lpstr>Types of Issues</vt:lpstr>
      <vt:lpstr>Types of Issues</vt:lpstr>
      <vt:lpstr>Costa Rica</vt:lpstr>
      <vt:lpstr>Video</vt:lpstr>
      <vt:lpstr>Costa Rica</vt:lpstr>
      <vt:lpstr>Costa Rica</vt:lpstr>
      <vt:lpstr>Costa Rica</vt:lpstr>
      <vt:lpstr>Landscape Ideas</vt:lpstr>
      <vt:lpstr>Landscape Ideas</vt:lpstr>
      <vt:lpstr>Landscape Ideas</vt:lpstr>
      <vt:lpstr>Sustainable Development</vt:lpstr>
      <vt:lpstr>Sustainable Development</vt:lpstr>
      <vt:lpstr>Sustainable Development</vt:lpstr>
      <vt:lpstr>Sustainable Development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Administrator</dc:creator>
  <cp:lastModifiedBy>Administrator</cp:lastModifiedBy>
  <cp:revision>16</cp:revision>
  <dcterms:created xsi:type="dcterms:W3CDTF">2014-04-28T10:28:41Z</dcterms:created>
  <dcterms:modified xsi:type="dcterms:W3CDTF">2014-04-30T12:46:31Z</dcterms:modified>
</cp:coreProperties>
</file>