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61" r:id="rId5"/>
    <p:sldId id="262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301" r:id="rId14"/>
    <p:sldId id="302" r:id="rId15"/>
    <p:sldId id="278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82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7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77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491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34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01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55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8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8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31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51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44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148D6-9AF0-4D7D-BC6E-48E5783F5BC5}" type="datetimeFigureOut">
              <a:rPr lang="en-US" smtClean="0"/>
              <a:t>5/1/2018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F119E-0683-4BC7-AA28-22B5754051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95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chtube.mtu.edu/watch.php?v=254" TargetMode="Externa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EwzDydciWc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Population Profiles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5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Logistic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</a:t>
            </a:r>
            <a:r>
              <a:rPr lang="en-US" b="1" dirty="0" smtClean="0"/>
              <a:t>logistic model </a:t>
            </a:r>
            <a:r>
              <a:rPr lang="en-US" dirty="0" smtClean="0"/>
              <a:t>there is rapid growth until the growth reaches a limiting factor</a:t>
            </a:r>
          </a:p>
          <a:p>
            <a:r>
              <a:rPr lang="en-US" dirty="0" smtClean="0"/>
              <a:t>When the population hits the limiting factor, it stops growing</a:t>
            </a:r>
          </a:p>
          <a:p>
            <a:r>
              <a:rPr lang="en-US" dirty="0" smtClean="0"/>
              <a:t>The population remains fairly consistent after reaching the limiting factor</a:t>
            </a:r>
            <a:endParaRPr lang="en-US" dirty="0"/>
          </a:p>
        </p:txBody>
      </p:sp>
      <p:pic>
        <p:nvPicPr>
          <p:cNvPr id="3074" name="Picture 2" descr="http://chs.carlsbadusd.k12.ca.us/DeCino/Webpage/APES/duckweedlab_files/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2057400"/>
            <a:ext cx="4166075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251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Logistic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logistic model there is a point when the environment cannot accept more organisms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carrying capacity </a:t>
            </a:r>
            <a:r>
              <a:rPr lang="en-US" dirty="0" smtClean="0"/>
              <a:t>is the number of organisms an ecosystem can support without degrading</a:t>
            </a:r>
          </a:p>
          <a:p>
            <a:r>
              <a:rPr lang="en-US" dirty="0" smtClean="0"/>
              <a:t>It is often represented with a “K”</a:t>
            </a:r>
            <a:endParaRPr lang="en-US" dirty="0"/>
          </a:p>
        </p:txBody>
      </p:sp>
      <p:pic>
        <p:nvPicPr>
          <p:cNvPr id="1026" name="Picture 2" descr="http://www.algebralab.org/img/cb07ae0c-5106-416c-8407-38da526923c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3990975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35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Logistic Model</a:t>
            </a:r>
            <a:endParaRPr lang="en-US" dirty="0"/>
          </a:p>
        </p:txBody>
      </p:sp>
      <p:pic>
        <p:nvPicPr>
          <p:cNvPr id="5" name="Picture 2" descr="http://chs.carlsbadusd.k12.ca.us/DeCino/Webpage/APES/duckweedlab_files/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447800"/>
            <a:ext cx="6781800" cy="48376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4160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Expansion and Its Cause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profile are humans following?</a:t>
            </a:r>
          </a:p>
          <a:p>
            <a:r>
              <a:rPr lang="en-US" dirty="0" smtClean="0"/>
              <a:t>Human </a:t>
            </a:r>
            <a:r>
              <a:rPr lang="en-US" dirty="0" smtClean="0"/>
              <a:t>populations did not hit 1 billion until 1830</a:t>
            </a:r>
          </a:p>
          <a:p>
            <a:r>
              <a:rPr lang="en-US" dirty="0" smtClean="0"/>
              <a:t>In 1930 it was estimated to be 2 billion</a:t>
            </a:r>
          </a:p>
          <a:p>
            <a:r>
              <a:rPr lang="en-US" dirty="0" smtClean="0"/>
              <a:t>By </a:t>
            </a:r>
            <a:r>
              <a:rPr lang="en-US" dirty="0" smtClean="0"/>
              <a:t>1975 human population was recorded at 4 billion</a:t>
            </a:r>
            <a:endParaRPr lang="en-US" dirty="0"/>
          </a:p>
        </p:txBody>
      </p:sp>
      <p:pic>
        <p:nvPicPr>
          <p:cNvPr id="21506" name="Picture 2" descr="http://www.paulchefurka.ca/World%20Popul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133600"/>
            <a:ext cx="4133267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795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Expansion and Its Cause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human population doubled from 2 to 4 billion in just 45 years</a:t>
            </a:r>
          </a:p>
          <a:p>
            <a:r>
              <a:rPr lang="en-US" dirty="0" smtClean="0"/>
              <a:t>As we speak the human populations is approaching 7 billion people </a:t>
            </a:r>
          </a:p>
          <a:p>
            <a:r>
              <a:rPr lang="en-US" dirty="0" smtClean="0"/>
              <a:t>We are set to hit 9 billion by 2050</a:t>
            </a:r>
            <a:endParaRPr lang="en-US" dirty="0"/>
          </a:p>
        </p:txBody>
      </p:sp>
      <p:pic>
        <p:nvPicPr>
          <p:cNvPr id="20482" name="Picture 2" descr="http://www.commoditypress.com/wp-content/uploads/2009/12/population_grow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4343400" cy="3137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683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Populations can depend upon the amount of food, water and habitat</a:t>
            </a:r>
          </a:p>
          <a:p>
            <a:r>
              <a:rPr lang="en-US" dirty="0" smtClean="0"/>
              <a:t>Predator and prey relationships regulate the populations of most organisms</a:t>
            </a:r>
            <a:endParaRPr lang="en-US" dirty="0"/>
          </a:p>
        </p:txBody>
      </p:sp>
      <p:pic>
        <p:nvPicPr>
          <p:cNvPr id="10242" name="Picture 2" descr="http://www.abbaroo.com/sharks/pics/great-whit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447800"/>
            <a:ext cx="3712029" cy="4191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5308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On an island off Lake Superior a study was done that illustrates predator and prey relationships</a:t>
            </a:r>
          </a:p>
          <a:p>
            <a:r>
              <a:rPr lang="en-US" dirty="0" smtClean="0"/>
              <a:t>This island was relatively isolated and had no major land mammals</a:t>
            </a:r>
          </a:p>
          <a:p>
            <a:r>
              <a:rPr lang="en-US" dirty="0" smtClean="0"/>
              <a:t>During a hard winter in the early part of the century a group of Moose crossed the ice and started a population</a:t>
            </a:r>
            <a:endParaRPr lang="en-US" dirty="0"/>
          </a:p>
        </p:txBody>
      </p:sp>
      <p:pic>
        <p:nvPicPr>
          <p:cNvPr id="1026" name="Picture 2" descr="http://static.ddmcdn.com/gif/isle-royale-national-park-g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34540"/>
            <a:ext cx="4419600" cy="29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30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Ecologists noted their arrival and started recording their populations</a:t>
            </a:r>
          </a:p>
          <a:p>
            <a:r>
              <a:rPr lang="en-US" dirty="0" smtClean="0"/>
              <a:t>In 1949, a similar event happened with a small pack of wolves</a:t>
            </a:r>
          </a:p>
          <a:p>
            <a:r>
              <a:rPr lang="en-US" dirty="0" smtClean="0"/>
              <a:t>Because of the isolation and the lack of other large mammals, this was an ideal system</a:t>
            </a:r>
            <a:endParaRPr lang="en-US" dirty="0"/>
          </a:p>
        </p:txBody>
      </p:sp>
      <p:pic>
        <p:nvPicPr>
          <p:cNvPr id="25602" name="Picture 2" descr="http://www.moose-call.com/wp-content/gallery/wolves-take-moose/wolves-kill-moose-1of4-kashabowie-outpo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362200"/>
            <a:ext cx="4348628" cy="2905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769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Ecologists noted that every year there was a rise in the moose population, there was a rise in the wolf population right after</a:t>
            </a:r>
          </a:p>
          <a:p>
            <a:r>
              <a:rPr lang="en-US" dirty="0" smtClean="0"/>
              <a:t>Ecologists also noted that every year there was a dip in the moose population, there was a dip in the wolf population right after</a:t>
            </a:r>
            <a:endParaRPr lang="en-US" dirty="0"/>
          </a:p>
        </p:txBody>
      </p:sp>
      <p:pic>
        <p:nvPicPr>
          <p:cNvPr id="24578" name="Picture 2" descr="http://www.northernvirginiamag.com/wp-content/uploads/2010/08/hungry-wol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3886200" cy="39121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199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sleroyalewolf.org/sites/default/files/images/Fig01_wolfmoosechronolog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8466870" cy="4719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08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had one male and one female elephant in the wild</a:t>
            </a:r>
          </a:p>
          <a:p>
            <a:r>
              <a:rPr lang="en-US" dirty="0" smtClean="0"/>
              <a:t>They would reproduce every so often and have a baby elephant</a:t>
            </a:r>
          </a:p>
          <a:p>
            <a:r>
              <a:rPr lang="en-US" dirty="0" smtClean="0"/>
              <a:t>That would increase the population</a:t>
            </a:r>
          </a:p>
          <a:p>
            <a:r>
              <a:rPr lang="en-US" dirty="0" smtClean="0"/>
              <a:t>Over a short time the elephants would have a much larger population</a:t>
            </a:r>
            <a:endParaRPr lang="en-US" dirty="0"/>
          </a:p>
        </p:txBody>
      </p:sp>
      <p:pic>
        <p:nvPicPr>
          <p:cNvPr id="17410" name="Picture 2" descr="http://www.charactermad.com/images/uploads/baby_elephant_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24000"/>
            <a:ext cx="3166556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6145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moose population and the wolf population are regulated by environmental resistance</a:t>
            </a:r>
          </a:p>
          <a:p>
            <a:r>
              <a:rPr lang="en-US" dirty="0" smtClean="0"/>
              <a:t>More wolves means it is harder for the moose to survive (Environmental Resistance)</a:t>
            </a:r>
          </a:p>
          <a:p>
            <a:r>
              <a:rPr lang="en-US" dirty="0" smtClean="0"/>
              <a:t>Too many moose and there will not be enough food  (Environmental Resistance)</a:t>
            </a:r>
          </a:p>
          <a:p>
            <a:r>
              <a:rPr lang="en-US" dirty="0" smtClean="0"/>
              <a:t>Not enough moose and the wolves will die (Environmental Resistance)</a:t>
            </a:r>
            <a:endParaRPr lang="en-US" dirty="0"/>
          </a:p>
        </p:txBody>
      </p:sp>
      <p:pic>
        <p:nvPicPr>
          <p:cNvPr id="7" name="Picture 2" descr="http://www.smithlifescience.com/SciWolfMooseGra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000"/>
            <a:ext cx="4153614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157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Prey Dynamics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winter of 1996 there was a very severe snowfall and in the summer there was an infestation of ticks</a:t>
            </a:r>
          </a:p>
          <a:p>
            <a:r>
              <a:rPr lang="en-US" dirty="0" smtClean="0"/>
              <a:t>This caused a sharp decrease in the moose population</a:t>
            </a:r>
          </a:p>
          <a:p>
            <a:r>
              <a:rPr lang="en-US" dirty="0" smtClean="0"/>
              <a:t>It also caused kept the wolf population low for a long time</a:t>
            </a:r>
          </a:p>
          <a:p>
            <a:endParaRPr lang="en-US" dirty="0"/>
          </a:p>
        </p:txBody>
      </p:sp>
      <p:pic>
        <p:nvPicPr>
          <p:cNvPr id="21506" name="Picture 2" descr="http://cache.daylife.com/imageserve/08xvbEncFj4hb/610x.jpg"/>
          <p:cNvPicPr>
            <a:picLocks noChangeAspect="1" noChangeArrowheads="1"/>
          </p:cNvPicPr>
          <p:nvPr/>
        </p:nvPicPr>
        <p:blipFill>
          <a:blip r:embed="rId2" cstate="print"/>
          <a:srcRect t="42521"/>
          <a:stretch>
            <a:fillRect/>
          </a:stretch>
        </p:blipFill>
        <p:spPr bwMode="auto">
          <a:xfrm>
            <a:off x="0" y="2057400"/>
            <a:ext cx="4678307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64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http://www.techtube.mtu.edu/watch.php?v=254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88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factors that regulate population size can be affected by density</a:t>
            </a:r>
          </a:p>
          <a:p>
            <a:r>
              <a:rPr lang="en-US" dirty="0" smtClean="0"/>
              <a:t>This breaks up the regulating factors for a population to…</a:t>
            </a:r>
          </a:p>
          <a:p>
            <a:pPr lvl="1"/>
            <a:r>
              <a:rPr lang="en-US" dirty="0" smtClean="0"/>
              <a:t>Density dependent</a:t>
            </a:r>
          </a:p>
          <a:p>
            <a:pPr lvl="1"/>
            <a:r>
              <a:rPr lang="en-US" dirty="0" smtClean="0"/>
              <a:t>Density independent</a:t>
            </a:r>
            <a:endParaRPr lang="en-US" dirty="0"/>
          </a:p>
        </p:txBody>
      </p:sp>
      <p:pic>
        <p:nvPicPr>
          <p:cNvPr id="3074" name="Picture 2" descr="http://upmyali.files.wordpress.com/2010/12/chinese-people-riding-bik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3228975" cy="2107989"/>
          </a:xfrm>
          <a:prstGeom prst="rect">
            <a:avLst/>
          </a:prstGeom>
          <a:noFill/>
        </p:spPr>
      </p:pic>
      <p:pic>
        <p:nvPicPr>
          <p:cNvPr id="3076" name="Picture 4" descr="http://www.peterborough.gov.uk/images/spin%20c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199" y="4114800"/>
            <a:ext cx="3540533" cy="2362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992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Density dependent factors </a:t>
            </a:r>
            <a:r>
              <a:rPr lang="en-US" dirty="0" smtClean="0"/>
              <a:t>depend upon how many organisms are packed into a local area</a:t>
            </a:r>
          </a:p>
          <a:p>
            <a:r>
              <a:rPr lang="en-US" dirty="0" smtClean="0"/>
              <a:t>Factors such as resources, territory and availability of mates all depend on how many organisms are in an area</a:t>
            </a:r>
            <a:endParaRPr lang="en-US" dirty="0"/>
          </a:p>
        </p:txBody>
      </p:sp>
      <p:pic>
        <p:nvPicPr>
          <p:cNvPr id="2050" name="Picture 2" descr="http://gallery.lukema.net/butterflies/sw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380109" cy="3000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247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Density independent factors</a:t>
            </a:r>
            <a:r>
              <a:rPr lang="en-US" dirty="0" smtClean="0"/>
              <a:t> regulate the population without having to do with density</a:t>
            </a:r>
          </a:p>
          <a:p>
            <a:r>
              <a:rPr lang="en-US" dirty="0" smtClean="0"/>
              <a:t>Things like weather, floods and fires</a:t>
            </a:r>
          </a:p>
          <a:p>
            <a:r>
              <a:rPr lang="en-US" dirty="0" smtClean="0"/>
              <a:t>It does not matter how many organisms are in an area if there is a fire</a:t>
            </a:r>
            <a:endParaRPr lang="en-US" dirty="0"/>
          </a:p>
        </p:txBody>
      </p:sp>
      <p:pic>
        <p:nvPicPr>
          <p:cNvPr id="1026" name="Picture 2" descr="http://www.thefurtrapper.com/images/Deer%20B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28800"/>
            <a:ext cx="4271861" cy="4076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66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Regulation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important that organisms that have a dynamic population are allowed to maintain a certain level of structure</a:t>
            </a:r>
          </a:p>
          <a:p>
            <a:r>
              <a:rPr lang="en-US" dirty="0" smtClean="0"/>
              <a:t>This is because there are many populations that have been adversely affected by different limiting factors </a:t>
            </a:r>
            <a:endParaRPr lang="en-US" dirty="0"/>
          </a:p>
        </p:txBody>
      </p:sp>
      <p:pic>
        <p:nvPicPr>
          <p:cNvPr id="3074" name="Picture 2" descr="http://images.sussexpublishers.netdna-cdn.com/article-inline-full/blogs/54311/2011/11/78532-69179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39"/>
          <a:stretch/>
        </p:blipFill>
        <p:spPr bwMode="auto">
          <a:xfrm>
            <a:off x="188232" y="1828800"/>
            <a:ext cx="4407676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Regulation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Many times humans can cause a population to crash based on the amount we harvest a resource</a:t>
            </a:r>
          </a:p>
          <a:p>
            <a:r>
              <a:rPr lang="en-US" dirty="0" smtClean="0"/>
              <a:t>The more we harvest a resource, the more that the resource can be depleted by humans</a:t>
            </a:r>
          </a:p>
          <a:p>
            <a:endParaRPr lang="en-US" dirty="0"/>
          </a:p>
        </p:txBody>
      </p:sp>
      <p:pic>
        <p:nvPicPr>
          <p:cNvPr id="1026" name="Picture 2" descr="http://www.theglobaleducationproject.org/earth/images/final-images/f-canad-atlantic-cod-catch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53"/>
          <a:stretch/>
        </p:blipFill>
        <p:spPr bwMode="auto">
          <a:xfrm>
            <a:off x="4663600" y="1752600"/>
            <a:ext cx="4291671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253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Population Regulation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has been shown time and time again with the logging industry </a:t>
            </a:r>
          </a:p>
          <a:p>
            <a:r>
              <a:rPr lang="en-US" dirty="0" smtClean="0"/>
              <a:t>The logging industry had clear cut entire sections of ecosystem</a:t>
            </a:r>
          </a:p>
          <a:p>
            <a:r>
              <a:rPr lang="en-US" dirty="0" smtClean="0"/>
              <a:t>Now there are much more strict regulations as to what can be cut and what cannot</a:t>
            </a:r>
            <a:endParaRPr lang="en-US" dirty="0"/>
          </a:p>
        </p:txBody>
      </p:sp>
      <p:pic>
        <p:nvPicPr>
          <p:cNvPr id="2050" name="Picture 2" descr="http://www.nyysisuomi.fi/wp-content/uploads/2014/02/clearcut-boreal-forest-in-on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26" y="2147887"/>
            <a:ext cx="4074485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58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Resource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Population ecology is currently being employed to study how much we can use without disrupting populations</a:t>
            </a:r>
          </a:p>
          <a:p>
            <a:r>
              <a:rPr lang="en-US" dirty="0" smtClean="0"/>
              <a:t>This gives us a much better idea of what we can harvest and regrow to have maintainable amounts of resources and have stable ecosystems</a:t>
            </a:r>
            <a:endParaRPr lang="en-US" dirty="0"/>
          </a:p>
        </p:txBody>
      </p:sp>
      <p:pic>
        <p:nvPicPr>
          <p:cNvPr id="4098" name="Picture 2" descr="http://atthefunnyfarm.org/wp-content/uploads/2012/01/deer-crossin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897" y="22098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789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elephants could grow to 19 million elephants in just 750 years</a:t>
            </a:r>
          </a:p>
          <a:p>
            <a:r>
              <a:rPr lang="en-US" dirty="0" smtClean="0"/>
              <a:t>So why isn’t the world overrun by elephants?</a:t>
            </a:r>
          </a:p>
          <a:p>
            <a:r>
              <a:rPr lang="en-US" dirty="0" smtClean="0"/>
              <a:t>There are factors that keep populations around the same size</a:t>
            </a:r>
          </a:p>
          <a:p>
            <a:endParaRPr lang="en-US" dirty="0"/>
          </a:p>
        </p:txBody>
      </p:sp>
      <p:pic>
        <p:nvPicPr>
          <p:cNvPr id="16386" name="Picture 2" descr="http://images.travelpod.com/users/mjlankers/world_trip_2006.1164352320.dsc08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3818072" cy="286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130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Resource Management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Sustainable resource management </a:t>
            </a:r>
            <a:r>
              <a:rPr lang="en-US" dirty="0" smtClean="0"/>
              <a:t>is the idea of creating sustainable amounts of resources that are able to be safely used for generations</a:t>
            </a:r>
          </a:p>
          <a:p>
            <a:r>
              <a:rPr lang="en-US" dirty="0" smtClean="0"/>
              <a:t>It involves harvesting less than can replace themselves in one generation</a:t>
            </a:r>
          </a:p>
          <a:p>
            <a:r>
              <a:rPr lang="en-US" dirty="0" smtClean="0"/>
              <a:t>This practice will create healthy ecosystems and large amounts of resources</a:t>
            </a:r>
            <a:endParaRPr lang="en-US" dirty="0"/>
          </a:p>
        </p:txBody>
      </p:sp>
      <p:pic>
        <p:nvPicPr>
          <p:cNvPr id="5122" name="Picture 2" descr="http://publishing.wsu.edu/user_pics/originals/v2-susgraphic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409575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54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Footprint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order to understand how humans can affect populations we need to understand how many resources humans use per </a:t>
            </a:r>
          </a:p>
          <a:p>
            <a:r>
              <a:rPr lang="en-US" dirty="0" smtClean="0"/>
              <a:t>When we figure out how many resources an individual uses we can start to understand how to conserve populations sustainably</a:t>
            </a:r>
          </a:p>
        </p:txBody>
      </p:sp>
      <p:pic>
        <p:nvPicPr>
          <p:cNvPr id="6146" name="Picture 2" descr="http://plantbaseddietitian.com/wp-content/uploads/2013/09/give-a-man-a-fish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414819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61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Ecological Footprint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idea of how many resources an individual uses is called an </a:t>
            </a:r>
            <a:r>
              <a:rPr lang="en-US" b="1" dirty="0"/>
              <a:t>ecological</a:t>
            </a:r>
            <a:r>
              <a:rPr lang="en-US" dirty="0"/>
              <a:t> </a:t>
            </a:r>
            <a:r>
              <a:rPr lang="en-US" b="1" dirty="0"/>
              <a:t>footprint</a:t>
            </a:r>
          </a:p>
          <a:p>
            <a:r>
              <a:rPr lang="en-US" dirty="0" smtClean="0"/>
              <a:t>The footprint changes based on your geological region, social status, economic income and other factors</a:t>
            </a:r>
            <a:endParaRPr lang="en-US" dirty="0"/>
          </a:p>
        </p:txBody>
      </p:sp>
      <p:pic>
        <p:nvPicPr>
          <p:cNvPr id="7170" name="Picture 2" descr="http://www.rainharvest.co.za/wp-content/uploads/2011/04/ecological-foot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01594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456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Organisms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Organisms do not live forever</a:t>
            </a:r>
          </a:p>
          <a:p>
            <a:r>
              <a:rPr lang="en-US" dirty="0" smtClean="0"/>
              <a:t>In fact based on the levels of fitness of an organism, many different species will live to different stages of their own lives</a:t>
            </a:r>
          </a:p>
          <a:p>
            <a:r>
              <a:rPr lang="en-US" dirty="0" smtClean="0"/>
              <a:t>Those with low fitness generally live less mature lives</a:t>
            </a:r>
          </a:p>
        </p:txBody>
      </p:sp>
      <p:pic>
        <p:nvPicPr>
          <p:cNvPr id="2050" name="Picture 2" descr="http://sellingthefountainofyouth.com/wp-content/uploads/2010/12/FountainofBac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7" t="10735" r="8838" b="6324"/>
          <a:stretch/>
        </p:blipFill>
        <p:spPr bwMode="auto">
          <a:xfrm>
            <a:off x="281107" y="1524000"/>
            <a:ext cx="437258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 of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survivorship curve </a:t>
            </a:r>
            <a:r>
              <a:rPr lang="en-US" dirty="0" smtClean="0"/>
              <a:t>is a graph that shows the percentage of organisms that live to a percentage of their maximum life span</a:t>
            </a:r>
          </a:p>
          <a:p>
            <a:r>
              <a:rPr lang="en-US" dirty="0" smtClean="0"/>
              <a:t>Since we are normalizing the scale to a maximum of their possible lifespan we can compare different species</a:t>
            </a:r>
            <a:endParaRPr lang="en-US" dirty="0"/>
          </a:p>
        </p:txBody>
      </p:sp>
      <p:pic>
        <p:nvPicPr>
          <p:cNvPr id="1026" name="Picture 2" descr="http://www.anselm.edu/homepage/jpitocch/genbi101/36_03bSurvivorshipCurves-L%20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4000737" cy="282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83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Exponential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 long as a birth rate is larger than the death rate, there should be an increase in growth</a:t>
            </a:r>
          </a:p>
          <a:p>
            <a:r>
              <a:rPr lang="en-US" dirty="0" smtClean="0"/>
              <a:t>One type of increase in growth is </a:t>
            </a:r>
            <a:r>
              <a:rPr lang="en-US" b="1" dirty="0" smtClean="0"/>
              <a:t>exponential growth</a:t>
            </a:r>
          </a:p>
          <a:p>
            <a:r>
              <a:rPr lang="en-US" dirty="0" smtClean="0"/>
              <a:t>This means that the population grows very rapidly</a:t>
            </a:r>
            <a:endParaRPr lang="en-US" dirty="0"/>
          </a:p>
        </p:txBody>
      </p:sp>
      <p:pic>
        <p:nvPicPr>
          <p:cNvPr id="7170" name="Picture 2" descr="http://www.succeed.ufl.edu/content/abe2062/lect/lect_27/39_05.GIF"/>
          <p:cNvPicPr>
            <a:picLocks noChangeAspect="1" noChangeArrowheads="1"/>
          </p:cNvPicPr>
          <p:nvPr/>
        </p:nvPicPr>
        <p:blipFill>
          <a:blip r:embed="rId2" cstate="print"/>
          <a:srcRect l="21298" r="17850"/>
          <a:stretch>
            <a:fillRect/>
          </a:stretch>
        </p:blipFill>
        <p:spPr bwMode="auto">
          <a:xfrm>
            <a:off x="4800600" y="1295400"/>
            <a:ext cx="3733800" cy="4760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250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Exponential Model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exponential growth the rapid growth has no restrictions from the environment</a:t>
            </a:r>
          </a:p>
          <a:p>
            <a:r>
              <a:rPr lang="en-US" dirty="0" smtClean="0"/>
              <a:t>Bacteria often show this</a:t>
            </a:r>
          </a:p>
          <a:p>
            <a:r>
              <a:rPr lang="en-US" dirty="0" smtClean="0"/>
              <a:t>Their need for resources is so small and their new environment is often so large that they have no limit to their resources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3200400"/>
            <a:ext cx="419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http://www.youtube.com/watch?v=gEwzDydciWc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68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Exponential Model</a:t>
            </a:r>
            <a:endParaRPr lang="en-US" dirty="0"/>
          </a:p>
        </p:txBody>
      </p:sp>
      <p:pic>
        <p:nvPicPr>
          <p:cNvPr id="3" name="Picture 2" descr="http://www.succeed.ufl.edu/content/abe2062/lect/lect_27/39_05.GIF"/>
          <p:cNvPicPr>
            <a:picLocks noChangeAspect="1" noChangeArrowheads="1"/>
          </p:cNvPicPr>
          <p:nvPr/>
        </p:nvPicPr>
        <p:blipFill>
          <a:blip r:embed="rId2" cstate="print"/>
          <a:srcRect l="21298" r="17850"/>
          <a:stretch>
            <a:fillRect/>
          </a:stretch>
        </p:blipFill>
        <p:spPr bwMode="auto">
          <a:xfrm>
            <a:off x="2743200" y="1524000"/>
            <a:ext cx="3733800" cy="47605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108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Logistic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logistic model shows a population that grows but then has a limiting factor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limiting factor </a:t>
            </a:r>
            <a:r>
              <a:rPr lang="en-US" dirty="0" smtClean="0"/>
              <a:t>is something that halts a populations growth</a:t>
            </a:r>
          </a:p>
          <a:p>
            <a:r>
              <a:rPr lang="en-US" dirty="0" smtClean="0"/>
              <a:t>Space, amount of food and amount of water are good examples of limiting factors</a:t>
            </a:r>
            <a:endParaRPr lang="en-US" dirty="0"/>
          </a:p>
        </p:txBody>
      </p:sp>
      <p:pic>
        <p:nvPicPr>
          <p:cNvPr id="4100" name="Picture 4" descr="http://www.commonwealthsolar.com/images/RMILeakyBuck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429000" cy="3979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485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1098</Words>
  <Application>Microsoft Office PowerPoint</Application>
  <PresentationFormat>On-screen Show (4:3)</PresentationFormat>
  <Paragraphs>109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Arial</vt:lpstr>
      <vt:lpstr>Calibri</vt:lpstr>
      <vt:lpstr>Office Theme</vt:lpstr>
      <vt:lpstr>Population Profiles</vt:lpstr>
      <vt:lpstr>Introduction</vt:lpstr>
      <vt:lpstr>Introduction</vt:lpstr>
      <vt:lpstr>Age of Organisms</vt:lpstr>
      <vt:lpstr>Age of Organisms</vt:lpstr>
      <vt:lpstr>The Exponential Model</vt:lpstr>
      <vt:lpstr>The Exponential Model</vt:lpstr>
      <vt:lpstr>The Exponential Model</vt:lpstr>
      <vt:lpstr>The Logistic Model</vt:lpstr>
      <vt:lpstr>The Logistic Model</vt:lpstr>
      <vt:lpstr>The Logistic Model</vt:lpstr>
      <vt:lpstr>The Logistic Model</vt:lpstr>
      <vt:lpstr>Expansion and Its Cause</vt:lpstr>
      <vt:lpstr>Expansion and Its Cause</vt:lpstr>
      <vt:lpstr>Population Fluctuations</vt:lpstr>
      <vt:lpstr>Predator Prey Dynamics</vt:lpstr>
      <vt:lpstr>Predator Prey Dynamics</vt:lpstr>
      <vt:lpstr>Predator Prey Dynamics</vt:lpstr>
      <vt:lpstr>PowerPoint Presentation</vt:lpstr>
      <vt:lpstr>Predator Prey Dynamics</vt:lpstr>
      <vt:lpstr>Predator Prey Dynamics</vt:lpstr>
      <vt:lpstr>Video</vt:lpstr>
      <vt:lpstr>Population Regulation</vt:lpstr>
      <vt:lpstr>Population Regulation</vt:lpstr>
      <vt:lpstr>Population Regulation</vt:lpstr>
      <vt:lpstr>Population Regulation</vt:lpstr>
      <vt:lpstr>Population Regulation</vt:lpstr>
      <vt:lpstr>Population Regulation</vt:lpstr>
      <vt:lpstr>Sustainable Resource Management</vt:lpstr>
      <vt:lpstr>Sustainable Resource Management</vt:lpstr>
      <vt:lpstr>Ecological Footprint </vt:lpstr>
      <vt:lpstr>Ecological Footprint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Profiles</dc:title>
  <dc:creator>Administrator</dc:creator>
  <cp:lastModifiedBy>Administrator</cp:lastModifiedBy>
  <cp:revision>17</cp:revision>
  <dcterms:created xsi:type="dcterms:W3CDTF">2014-03-12T11:06:55Z</dcterms:created>
  <dcterms:modified xsi:type="dcterms:W3CDTF">2018-05-01T16:44:38Z</dcterms:modified>
</cp:coreProperties>
</file>