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7" r:id="rId7"/>
    <p:sldId id="278" r:id="rId8"/>
    <p:sldId id="279" r:id="rId9"/>
    <p:sldId id="280" r:id="rId10"/>
    <p:sldId id="281" r:id="rId11"/>
    <p:sldId id="282" r:id="rId12"/>
    <p:sldId id="320" r:id="rId13"/>
    <p:sldId id="307" r:id="rId14"/>
    <p:sldId id="313" r:id="rId15"/>
    <p:sldId id="284" r:id="rId16"/>
    <p:sldId id="285" r:id="rId17"/>
    <p:sldId id="287" r:id="rId18"/>
    <p:sldId id="321" r:id="rId19"/>
    <p:sldId id="317" r:id="rId20"/>
    <p:sldId id="322" r:id="rId21"/>
    <p:sldId id="318" r:id="rId22"/>
    <p:sldId id="319" r:id="rId23"/>
    <p:sldId id="309" r:id="rId24"/>
    <p:sldId id="323" r:id="rId25"/>
    <p:sldId id="324" r:id="rId26"/>
    <p:sldId id="325" r:id="rId27"/>
    <p:sldId id="326" r:id="rId28"/>
    <p:sldId id="327" r:id="rId29"/>
    <p:sldId id="303" r:id="rId30"/>
    <p:sldId id="304" r:id="rId31"/>
    <p:sldId id="305" r:id="rId32"/>
    <p:sldId id="30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6" autoAdjust="0"/>
    <p:restoredTop sz="94660"/>
  </p:normalViewPr>
  <p:slideViewPr>
    <p:cSldViewPr>
      <p:cViewPr varScale="1">
        <p:scale>
          <a:sx n="73" d="100"/>
          <a:sy n="73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6928-4682-41EE-8E26-E7AA194962C0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2A06-5604-4BDB-A426-FB0F2F63C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0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6928-4682-41EE-8E26-E7AA194962C0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2A06-5604-4BDB-A426-FB0F2F63C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892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6928-4682-41EE-8E26-E7AA194962C0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2A06-5604-4BDB-A426-FB0F2F63C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547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6928-4682-41EE-8E26-E7AA194962C0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2A06-5604-4BDB-A426-FB0F2F63C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17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6928-4682-41EE-8E26-E7AA194962C0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2A06-5604-4BDB-A426-FB0F2F63C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890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6928-4682-41EE-8E26-E7AA194962C0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2A06-5604-4BDB-A426-FB0F2F63C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835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6928-4682-41EE-8E26-E7AA194962C0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2A06-5604-4BDB-A426-FB0F2F63C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569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6928-4682-41EE-8E26-E7AA194962C0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2A06-5604-4BDB-A426-FB0F2F63C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16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6928-4682-41EE-8E26-E7AA194962C0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2A06-5604-4BDB-A426-FB0F2F63C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74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6928-4682-41EE-8E26-E7AA194962C0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2A06-5604-4BDB-A426-FB0F2F63C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69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D6928-4682-41EE-8E26-E7AA194962C0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2A06-5604-4BDB-A426-FB0F2F63C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38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D6928-4682-41EE-8E26-E7AA194962C0}" type="datetimeFigureOut">
              <a:rPr lang="en-US" smtClean="0"/>
              <a:pPr/>
              <a:t>11/14/2013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52A06-5604-4BDB-A426-FB0F2F63CC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412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Photosynthesis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07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and Pigments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When white light strikes an object, the object will reflect or absorb the light</a:t>
            </a:r>
          </a:p>
          <a:p>
            <a:r>
              <a:rPr lang="en-US" dirty="0" smtClean="0"/>
              <a:t>Light that is absorbed is not seen by the eye</a:t>
            </a:r>
          </a:p>
          <a:p>
            <a:r>
              <a:rPr lang="en-US" dirty="0" smtClean="0"/>
              <a:t>The absorbed light is absorbed by things called </a:t>
            </a:r>
            <a:r>
              <a:rPr lang="en-US" b="1" dirty="0" smtClean="0"/>
              <a:t>pigments </a:t>
            </a:r>
          </a:p>
          <a:p>
            <a:r>
              <a:rPr lang="en-US" dirty="0" smtClean="0"/>
              <a:t>Most pigments absorb certain light better than others</a:t>
            </a:r>
            <a:endParaRPr lang="en-US" dirty="0"/>
          </a:p>
        </p:txBody>
      </p:sp>
      <p:pic>
        <p:nvPicPr>
          <p:cNvPr id="15362" name="Picture 2" descr="http://www.yinyangskinscience.com/wp-content/uploads/2009/10/tan-or-no-tan.jpg"/>
          <p:cNvPicPr>
            <a:picLocks noChangeAspect="1" noChangeArrowheads="1"/>
          </p:cNvPicPr>
          <p:nvPr/>
        </p:nvPicPr>
        <p:blipFill>
          <a:blip r:embed="rId2" cstate="print"/>
          <a:srcRect l="22588"/>
          <a:stretch>
            <a:fillRect/>
          </a:stretch>
        </p:blipFill>
        <p:spPr bwMode="auto">
          <a:xfrm>
            <a:off x="609600" y="1981200"/>
            <a:ext cx="3822700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1628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and Pigments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Light that is reflected is bounced into the environment</a:t>
            </a:r>
          </a:p>
          <a:p>
            <a:r>
              <a:rPr lang="en-US" dirty="0" smtClean="0"/>
              <a:t>Example: The light that is reflected and is picked up by the eye gives color</a:t>
            </a:r>
          </a:p>
          <a:p>
            <a:r>
              <a:rPr lang="en-US" dirty="0" smtClean="0"/>
              <a:t>This gives all objects in our natural world color</a:t>
            </a:r>
            <a:endParaRPr lang="en-US" dirty="0"/>
          </a:p>
        </p:txBody>
      </p:sp>
      <p:pic>
        <p:nvPicPr>
          <p:cNvPr id="7" name="Picture 2" descr="http://www2.cmp.uea.ac.uk/Research/compvis/ColourIntro/img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192" y="1852613"/>
            <a:ext cx="4314825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73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nap2objects.com/wp-content/uploads/2009/02/color-and-ligh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828800"/>
            <a:ext cx="73152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73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oillusions.com/wp-content/uploads/photos1.blogger.com/blogger/5639/2020/400/batr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914400"/>
            <a:ext cx="50292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cman Illusion Created by Jeremy Hinton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990600"/>
            <a:ext cx="4905375" cy="490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50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Chloroplast Pigments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Located in the chloroplasts are the pigments that allow for photosynthesis</a:t>
            </a:r>
          </a:p>
          <a:p>
            <a:r>
              <a:rPr lang="en-US" dirty="0" smtClean="0"/>
              <a:t>The most important is </a:t>
            </a:r>
            <a:r>
              <a:rPr lang="en-US" b="1" dirty="0" smtClean="0"/>
              <a:t>chlorophyll</a:t>
            </a:r>
          </a:p>
          <a:p>
            <a:r>
              <a:rPr lang="en-US" dirty="0" smtClean="0"/>
              <a:t>This is the actual chemical that captures light energy</a:t>
            </a:r>
            <a:endParaRPr lang="en-US" dirty="0"/>
          </a:p>
        </p:txBody>
      </p:sp>
      <p:pic>
        <p:nvPicPr>
          <p:cNvPr id="12290" name="Picture 2" descr="http://1.bp.blogspot.com/_ErjwMqGG5PM/THAeZdHlzfI/AAAAAAAAAAc/J4UEpsvvqp0/s320/chlo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1828800"/>
            <a:ext cx="3854245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993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Chloroplast Pigments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two types of chlorophyll in a chloroplast </a:t>
            </a:r>
          </a:p>
          <a:p>
            <a:pPr lvl="1"/>
            <a:r>
              <a:rPr lang="en-US" dirty="0" smtClean="0"/>
              <a:t>chlorophyll a</a:t>
            </a:r>
          </a:p>
          <a:p>
            <a:pPr lvl="1"/>
            <a:r>
              <a:rPr lang="en-US" dirty="0" smtClean="0"/>
              <a:t>chlorophyll b</a:t>
            </a:r>
          </a:p>
          <a:p>
            <a:r>
              <a:rPr lang="en-US" dirty="0" smtClean="0"/>
              <a:t>Chlorophyll a absorbs blue/purple and orange/red</a:t>
            </a:r>
          </a:p>
          <a:p>
            <a:r>
              <a:rPr lang="en-US" dirty="0" smtClean="0"/>
              <a:t>Chlorophyll b absorbs blues, some light greens and oranges</a:t>
            </a:r>
          </a:p>
          <a:p>
            <a:r>
              <a:rPr lang="en-US" dirty="0" smtClean="0"/>
              <a:t>What color does this produce?</a:t>
            </a:r>
            <a:endParaRPr lang="en-US" dirty="0"/>
          </a:p>
        </p:txBody>
      </p:sp>
      <p:pic>
        <p:nvPicPr>
          <p:cNvPr id="1026" name="Picture 2" descr="http://www.gurugrowlights.com/images/chlorophy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269" y="1828799"/>
            <a:ext cx="4267200" cy="379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056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Chloroplast Pigments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Other pigments found in the thylakoid are called yellow, orange and brown </a:t>
            </a:r>
            <a:r>
              <a:rPr lang="en-US" b="1" dirty="0" smtClean="0"/>
              <a:t>carotenoids</a:t>
            </a:r>
          </a:p>
          <a:p>
            <a:r>
              <a:rPr lang="en-US" dirty="0" smtClean="0"/>
              <a:t>These are accessory pigments that help chlorophyll a capture light</a:t>
            </a:r>
          </a:p>
          <a:p>
            <a:endParaRPr lang="en-US" dirty="0"/>
          </a:p>
        </p:txBody>
      </p:sp>
      <p:pic>
        <p:nvPicPr>
          <p:cNvPr id="9218" name="Picture 2" descr="http://www.dsm.com/en_US/images/dnp/caroteno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590800"/>
            <a:ext cx="4356100" cy="19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1802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Chloroplast Pigments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During the fall season in a deciduous forest chloroplasts die</a:t>
            </a:r>
          </a:p>
          <a:p>
            <a:r>
              <a:rPr lang="en-US" dirty="0" smtClean="0"/>
              <a:t>When the chloroplasts die the chlorophyll is removed from the leave</a:t>
            </a:r>
          </a:p>
          <a:p>
            <a:r>
              <a:rPr lang="en-US" dirty="0" smtClean="0"/>
              <a:t>All that is left behind are different color carotenoids</a:t>
            </a:r>
            <a:endParaRPr lang="en-US" dirty="0"/>
          </a:p>
        </p:txBody>
      </p:sp>
      <p:pic>
        <p:nvPicPr>
          <p:cNvPr id="1026" name="Picture 2" descr="http://www.charmeddesign.com/sites/charmeddesign1012.indiemade.com/files/images/fall-leaves-tr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15" y="2209800"/>
            <a:ext cx="4035380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7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Chloroplasts and Thylakoids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Capturing light is the first stage in photosynthesis</a:t>
            </a:r>
          </a:p>
          <a:p>
            <a:r>
              <a:rPr lang="en-US" dirty="0" smtClean="0"/>
              <a:t>This happens by absorbing light in the chloroplast</a:t>
            </a:r>
          </a:p>
          <a:p>
            <a:r>
              <a:rPr lang="en-US" dirty="0" smtClean="0"/>
              <a:t>Light will penetrate the cell and hit the chloroplast where it is absorbed</a:t>
            </a:r>
            <a:endParaRPr lang="en-US" dirty="0"/>
          </a:p>
        </p:txBody>
      </p:sp>
      <p:pic>
        <p:nvPicPr>
          <p:cNvPr id="14338" name="Picture 2" descr="http://www.clean-energy-ideas.com/articles/media/solar_energy_pros_and_c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81200"/>
            <a:ext cx="4371975" cy="3524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9767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Every organism needs energy in order to perform life functions</a:t>
            </a:r>
          </a:p>
          <a:p>
            <a:r>
              <a:rPr lang="en-US" dirty="0" smtClean="0"/>
              <a:t>The energy that is used to grow, reproduce and move has to come from somewhere</a:t>
            </a:r>
          </a:p>
          <a:p>
            <a:r>
              <a:rPr lang="en-US" dirty="0" smtClean="0"/>
              <a:t>Most animals consume food to get energy</a:t>
            </a:r>
            <a:endParaRPr lang="en-US" dirty="0"/>
          </a:p>
        </p:txBody>
      </p:sp>
      <p:pic>
        <p:nvPicPr>
          <p:cNvPr id="1026" name="Picture 2" descr="http://www.livingnutrition.com/images/laugh/hamsterWcarro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599" y="1600200"/>
            <a:ext cx="3831647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787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Chloroplasts and Thylakoids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chloroplast has two different external structures</a:t>
            </a:r>
          </a:p>
          <a:p>
            <a:r>
              <a:rPr lang="en-US" dirty="0" smtClean="0"/>
              <a:t>Two membranes protect the parts of the organelle and the processes that happen within</a:t>
            </a:r>
          </a:p>
          <a:p>
            <a:r>
              <a:rPr lang="en-US" dirty="0" smtClean="0"/>
              <a:t>The two membranes are the </a:t>
            </a:r>
            <a:r>
              <a:rPr lang="en-US" b="1" dirty="0" smtClean="0"/>
              <a:t>inner membrane </a:t>
            </a:r>
            <a:r>
              <a:rPr lang="en-US" dirty="0" smtClean="0"/>
              <a:t>and the </a:t>
            </a:r>
            <a:r>
              <a:rPr lang="en-US" b="1" dirty="0" smtClean="0"/>
              <a:t>outer membrane</a:t>
            </a:r>
            <a:endParaRPr lang="en-US" b="1" dirty="0"/>
          </a:p>
        </p:txBody>
      </p:sp>
      <p:pic>
        <p:nvPicPr>
          <p:cNvPr id="6" name="Picture 2" descr="http://www.helpsavetheclimate.com/chloroplast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286000"/>
            <a:ext cx="401955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7192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Chloroplasts and Thylakoids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chloroplast has internal structures called </a:t>
            </a:r>
            <a:r>
              <a:rPr lang="en-US" b="1" dirty="0" smtClean="0"/>
              <a:t>thylakoids</a:t>
            </a:r>
          </a:p>
          <a:p>
            <a:r>
              <a:rPr lang="en-US" dirty="0" smtClean="0"/>
              <a:t>These are internal membrane sacks that look like pancakes</a:t>
            </a:r>
          </a:p>
          <a:p>
            <a:r>
              <a:rPr lang="en-US" dirty="0" smtClean="0"/>
              <a:t>Thylakoids form stacks </a:t>
            </a:r>
            <a:r>
              <a:rPr lang="en-US" smtClean="0"/>
              <a:t>called </a:t>
            </a:r>
            <a:r>
              <a:rPr lang="en-US" b="1" smtClean="0"/>
              <a:t>granum</a:t>
            </a:r>
            <a:endParaRPr lang="en-US" b="1" dirty="0" smtClean="0"/>
          </a:p>
          <a:p>
            <a:r>
              <a:rPr lang="en-US" dirty="0" smtClean="0"/>
              <a:t>Many stacks of granum make up a </a:t>
            </a:r>
            <a:r>
              <a:rPr lang="en-US" b="1" dirty="0" smtClean="0"/>
              <a:t>grana</a:t>
            </a:r>
            <a:endParaRPr lang="en-US" b="1" dirty="0"/>
          </a:p>
        </p:txBody>
      </p:sp>
      <p:pic>
        <p:nvPicPr>
          <p:cNvPr id="13314" name="Picture 2" descr="http://www.helpsavetheclimate.com/chloroplast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401955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2992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Chloroplasts and Thylakoids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Having stacks of grana increases the surface area of the chloroplast</a:t>
            </a:r>
          </a:p>
          <a:p>
            <a:r>
              <a:rPr lang="en-US" dirty="0" smtClean="0"/>
              <a:t>This allows the chloroplast to absorb more light </a:t>
            </a:r>
          </a:p>
          <a:p>
            <a:r>
              <a:rPr lang="en-US" dirty="0" smtClean="0"/>
              <a:t>The fluid surrounding the grana is called the </a:t>
            </a:r>
            <a:r>
              <a:rPr lang="en-US" b="1" dirty="0" smtClean="0"/>
              <a:t>stroma</a:t>
            </a:r>
            <a:endParaRPr lang="en-US" b="1" dirty="0"/>
          </a:p>
        </p:txBody>
      </p:sp>
      <p:pic>
        <p:nvPicPr>
          <p:cNvPr id="12290" name="Picture 2" descr="http://www.helpsavetheclimate.com/chloroplast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62200"/>
            <a:ext cx="401955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09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All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Photosynthesis is a series of a reactions </a:t>
            </a:r>
          </a:p>
          <a:p>
            <a:r>
              <a:rPr lang="en-US" dirty="0" smtClean="0"/>
              <a:t>These reactions take our reactants and turn them into products</a:t>
            </a:r>
          </a:p>
          <a:p>
            <a:r>
              <a:rPr lang="en-US" dirty="0" smtClean="0"/>
              <a:t>Those reactions can be broken into two different categories, </a:t>
            </a:r>
            <a:r>
              <a:rPr lang="en-US" b="1" dirty="0" smtClean="0"/>
              <a:t>Light Reactions </a:t>
            </a:r>
            <a:r>
              <a:rPr lang="en-US" dirty="0" smtClean="0"/>
              <a:t>and the </a:t>
            </a:r>
            <a:r>
              <a:rPr lang="en-US" b="1" dirty="0" smtClean="0"/>
              <a:t>Calvin Cycle</a:t>
            </a:r>
            <a:endParaRPr lang="en-US" b="1" dirty="0"/>
          </a:p>
        </p:txBody>
      </p:sp>
      <p:pic>
        <p:nvPicPr>
          <p:cNvPr id="5" name="Picture 2" descr="http://posterous.com/getfile/files.posterous.com/room212bio/ik467EVMnUTmTeff3x6vYSAXhtfCShKs3JxeCYqnW4f1RmBzPT2cy8njkT2Y/0PS_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93"/>
          <a:stretch/>
        </p:blipFill>
        <p:spPr bwMode="auto">
          <a:xfrm>
            <a:off x="5333999" y="2438400"/>
            <a:ext cx="3124199" cy="243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6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All 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light reactions require light to get started</a:t>
            </a:r>
          </a:p>
          <a:p>
            <a:r>
              <a:rPr lang="en-US" dirty="0" smtClean="0"/>
              <a:t>The light reactions happen in the membrane of the thylakoid</a:t>
            </a:r>
          </a:p>
          <a:p>
            <a:r>
              <a:rPr lang="en-US" dirty="0" smtClean="0"/>
              <a:t>During the light reactions light is absorbed by chlorophyll a and b in the membrane of the thylakoid</a:t>
            </a:r>
          </a:p>
          <a:p>
            <a:r>
              <a:rPr lang="en-US" dirty="0" smtClean="0"/>
              <a:t>This excites electrons and removes them from H</a:t>
            </a:r>
            <a:r>
              <a:rPr lang="en-US" baseline="-25000" dirty="0" smtClean="0"/>
              <a:t>2</a:t>
            </a:r>
            <a:r>
              <a:rPr lang="en-US" dirty="0" smtClean="0"/>
              <a:t>0</a:t>
            </a:r>
            <a:endParaRPr lang="en-US" baseline="-25000" dirty="0" smtClean="0"/>
          </a:p>
          <a:p>
            <a:endParaRPr lang="en-US" dirty="0"/>
          </a:p>
        </p:txBody>
      </p:sp>
      <p:pic>
        <p:nvPicPr>
          <p:cNvPr id="1026" name="Picture 2" descr="http://library.thinkquest.org/C004535/media/photosystem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237"/>
          <a:stretch/>
        </p:blipFill>
        <p:spPr bwMode="auto">
          <a:xfrm>
            <a:off x="5905500" y="1447800"/>
            <a:ext cx="1600200" cy="4631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551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All 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By exciting electrons using the sun, the light reactions create two different energy sources</a:t>
            </a:r>
          </a:p>
          <a:p>
            <a:r>
              <a:rPr lang="en-US" dirty="0" smtClean="0"/>
              <a:t>The two different sources are ATP and NADPH</a:t>
            </a:r>
          </a:p>
          <a:p>
            <a:r>
              <a:rPr lang="en-US" dirty="0" smtClean="0"/>
              <a:t>These two sources are then used in the next step of photosynthesis to create sugars </a:t>
            </a:r>
            <a:endParaRPr lang="en-US" dirty="0"/>
          </a:p>
        </p:txBody>
      </p:sp>
      <p:pic>
        <p:nvPicPr>
          <p:cNvPr id="1026" name="Picture 2" descr="http://leavingbio.net/ENERGY%20FOR%20LIFE_files/image00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514" y="1828800"/>
            <a:ext cx="3733799" cy="373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3454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All Works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During the </a:t>
            </a:r>
            <a:r>
              <a:rPr lang="en-US" b="1" dirty="0" smtClean="0"/>
              <a:t>Calvin Cycle </a:t>
            </a:r>
            <a:r>
              <a:rPr lang="en-US" dirty="0" smtClean="0"/>
              <a:t>we take energy generated from photosynthesis (ATP and NADPH) and combine it with carbons (from CO</a:t>
            </a:r>
            <a:r>
              <a:rPr lang="en-US" baseline="-25000" dirty="0" smtClean="0"/>
              <a:t>2</a:t>
            </a:r>
            <a:r>
              <a:rPr lang="en-US" dirty="0" smtClean="0"/>
              <a:t>) to create sugars</a:t>
            </a:r>
          </a:p>
          <a:p>
            <a:r>
              <a:rPr lang="en-US" dirty="0" smtClean="0"/>
              <a:t>It can happen in the light or the dark</a:t>
            </a:r>
          </a:p>
          <a:p>
            <a:r>
              <a:rPr lang="en-US" dirty="0" smtClean="0"/>
              <a:t>This happens in the stroma of the chloroplast</a:t>
            </a:r>
            <a:endParaRPr lang="en-US" dirty="0"/>
          </a:p>
        </p:txBody>
      </p:sp>
      <p:pic>
        <p:nvPicPr>
          <p:cNvPr id="2050" name="Picture 2" descr="http://upload.wikimedia.org/wikipedia/commons/thumb/8/8e/Calvin-cycle4.svg/400px-Calvin-cycle4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38869"/>
            <a:ext cx="3810000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261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It All 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First molecules of CO</a:t>
            </a:r>
            <a:r>
              <a:rPr lang="en-US" baseline="-25000" dirty="0" smtClean="0"/>
              <a:t>2</a:t>
            </a:r>
            <a:r>
              <a:rPr lang="en-US" dirty="0" smtClean="0"/>
              <a:t> enter the Calvin cycle</a:t>
            </a:r>
          </a:p>
          <a:p>
            <a:r>
              <a:rPr lang="en-US" dirty="0" smtClean="0"/>
              <a:t>These molecules are then combined changed to different forms of carbon using the ATP and NADPH from the light reactions</a:t>
            </a:r>
          </a:p>
          <a:p>
            <a:r>
              <a:rPr lang="en-US" dirty="0" smtClean="0"/>
              <a:t>It takes many molecules of ATP and NAPDH to change the CO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pic>
        <p:nvPicPr>
          <p:cNvPr id="3074" name="Picture 2" descr="http://www.starsandseas.com/SAS_Images/SAS_Cell_Images/SAS_organelles/calvin%20cy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81200"/>
            <a:ext cx="3640745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317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All Works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Once the process completes, the Calvin cycle produces sugars</a:t>
            </a:r>
          </a:p>
          <a:p>
            <a:r>
              <a:rPr lang="en-US" dirty="0" smtClean="0"/>
              <a:t>These sugars are molecules that store great amounts of energy for the cell to use later</a:t>
            </a:r>
          </a:p>
          <a:p>
            <a:r>
              <a:rPr lang="en-US" dirty="0" smtClean="0"/>
              <a:t>This means the plant has created molecules that contain a lot of energy that can be stored</a:t>
            </a:r>
            <a:endParaRPr lang="en-US" dirty="0"/>
          </a:p>
        </p:txBody>
      </p:sp>
      <p:pic>
        <p:nvPicPr>
          <p:cNvPr id="4098" name="Picture 2" descr="http://www.pearsonhighered.com/mathews/GH/GLUCOSEH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828800"/>
            <a:ext cx="3148813" cy="329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27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 WITH CUTOUT</a:t>
            </a:r>
            <a:endParaRPr lang="en-US" dirty="0"/>
          </a:p>
        </p:txBody>
      </p:sp>
      <p:pic>
        <p:nvPicPr>
          <p:cNvPr id="3074" name="Picture 2" descr="http://posterous.com/getfile/files.posterous.com/room212bio/ik467EVMnUTmTeff3x6vYSAXhtfCShKs3JxeCYqnW4f1RmBzPT2cy8njkT2Y/0PS_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93"/>
          <a:stretch/>
        </p:blipFill>
        <p:spPr bwMode="auto">
          <a:xfrm>
            <a:off x="1371600" y="1219200"/>
            <a:ext cx="6248400" cy="486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Photosynthesis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Plants cannot consume food quite like an animal</a:t>
            </a:r>
          </a:p>
          <a:p>
            <a:r>
              <a:rPr lang="en-US" dirty="0" smtClean="0"/>
              <a:t>Plants have to get their food in other ways</a:t>
            </a:r>
          </a:p>
          <a:p>
            <a:r>
              <a:rPr lang="en-US" dirty="0" smtClean="0"/>
              <a:t>Plants go through a unique process that gives them energy to make sugars </a:t>
            </a:r>
          </a:p>
          <a:p>
            <a:r>
              <a:rPr lang="en-US" dirty="0" smtClean="0"/>
              <a:t>This process is called </a:t>
            </a:r>
            <a:r>
              <a:rPr lang="en-US" b="1" dirty="0" smtClean="0"/>
              <a:t>photosynthesis</a:t>
            </a:r>
            <a:endParaRPr lang="en-US" b="1" dirty="0"/>
          </a:p>
        </p:txBody>
      </p:sp>
      <p:pic>
        <p:nvPicPr>
          <p:cNvPr id="19458" name="Picture 2" descr="http://www.prolandscapesupply.biz/images/plant&amp;FullSu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3450543" cy="472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552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That Affect Photosynthesis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Different factors can affect photosynthesis</a:t>
            </a:r>
          </a:p>
          <a:p>
            <a:r>
              <a:rPr lang="en-US" dirty="0" smtClean="0"/>
              <a:t>Light intensity is very important to photosynthesis</a:t>
            </a:r>
          </a:p>
          <a:p>
            <a:r>
              <a:rPr lang="en-US" dirty="0" smtClean="0"/>
              <a:t>With a lower intensity then there will be a lower rate of photosynthesis</a:t>
            </a:r>
          </a:p>
          <a:p>
            <a:r>
              <a:rPr lang="en-US" dirty="0" smtClean="0"/>
              <a:t>With a higher intensity of light there will be a higher rate of photosynthesis</a:t>
            </a:r>
          </a:p>
          <a:p>
            <a:pPr lvl="1"/>
            <a:r>
              <a:rPr lang="en-US" dirty="0" smtClean="0"/>
              <a:t>Eventually it will level off</a:t>
            </a:r>
          </a:p>
        </p:txBody>
      </p:sp>
      <p:pic>
        <p:nvPicPr>
          <p:cNvPr id="8194" name="Picture 2" descr="http://www.skoool.ie/skoool/uploadedImages/contentimages/graph2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355"/>
          <a:stretch/>
        </p:blipFill>
        <p:spPr bwMode="auto">
          <a:xfrm>
            <a:off x="4800600" y="2057400"/>
            <a:ext cx="4114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6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That Affect Photosynthesis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Carbon dioxide levels are a factor in photosynthesis</a:t>
            </a:r>
          </a:p>
          <a:p>
            <a:r>
              <a:rPr lang="en-US" dirty="0" smtClean="0"/>
              <a:t>More carbon dioxide means more available for photosynthesis</a:t>
            </a:r>
          </a:p>
          <a:p>
            <a:r>
              <a:rPr lang="en-US" dirty="0" smtClean="0"/>
              <a:t>At a point however, the graph would level out</a:t>
            </a:r>
            <a:endParaRPr lang="en-US" dirty="0"/>
          </a:p>
        </p:txBody>
      </p:sp>
      <p:pic>
        <p:nvPicPr>
          <p:cNvPr id="9218" name="Picture 2" descr="http://www.bbc.co.uk/schools/gcsebitesize/science/images/photosyn_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4428306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78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That Affect Photosynthesis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Temperature affects photosynthesis</a:t>
            </a:r>
          </a:p>
          <a:p>
            <a:r>
              <a:rPr lang="en-US" dirty="0" smtClean="0"/>
              <a:t>Photosynthesis happens best at a set temperature</a:t>
            </a:r>
          </a:p>
          <a:p>
            <a:r>
              <a:rPr lang="en-US" dirty="0" smtClean="0"/>
              <a:t>It will be slower if it is a lower or higher temperature </a:t>
            </a:r>
            <a:endParaRPr lang="en-US" dirty="0"/>
          </a:p>
        </p:txBody>
      </p:sp>
      <p:pic>
        <p:nvPicPr>
          <p:cNvPr id="10242" name="Picture 2" descr="http://www.bbc.co.uk/schools/gcsebitesize/science/images/photosyn_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81200"/>
            <a:ext cx="4100284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21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Obtaining Energy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All organisms can be classified by how they obtain food</a:t>
            </a:r>
          </a:p>
          <a:p>
            <a:r>
              <a:rPr lang="en-US" dirty="0" smtClean="0"/>
              <a:t>Organisms that make their own food are called </a:t>
            </a:r>
            <a:r>
              <a:rPr lang="en-US" b="1" dirty="0" smtClean="0"/>
              <a:t>autotrophs </a:t>
            </a:r>
            <a:r>
              <a:rPr lang="en-US" dirty="0" smtClean="0"/>
              <a:t>or</a:t>
            </a:r>
            <a:r>
              <a:rPr lang="en-US" b="1" dirty="0" smtClean="0"/>
              <a:t> producers</a:t>
            </a:r>
          </a:p>
          <a:p>
            <a:pPr lvl="1"/>
            <a:r>
              <a:rPr lang="en-US" dirty="0" smtClean="0"/>
              <a:t>Plants and photosynthetic bacteria</a:t>
            </a:r>
          </a:p>
          <a:p>
            <a:r>
              <a:rPr lang="en-US" dirty="0" smtClean="0"/>
              <a:t>Organisms that have to consume other organisms are called </a:t>
            </a:r>
            <a:r>
              <a:rPr lang="en-US" b="1" dirty="0" smtClean="0"/>
              <a:t>heterotrophs </a:t>
            </a:r>
            <a:r>
              <a:rPr lang="en-US" dirty="0" smtClean="0"/>
              <a:t> or </a:t>
            </a:r>
            <a:r>
              <a:rPr lang="en-US" b="1" dirty="0" smtClean="0"/>
              <a:t>consumers</a:t>
            </a:r>
          </a:p>
          <a:p>
            <a:pPr lvl="1"/>
            <a:r>
              <a:rPr lang="en-US" dirty="0" smtClean="0"/>
              <a:t>Animals, protists and some fungi</a:t>
            </a:r>
            <a:endParaRPr lang="en-US" dirty="0"/>
          </a:p>
        </p:txBody>
      </p:sp>
      <p:pic>
        <p:nvPicPr>
          <p:cNvPr id="18434" name="Picture 2" descr="http://course1.winona.edu/sberg/IMAGES/orchid-lea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600200"/>
            <a:ext cx="2581776" cy="1962150"/>
          </a:xfrm>
          <a:prstGeom prst="rect">
            <a:avLst/>
          </a:prstGeom>
          <a:noFill/>
        </p:spPr>
      </p:pic>
      <p:pic>
        <p:nvPicPr>
          <p:cNvPr id="18436" name="Picture 4" descr="http://www.medienwerkstatt-online.de/lws_wissen/bilder/2481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962400"/>
            <a:ext cx="2857500" cy="2419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049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Obtaining Energy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7244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Autotrophs use a complex system of reactions to take energy from the sun and turn it into food</a:t>
            </a:r>
          </a:p>
          <a:p>
            <a:endParaRPr lang="en-US" dirty="0"/>
          </a:p>
        </p:txBody>
      </p:sp>
      <p:pic>
        <p:nvPicPr>
          <p:cNvPr id="17412" name="Picture 4" descr="http://s3.amazonaws.com/picable/2009/04/17/885193_Photosynthesis-How-it-Works-LightDependent-Reactions-amp-Calvin-Cycle_620.jpg"/>
          <p:cNvPicPr>
            <a:picLocks noChangeAspect="1" noChangeArrowheads="1"/>
          </p:cNvPicPr>
          <p:nvPr/>
        </p:nvPicPr>
        <p:blipFill>
          <a:blip r:embed="rId2" cstate="print"/>
          <a:srcRect r="8411" b="7788"/>
          <a:stretch>
            <a:fillRect/>
          </a:stretch>
        </p:blipFill>
        <p:spPr bwMode="auto">
          <a:xfrm>
            <a:off x="457200" y="2057400"/>
            <a:ext cx="4038600" cy="30495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354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Photosynthesis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Photosynthesis has a set chemical reaction</a:t>
            </a:r>
          </a:p>
          <a:p>
            <a:r>
              <a:rPr lang="en-US" dirty="0" smtClean="0"/>
              <a:t>This chemical reaction lets us know what goes into photosynthesis</a:t>
            </a:r>
          </a:p>
          <a:p>
            <a:r>
              <a:rPr lang="en-US" dirty="0" smtClean="0"/>
              <a:t>It also tells us what comes out of photosynthesis</a:t>
            </a:r>
            <a:endParaRPr lang="en-US" dirty="0"/>
          </a:p>
        </p:txBody>
      </p:sp>
      <p:pic>
        <p:nvPicPr>
          <p:cNvPr id="17410" name="Picture 2" descr="http://milander.net/sarahAlexanderWeb/images/equ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743200"/>
            <a:ext cx="4114800" cy="10704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302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eacherthomas.com/wp-content/uploads/2010/01/photosynthesis-equatio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7800"/>
            <a:ext cx="792768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pload.wikimedia.org/wikipedia/commons/4/41/Carbon-dioxide-3D-vd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419600"/>
            <a:ext cx="2362200" cy="155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idswater.com/Common/header/Img-water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00" b="19070"/>
          <a:stretch/>
        </p:blipFill>
        <p:spPr bwMode="auto">
          <a:xfrm>
            <a:off x="2446021" y="304800"/>
            <a:ext cx="1905000" cy="169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2.worc.ac.uk/ils/images/stories/suga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962400"/>
            <a:ext cx="2336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minuet.dance.ohio-state.edu/~loy49/images/words/breath/breath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35621"/>
            <a:ext cx="1873232" cy="123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807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Photosynthesis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Inputs for photosynthesis are carbon dioxide, water and sunlight </a:t>
            </a:r>
          </a:p>
          <a:p>
            <a:r>
              <a:rPr lang="en-US" dirty="0" smtClean="0"/>
              <a:t>Products for photosynthesis are glucose (sugar) and oxygen</a:t>
            </a:r>
            <a:endParaRPr lang="en-US" dirty="0"/>
          </a:p>
        </p:txBody>
      </p:sp>
      <p:pic>
        <p:nvPicPr>
          <p:cNvPr id="15362" name="Picture 2" descr="http://milander.net/sarahAlexanderWeb/images/equ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819400"/>
            <a:ext cx="3429000" cy="8920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36969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and Pigments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To understand how photosynthesis happens, it is important to understand light</a:t>
            </a:r>
          </a:p>
          <a:p>
            <a:r>
              <a:rPr lang="en-US" dirty="0" smtClean="0"/>
              <a:t>White light is made of many different wavelengths of light</a:t>
            </a:r>
          </a:p>
          <a:p>
            <a:r>
              <a:rPr lang="en-US" dirty="0" smtClean="0"/>
              <a:t>These different types of light combine in order to  create white light</a:t>
            </a:r>
            <a:endParaRPr lang="en-US" dirty="0"/>
          </a:p>
        </p:txBody>
      </p:sp>
      <p:pic>
        <p:nvPicPr>
          <p:cNvPr id="16386" name="Picture 2" descr="http://upload.wikimedia.org/wikipedia/commons/f/f5/Light_dispersion_conceptual_wave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133600"/>
            <a:ext cx="3454400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0648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1405</TotalTime>
  <Words>930</Words>
  <Application>Microsoft Office PowerPoint</Application>
  <PresentationFormat>On-screen Show (4:3)</PresentationFormat>
  <Paragraphs>113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Photosynthesis</vt:lpstr>
      <vt:lpstr>Photosynthesis</vt:lpstr>
      <vt:lpstr>Photosynthesis</vt:lpstr>
      <vt:lpstr>Obtaining Energy</vt:lpstr>
      <vt:lpstr>Obtaining Energy</vt:lpstr>
      <vt:lpstr>Overview of Photosynthesis</vt:lpstr>
      <vt:lpstr>PowerPoint Presentation</vt:lpstr>
      <vt:lpstr>Overview of Photosynthesis</vt:lpstr>
      <vt:lpstr>Light and Pigments</vt:lpstr>
      <vt:lpstr>Light and Pigments</vt:lpstr>
      <vt:lpstr>Light and Pigments</vt:lpstr>
      <vt:lpstr>PowerPoint Presentation</vt:lpstr>
      <vt:lpstr>PowerPoint Presentation</vt:lpstr>
      <vt:lpstr>PowerPoint Presentation</vt:lpstr>
      <vt:lpstr>Chloroplast Pigments</vt:lpstr>
      <vt:lpstr>Chloroplast Pigments</vt:lpstr>
      <vt:lpstr>Chloroplast Pigments</vt:lpstr>
      <vt:lpstr>Chloroplast Pigments</vt:lpstr>
      <vt:lpstr>Chloroplasts and Thylakoids</vt:lpstr>
      <vt:lpstr>Chloroplasts and Thylakoids</vt:lpstr>
      <vt:lpstr>Chloroplasts and Thylakoids</vt:lpstr>
      <vt:lpstr>Chloroplasts and Thylakoids</vt:lpstr>
      <vt:lpstr>How It All Works</vt:lpstr>
      <vt:lpstr>How It All Works</vt:lpstr>
      <vt:lpstr>How It All Works</vt:lpstr>
      <vt:lpstr>How It All Works</vt:lpstr>
      <vt:lpstr>How It All Works</vt:lpstr>
      <vt:lpstr>How It All Works</vt:lpstr>
      <vt:lpstr>HELP WITH CUTOUT</vt:lpstr>
      <vt:lpstr>Factors That Affect Photosynthesis</vt:lpstr>
      <vt:lpstr>Factors That Affect Photosynthesis</vt:lpstr>
      <vt:lpstr>Factors That Affect Photosynthesis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Photosynthesis</dc:title>
  <dc:creator>Mike</dc:creator>
  <cp:lastModifiedBy>Administrator</cp:lastModifiedBy>
  <cp:revision>67</cp:revision>
  <dcterms:created xsi:type="dcterms:W3CDTF">2010-11-10T10:06:50Z</dcterms:created>
  <dcterms:modified xsi:type="dcterms:W3CDTF">2013-11-14T17:15:10Z</dcterms:modified>
</cp:coreProperties>
</file>