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86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  <p:sldId id="281" r:id="rId18"/>
    <p:sldId id="282" r:id="rId19"/>
    <p:sldId id="283" r:id="rId20"/>
    <p:sldId id="284" r:id="rId21"/>
    <p:sldId id="285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94E5B-E878-4F74-808F-92BD932EEF70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B6DE3-5D6B-4B8B-8FF2-41C3C0FD8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62au7Avq1E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IxyUcb2wqI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zv2JNaqnYxU&amp;feature=related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Patterns In Communities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Once the conditions in an area allow for more complex organisms, colonizers will start to grow</a:t>
            </a:r>
          </a:p>
          <a:p>
            <a:r>
              <a:rPr lang="en-US" dirty="0" smtClean="0"/>
              <a:t>These take many more years to start growing and take many more years to actually take hold</a:t>
            </a:r>
            <a:endParaRPr lang="en-US" dirty="0"/>
          </a:p>
        </p:txBody>
      </p:sp>
      <p:pic>
        <p:nvPicPr>
          <p:cNvPr id="13314" name="Picture 2" descr="http://howtraudoesit.files.wordpress.com/2010/01/jun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81200"/>
            <a:ext cx="419100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882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trees that make up secondary succession will out compete the pioneer species</a:t>
            </a:r>
          </a:p>
          <a:p>
            <a:r>
              <a:rPr lang="en-US" dirty="0" smtClean="0"/>
              <a:t>This means that you will find many more colonizers in an established secondary </a:t>
            </a:r>
            <a:r>
              <a:rPr lang="en-US" smtClean="0"/>
              <a:t>succession forest</a:t>
            </a:r>
            <a:endParaRPr lang="en-US" dirty="0"/>
          </a:p>
        </p:txBody>
      </p:sp>
      <p:pic>
        <p:nvPicPr>
          <p:cNvPr id="12290" name="Picture 2" descr="http://www.countrysideinfo.co.uk/successn/images/wo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4277032" cy="32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4677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Succession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14478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plants reach the point where they are as complex and diverse as the environment will allow them, they will stay the same</a:t>
            </a:r>
          </a:p>
          <a:p>
            <a:r>
              <a:rPr lang="en-US" dirty="0" smtClean="0"/>
              <a:t>Succession will no longer continue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climax community </a:t>
            </a:r>
            <a:r>
              <a:rPr lang="en-US" dirty="0" smtClean="0"/>
              <a:t>is when succession reaches a predictable and stable endpoint</a:t>
            </a:r>
            <a:endParaRPr lang="en-US" dirty="0"/>
          </a:p>
        </p:txBody>
      </p:sp>
      <p:pic>
        <p:nvPicPr>
          <p:cNvPr id="8194" name="Picture 2" descr="http://video.ecb.org/badger/download/vlc/images/VLC057_Climax_commun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2860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http://www.youtube.com/watch?v=A62au7Avq1E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Aquatic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Succession can happen in aquatic environments</a:t>
            </a:r>
          </a:p>
          <a:p>
            <a:r>
              <a:rPr lang="en-US" dirty="0" smtClean="0"/>
              <a:t>Lakes or ponds are generally sloped on the sides and deep in the center</a:t>
            </a:r>
          </a:p>
          <a:p>
            <a:r>
              <a:rPr lang="en-US" dirty="0" smtClean="0"/>
              <a:t>Through erosion over time, soil will start to move into the pond</a:t>
            </a:r>
            <a:endParaRPr lang="en-US" dirty="0"/>
          </a:p>
        </p:txBody>
      </p:sp>
      <p:pic>
        <p:nvPicPr>
          <p:cNvPr id="11266" name="Picture 2" descr="http://ventraccompacttractors.files.wordpress.com/2009/12/pond-bank-3-28-degree-slop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4087581" cy="3067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205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Aquatic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will slowly start to fill the pond</a:t>
            </a:r>
          </a:p>
          <a:p>
            <a:r>
              <a:rPr lang="en-US" dirty="0" smtClean="0"/>
              <a:t>As the sides of the pond become more shallow, terrestrial plants can start to grow </a:t>
            </a:r>
          </a:p>
          <a:p>
            <a:r>
              <a:rPr lang="en-US" dirty="0" smtClean="0"/>
              <a:t>Eventually the lake will slowly fill</a:t>
            </a:r>
          </a:p>
          <a:p>
            <a:r>
              <a:rPr lang="en-US" dirty="0" smtClean="0"/>
              <a:t>The climax community would be a bog swamp</a:t>
            </a:r>
            <a:endParaRPr lang="en-US" dirty="0"/>
          </a:p>
        </p:txBody>
      </p:sp>
      <p:pic>
        <p:nvPicPr>
          <p:cNvPr id="10242" name="Picture 2" descr="http://dnr.state.il.us/wetlands/images/swamp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882521"/>
            <a:ext cx="4419600" cy="29942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0780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www.geography.hunter.cuny.edu/~tbw/wc.notes/15.climates.veg/veg.images/lake.bog.meadow.succession.jpg"/>
          <p:cNvPicPr>
            <a:picLocks noChangeAspect="1" noChangeArrowheads="1"/>
          </p:cNvPicPr>
          <p:nvPr/>
        </p:nvPicPr>
        <p:blipFill>
          <a:blip r:embed="rId2" cstate="print"/>
          <a:srcRect l="6452" b="11170"/>
          <a:stretch>
            <a:fillRect/>
          </a:stretch>
        </p:blipFill>
        <p:spPr bwMode="auto">
          <a:xfrm>
            <a:off x="1752600" y="48610"/>
            <a:ext cx="5410200" cy="6809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Species richness can be changed by the biotic and abiotic changes to the ecosystem as well</a:t>
            </a:r>
          </a:p>
          <a:p>
            <a:r>
              <a:rPr lang="en-US" dirty="0" smtClean="0"/>
              <a:t>A change in the number of organisms, resources or ability to get to resources is called a </a:t>
            </a:r>
            <a:r>
              <a:rPr lang="en-US" b="1" dirty="0" smtClean="0"/>
              <a:t>disturbance</a:t>
            </a:r>
          </a:p>
          <a:p>
            <a:endParaRPr lang="en-US" dirty="0"/>
          </a:p>
        </p:txBody>
      </p:sp>
      <p:pic>
        <p:nvPicPr>
          <p:cNvPr id="5" name="Picture 2" descr="http://www.treehugger.com/forest_fi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4267200" cy="290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Disturbances can be biotic or abiotic</a:t>
            </a:r>
          </a:p>
          <a:p>
            <a:r>
              <a:rPr lang="en-US" dirty="0" smtClean="0"/>
              <a:t>Abiotic disturbances might be storms, floods, fires, eruptions or drought</a:t>
            </a:r>
          </a:p>
          <a:p>
            <a:r>
              <a:rPr lang="en-US" dirty="0" smtClean="0"/>
              <a:t>Biotic disturbances could be a plague, famine, infestation of parasites  or new species introduced</a:t>
            </a:r>
            <a:endParaRPr lang="en-US" dirty="0"/>
          </a:p>
        </p:txBody>
      </p:sp>
      <p:pic>
        <p:nvPicPr>
          <p:cNvPr id="39938" name="Picture 2" descr="http://geo.arc.nasa.gov/sge/casa/images/slide2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191000" cy="3126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Disturbances happen to all ecosystems and in general have a negative effect on species richness</a:t>
            </a:r>
          </a:p>
          <a:p>
            <a:r>
              <a:rPr lang="en-US" dirty="0" smtClean="0"/>
              <a:t>They decrease the overall populations of species and can wipe out the populations of other species</a:t>
            </a:r>
          </a:p>
        </p:txBody>
      </p:sp>
      <p:pic>
        <p:nvPicPr>
          <p:cNvPr id="38914" name="Picture 2" descr="http://www.kinnon.tv/SpenceFamineShot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514600"/>
            <a:ext cx="3733800" cy="280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leave a grassy field to itself, what will happen over a period of time?</a:t>
            </a:r>
          </a:p>
          <a:p>
            <a:r>
              <a:rPr lang="en-US" dirty="0" smtClean="0"/>
              <a:t>The overall species in the field will change</a:t>
            </a:r>
          </a:p>
          <a:p>
            <a:r>
              <a:rPr lang="en-US" dirty="0" smtClean="0"/>
              <a:t>Grasses will give way to small bushes and small trees</a:t>
            </a:r>
          </a:p>
          <a:p>
            <a:r>
              <a:rPr lang="en-US" dirty="0" smtClean="0"/>
              <a:t>Small bushes and small trees give way to larger trees</a:t>
            </a:r>
            <a:endParaRPr lang="en-US" dirty="0"/>
          </a:p>
        </p:txBody>
      </p:sp>
      <p:pic>
        <p:nvPicPr>
          <p:cNvPr id="18434" name="Picture 2" descr="http://spectrum.troy.edu/~diamond/General%20Ecology/pics/succe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9800"/>
            <a:ext cx="4038600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0782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However there are many times when a disturbance can increase species richness over time</a:t>
            </a:r>
          </a:p>
          <a:p>
            <a:r>
              <a:rPr lang="en-US" dirty="0" smtClean="0"/>
              <a:t>When the ecosystem starts to recover it has new habitats that can bring in new species</a:t>
            </a:r>
          </a:p>
          <a:p>
            <a:endParaRPr lang="en-US" dirty="0"/>
          </a:p>
        </p:txBody>
      </p:sp>
      <p:pic>
        <p:nvPicPr>
          <p:cNvPr id="37892" name="Picture 4" descr="http://4.bp.blogspot.com/_bSRoBK_rgEE/SiG-PSPn48I/AAAAAAAAAi4/Mf2kLIjVHpg/s400/100_5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1336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Community Stability and 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http://www.youtube.com/watch?v=qIxyUcb2wqI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Since </a:t>
            </a:r>
            <a:r>
              <a:rPr lang="en-US" smtClean="0"/>
              <a:t>communities based </a:t>
            </a:r>
            <a:r>
              <a:rPr lang="en-US" dirty="0" smtClean="0"/>
              <a:t>are the interactions between species, it is important to measure that quality</a:t>
            </a:r>
          </a:p>
          <a:p>
            <a:r>
              <a:rPr lang="en-US" b="1" dirty="0" smtClean="0"/>
              <a:t>Species richness </a:t>
            </a:r>
            <a:r>
              <a:rPr lang="en-US" dirty="0" smtClean="0"/>
              <a:t>is the number of species in the community</a:t>
            </a:r>
          </a:p>
          <a:p>
            <a:endParaRPr lang="en-US" dirty="0"/>
          </a:p>
        </p:txBody>
      </p:sp>
      <p:pic>
        <p:nvPicPr>
          <p:cNvPr id="16386" name="Picture 2" descr="http://agtr.ilri.cgiar.org/Module/module2/images/Photo1.jpg"/>
          <p:cNvPicPr>
            <a:picLocks noChangeAspect="1" noChangeArrowheads="1"/>
          </p:cNvPicPr>
          <p:nvPr/>
        </p:nvPicPr>
        <p:blipFill>
          <a:blip r:embed="rId2" cstate="print"/>
          <a:srcRect t="11636" b="5455"/>
          <a:stretch>
            <a:fillRect/>
          </a:stretch>
        </p:blipFill>
        <p:spPr bwMode="auto">
          <a:xfrm>
            <a:off x="4419600" y="2209800"/>
            <a:ext cx="4305300" cy="2617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38435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Species richness is a quality that is good for an overall community</a:t>
            </a:r>
          </a:p>
          <a:p>
            <a:r>
              <a:rPr lang="en-US" dirty="0" smtClean="0"/>
              <a:t>With more species in the community there are larger possible food webs </a:t>
            </a:r>
          </a:p>
          <a:p>
            <a:r>
              <a:rPr lang="en-US" dirty="0" smtClean="0"/>
              <a:t>With more species and interactions, the ecosystem can survive larger disturbances</a:t>
            </a:r>
            <a:endParaRPr lang="en-US" dirty="0"/>
          </a:p>
        </p:txBody>
      </p:sp>
      <p:pic>
        <p:nvPicPr>
          <p:cNvPr id="3074" name="Picture 2" descr="http://www.schools.utah.gov/curr/science/core/8thgrd/sciber8/bio_ener/images/FOODWE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152900" cy="278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001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Latitude and 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Species richness can vary across different ecosystems and biomes</a:t>
            </a:r>
          </a:p>
          <a:p>
            <a:r>
              <a:rPr lang="en-US" dirty="0" smtClean="0"/>
              <a:t>In general species richness will increase the closer that it is to the equator</a:t>
            </a:r>
          </a:p>
          <a:p>
            <a:r>
              <a:rPr lang="en-US" dirty="0" smtClean="0"/>
              <a:t>In general species richness will decrease the farther from the equator an ecosystem is</a:t>
            </a:r>
          </a:p>
          <a:p>
            <a:endParaRPr lang="en-US" dirty="0"/>
          </a:p>
        </p:txBody>
      </p:sp>
      <p:pic>
        <p:nvPicPr>
          <p:cNvPr id="14338" name="Picture 2" descr="http://www.geographyalltheway.com/ks3_geography/maps_atlases/imagesetc/latitudelongitude.jpg"/>
          <p:cNvPicPr>
            <a:picLocks noChangeAspect="1" noChangeArrowheads="1"/>
          </p:cNvPicPr>
          <p:nvPr/>
        </p:nvPicPr>
        <p:blipFill>
          <a:blip r:embed="rId2" cstate="print"/>
          <a:srcRect r="48252"/>
          <a:stretch>
            <a:fillRect/>
          </a:stretch>
        </p:blipFill>
        <p:spPr bwMode="auto">
          <a:xfrm>
            <a:off x="4724400" y="1828800"/>
            <a:ext cx="37592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001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Latitude and 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overall species richness depends on the latitude for several reasons</a:t>
            </a:r>
          </a:p>
          <a:p>
            <a:r>
              <a:rPr lang="en-US" dirty="0" smtClean="0"/>
              <a:t> Ecosystems that are closer to the equator have more heat energy</a:t>
            </a:r>
          </a:p>
          <a:p>
            <a:r>
              <a:rPr lang="en-US" dirty="0" smtClean="0"/>
              <a:t>Along with more heat energy generally comes an increased section of the water cycle</a:t>
            </a:r>
            <a:endParaRPr lang="en-US" dirty="0"/>
          </a:p>
        </p:txBody>
      </p:sp>
      <p:pic>
        <p:nvPicPr>
          <p:cNvPr id="1026" name="Picture 2" descr="http://newsimg.bbc.co.uk/media/images/45079000/gif/_45079056_ee75956b-535c-4afc-bd27-31daf1442737.gif"/>
          <p:cNvPicPr>
            <a:picLocks noChangeAspect="1" noChangeArrowheads="1"/>
          </p:cNvPicPr>
          <p:nvPr/>
        </p:nvPicPr>
        <p:blipFill>
          <a:blip r:embed="rId2" cstate="print"/>
          <a:srcRect t="8000"/>
          <a:stretch>
            <a:fillRect/>
          </a:stretch>
        </p:blipFill>
        <p:spPr bwMode="auto">
          <a:xfrm>
            <a:off x="228600" y="2362200"/>
            <a:ext cx="4438650" cy="2628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001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Latitude and 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Another reason why latitude contributes to species richness is the plant life</a:t>
            </a:r>
          </a:p>
          <a:p>
            <a:r>
              <a:rPr lang="en-US" dirty="0" smtClean="0"/>
              <a:t>Plants around the equator perform photosynthesis year round</a:t>
            </a:r>
          </a:p>
          <a:p>
            <a:r>
              <a:rPr lang="en-US" dirty="0" smtClean="0"/>
              <a:t>This year round photosynthesis allows a larger range of species to survive</a:t>
            </a:r>
            <a:endParaRPr lang="en-US" dirty="0"/>
          </a:p>
        </p:txBody>
      </p:sp>
      <p:pic>
        <p:nvPicPr>
          <p:cNvPr id="33794" name="Picture 2" descr="http://1.bp.blogspot.com/_pxdWNxTtG3E/TULs0omuD4I/AAAAAAAAAGI/XofqL40oH2o/s320/photosynthesis.gif"/>
          <p:cNvPicPr>
            <a:picLocks noChangeAspect="1" noChangeArrowheads="1"/>
          </p:cNvPicPr>
          <p:nvPr/>
        </p:nvPicPr>
        <p:blipFill>
          <a:blip r:embed="rId2" cstate="print"/>
          <a:srcRect b="22581"/>
          <a:stretch>
            <a:fillRect/>
          </a:stretch>
        </p:blipFill>
        <p:spPr bwMode="auto">
          <a:xfrm>
            <a:off x="4419600" y="1905000"/>
            <a:ext cx="4343400" cy="289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Size and 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size of the overall habitat can contribute to species richness</a:t>
            </a:r>
          </a:p>
          <a:p>
            <a:r>
              <a:rPr lang="en-US" dirty="0" smtClean="0"/>
              <a:t>In general there is more species richness in larger habitats</a:t>
            </a:r>
          </a:p>
          <a:p>
            <a:r>
              <a:rPr lang="en-US" dirty="0" smtClean="0"/>
              <a:t>In general there is less species richness in smaller habitats</a:t>
            </a:r>
            <a:endParaRPr lang="en-US" dirty="0"/>
          </a:p>
        </p:txBody>
      </p:sp>
      <p:pic>
        <p:nvPicPr>
          <p:cNvPr id="36866" name="Picture 2" descr="http://www.fishtankwarehouse.com/userfiles/image/Toilet%20Bow%20fish%20Tank%202%5B1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810000"/>
            <a:ext cx="2057400" cy="2789695"/>
          </a:xfrm>
          <a:prstGeom prst="rect">
            <a:avLst/>
          </a:prstGeom>
          <a:noFill/>
        </p:spPr>
      </p:pic>
      <p:pic>
        <p:nvPicPr>
          <p:cNvPr id="36868" name="Picture 4" descr="http://i.dailymail.co.uk/i/pix/2008/06/17/article-0-01A26F5500000578-935_468x286_pop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2838044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Size and Species Richness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is called the </a:t>
            </a:r>
            <a:r>
              <a:rPr lang="en-US" b="1" dirty="0" smtClean="0"/>
              <a:t>species-area effect</a:t>
            </a:r>
          </a:p>
          <a:p>
            <a:r>
              <a:rPr lang="en-US" dirty="0" smtClean="0"/>
              <a:t>This is because the more area there is for species to grow, the more species you will find in that habitat</a:t>
            </a:r>
          </a:p>
          <a:p>
            <a:r>
              <a:rPr lang="en-US" dirty="0" smtClean="0"/>
              <a:t>In general there is a large amount of habitat size on continents </a:t>
            </a:r>
          </a:p>
          <a:p>
            <a:endParaRPr lang="en-US" dirty="0"/>
          </a:p>
        </p:txBody>
      </p:sp>
      <p:pic>
        <p:nvPicPr>
          <p:cNvPr id="35842" name="Picture 2" descr="http://www.clarkvision.com/galleries/images.eagles-2004/web/eagle.c09.11.2004.JZ3F4717.b-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752600"/>
            <a:ext cx="3694687" cy="392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Habitat Size and Species Richness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size of a habitat often affects the number of species on islands</a:t>
            </a:r>
          </a:p>
          <a:p>
            <a:r>
              <a:rPr lang="en-US" dirty="0" smtClean="0"/>
              <a:t>On islands there is limited space and there are often different ecosystems that interact</a:t>
            </a:r>
          </a:p>
          <a:p>
            <a:r>
              <a:rPr lang="en-US" dirty="0" smtClean="0"/>
              <a:t>This reduces the size of habitats and the number of organisms and species in those habitats</a:t>
            </a:r>
            <a:endParaRPr lang="en-US" dirty="0"/>
          </a:p>
        </p:txBody>
      </p:sp>
      <p:pic>
        <p:nvPicPr>
          <p:cNvPr id="34818" name="Picture 2" descr="http://www.geo.arizona.edu/Antevs/ecol438/islandbio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physicalgeography.net/fundamentals/images/success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8153400" cy="4931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progression of grasslands to forests is called </a:t>
            </a:r>
            <a:r>
              <a:rPr lang="en-US" b="1" dirty="0" smtClean="0"/>
              <a:t>Ecological Succession</a:t>
            </a:r>
          </a:p>
          <a:p>
            <a:pPr lvl="1"/>
            <a:r>
              <a:rPr lang="en-US" dirty="0" smtClean="0"/>
              <a:t>It can also be called natural succession</a:t>
            </a:r>
          </a:p>
          <a:p>
            <a:r>
              <a:rPr lang="en-US" dirty="0" smtClean="0"/>
              <a:t>Succession is made of two different types of species</a:t>
            </a:r>
          </a:p>
          <a:p>
            <a:endParaRPr lang="en-US" dirty="0"/>
          </a:p>
        </p:txBody>
      </p:sp>
      <p:pic>
        <p:nvPicPr>
          <p:cNvPr id="17412" name="Picture 4" descr="http://www.ccs.k12.in.us/chsteachers/BYost/Biology%20Notes/secondarysuccession.jpg"/>
          <p:cNvPicPr>
            <a:picLocks noChangeAspect="1" noChangeArrowheads="1"/>
          </p:cNvPicPr>
          <p:nvPr/>
        </p:nvPicPr>
        <p:blipFill>
          <a:blip r:embed="rId2" cstate="print"/>
          <a:srcRect l="6828" r="6115"/>
          <a:stretch>
            <a:fillRect/>
          </a:stretch>
        </p:blipFill>
        <p:spPr bwMode="auto">
          <a:xfrm>
            <a:off x="200297" y="2133600"/>
            <a:ext cx="4552406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4740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Ecological Succession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Pioneer Species </a:t>
            </a:r>
            <a:r>
              <a:rPr lang="en-US" dirty="0" smtClean="0"/>
              <a:t>– These are species that are fast to grow and often take over a new environment</a:t>
            </a:r>
          </a:p>
          <a:p>
            <a:r>
              <a:rPr lang="en-US" b="1" dirty="0" smtClean="0"/>
              <a:t>Colonizers</a:t>
            </a:r>
            <a:r>
              <a:rPr lang="en-US" dirty="0" smtClean="0"/>
              <a:t> – These are species that are longer lived and are general more advanced</a:t>
            </a:r>
            <a:endParaRPr lang="en-US" dirty="0"/>
          </a:p>
        </p:txBody>
      </p:sp>
      <p:pic>
        <p:nvPicPr>
          <p:cNvPr id="16386" name="Picture 2" descr="http://2.bp.blogspot.com/_tGHzOEp3UKA/SVZh1iZzLcI/AAAAAAAAAT0/V-yK7ElUec0/s400/Cerastium_uniflorum_Caryophyllace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1981200"/>
            <a:ext cx="2336800" cy="1752600"/>
          </a:xfrm>
          <a:prstGeom prst="rect">
            <a:avLst/>
          </a:prstGeom>
          <a:noFill/>
        </p:spPr>
      </p:pic>
      <p:pic>
        <p:nvPicPr>
          <p:cNvPr id="16388" name="Picture 4" descr="http://www.cirrusimage.com/Trees/Sycamore_tree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4038600"/>
            <a:ext cx="2057400" cy="26376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5184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Succession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 new environment opens pioneer species are the first to grow</a:t>
            </a:r>
          </a:p>
          <a:p>
            <a:r>
              <a:rPr lang="en-US" dirty="0" smtClean="0"/>
              <a:t>They can grow in almost any form of environment</a:t>
            </a:r>
          </a:p>
          <a:p>
            <a:r>
              <a:rPr lang="en-US" dirty="0" smtClean="0"/>
              <a:t>Being fast growing and producing lots of offspring that can be spread around allows for rapid expansion</a:t>
            </a:r>
            <a:endParaRPr lang="en-US" dirty="0"/>
          </a:p>
        </p:txBody>
      </p:sp>
      <p:pic>
        <p:nvPicPr>
          <p:cNvPr id="15362" name="Picture 2" descr="http://farm1.static.flickr.com/35/109921799_4b41609b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00200"/>
            <a:ext cx="3571875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6355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Succession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Pioneer species create new and more fertile soil</a:t>
            </a:r>
          </a:p>
          <a:p>
            <a:r>
              <a:rPr lang="en-US" dirty="0" smtClean="0"/>
              <a:t>They can break apart rocks and hard surfaces</a:t>
            </a:r>
          </a:p>
          <a:p>
            <a:r>
              <a:rPr lang="en-US" dirty="0" smtClean="0"/>
              <a:t>After they die, they return vital nutrients to the soil that allow more complex organisms to grow</a:t>
            </a:r>
            <a:endParaRPr lang="en-US" dirty="0"/>
          </a:p>
        </p:txBody>
      </p:sp>
      <p:pic>
        <p:nvPicPr>
          <p:cNvPr id="5" name="Picture 2" descr="http://th.physik.uni-frankfurt.de/~hossi/Bilder/BR/cra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2009"/>
            <a:ext cx="3810000" cy="38081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857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Succession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 of going from no or limited soil to rich soil is called </a:t>
            </a:r>
            <a:r>
              <a:rPr lang="en-US" b="1" dirty="0" smtClean="0"/>
              <a:t>primary succession</a:t>
            </a:r>
          </a:p>
          <a:p>
            <a:r>
              <a:rPr lang="en-US" dirty="0" smtClean="0"/>
              <a:t>This process can take a small amount of time or a large amount of time</a:t>
            </a:r>
          </a:p>
          <a:p>
            <a:r>
              <a:rPr lang="en-US" dirty="0" smtClean="0"/>
              <a:t>It all depends on what surface the pioneers start on</a:t>
            </a:r>
          </a:p>
          <a:p>
            <a:endParaRPr lang="en-US" b="1" dirty="0"/>
          </a:p>
        </p:txBody>
      </p:sp>
      <p:pic>
        <p:nvPicPr>
          <p:cNvPr id="1026" name="Picture 2" descr="http://farm1.static.flickr.com/51/164734458_77e0276c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62200"/>
            <a:ext cx="3539537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13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http://www.youtube.com/watch?v=zv2JNaqnYxU&amp;feature=related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892</Words>
  <Application>Microsoft Office PowerPoint</Application>
  <PresentationFormat>On-screen Show (4:3)</PresentationFormat>
  <Paragraphs>93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 Patterns In Communities</vt:lpstr>
      <vt:lpstr>Ecological Succession</vt:lpstr>
      <vt:lpstr>PowerPoint Presentation</vt:lpstr>
      <vt:lpstr>Ecological Succession</vt:lpstr>
      <vt:lpstr>Ecological Succession</vt:lpstr>
      <vt:lpstr>Primary Succession</vt:lpstr>
      <vt:lpstr>Primary Succession</vt:lpstr>
      <vt:lpstr>Primary Succession</vt:lpstr>
      <vt:lpstr>PowerPoint Presentation</vt:lpstr>
      <vt:lpstr>Secondary Succession</vt:lpstr>
      <vt:lpstr>Secondary Succession</vt:lpstr>
      <vt:lpstr>Secondary Succession</vt:lpstr>
      <vt:lpstr>Video</vt:lpstr>
      <vt:lpstr>Aquatic Succession</vt:lpstr>
      <vt:lpstr>Aquatic Succession</vt:lpstr>
      <vt:lpstr>PowerPoint Presentation</vt:lpstr>
      <vt:lpstr>Community Stability and Species Richness</vt:lpstr>
      <vt:lpstr>Community Stability and Species Richness</vt:lpstr>
      <vt:lpstr>Community Stability and Species Richness</vt:lpstr>
      <vt:lpstr>Community Stability and Species Richness</vt:lpstr>
      <vt:lpstr>Community Stability and Species Richness</vt:lpstr>
      <vt:lpstr>Species Richness</vt:lpstr>
      <vt:lpstr>Species Richness</vt:lpstr>
      <vt:lpstr>Latitude and Species Richness</vt:lpstr>
      <vt:lpstr>Latitude and Species Richness</vt:lpstr>
      <vt:lpstr>Latitude and Species Richness</vt:lpstr>
      <vt:lpstr>Habitat Size and Species Richness</vt:lpstr>
      <vt:lpstr>Habitat Size and Species Richness</vt:lpstr>
      <vt:lpstr>Habitat Size and Species Richness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20.2 Patterns In Communities</dc:title>
  <dc:creator>mowdij</dc:creator>
  <cp:lastModifiedBy>Administrator</cp:lastModifiedBy>
  <cp:revision>16</cp:revision>
  <dcterms:created xsi:type="dcterms:W3CDTF">2011-02-01T11:55:35Z</dcterms:created>
  <dcterms:modified xsi:type="dcterms:W3CDTF">2012-09-25T11:04:03Z</dcterms:modified>
</cp:coreProperties>
</file>