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259" r:id="rId4"/>
    <p:sldId id="260" r:id="rId5"/>
    <p:sldId id="261" r:id="rId6"/>
    <p:sldId id="264" r:id="rId7"/>
    <p:sldId id="262" r:id="rId8"/>
    <p:sldId id="263" r:id="rId9"/>
    <p:sldId id="284" r:id="rId10"/>
    <p:sldId id="265" r:id="rId11"/>
    <p:sldId id="268" r:id="rId12"/>
    <p:sldId id="269" r:id="rId13"/>
    <p:sldId id="270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6" r:id="rId25"/>
    <p:sldId id="287" r:id="rId26"/>
    <p:sldId id="288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964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82C-DCCD-4326-8F24-DF0AEC2622CB}" type="datetimeFigureOut">
              <a:rPr lang="en-US" smtClean="0"/>
              <a:t>9/22/2016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30B5D-261B-4D5A-8D47-5462845CC6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54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82C-DCCD-4326-8F24-DF0AEC2622CB}" type="datetimeFigureOut">
              <a:rPr lang="en-US" smtClean="0"/>
              <a:t>9/22/2016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30B5D-261B-4D5A-8D47-5462845CC6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378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82C-DCCD-4326-8F24-DF0AEC2622CB}" type="datetimeFigureOut">
              <a:rPr lang="en-US" smtClean="0"/>
              <a:t>9/22/2016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30B5D-261B-4D5A-8D47-5462845CC6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560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82C-DCCD-4326-8F24-DF0AEC2622CB}" type="datetimeFigureOut">
              <a:rPr lang="en-US" smtClean="0"/>
              <a:t>9/22/2016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30B5D-261B-4D5A-8D47-5462845CC6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603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82C-DCCD-4326-8F24-DF0AEC2622CB}" type="datetimeFigureOut">
              <a:rPr lang="en-US" smtClean="0"/>
              <a:t>9/22/2016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30B5D-261B-4D5A-8D47-5462845CC6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872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82C-DCCD-4326-8F24-DF0AEC2622CB}" type="datetimeFigureOut">
              <a:rPr lang="en-US" smtClean="0"/>
              <a:t>9/22/2016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30B5D-261B-4D5A-8D47-5462845CC6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301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82C-DCCD-4326-8F24-DF0AEC2622CB}" type="datetimeFigureOut">
              <a:rPr lang="en-US" smtClean="0"/>
              <a:t>9/22/2016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30B5D-261B-4D5A-8D47-5462845CC6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37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82C-DCCD-4326-8F24-DF0AEC2622CB}" type="datetimeFigureOut">
              <a:rPr lang="en-US" smtClean="0"/>
              <a:t>9/22/2016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30B5D-261B-4D5A-8D47-5462845CC6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110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82C-DCCD-4326-8F24-DF0AEC2622CB}" type="datetimeFigureOut">
              <a:rPr lang="en-US" smtClean="0"/>
              <a:t>9/22/2016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30B5D-261B-4D5A-8D47-5462845CC6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956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82C-DCCD-4326-8F24-DF0AEC2622CB}" type="datetimeFigureOut">
              <a:rPr lang="en-US" smtClean="0"/>
              <a:t>9/22/2016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30B5D-261B-4D5A-8D47-5462845CC6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209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3482C-DCCD-4326-8F24-DF0AEC2622CB}" type="datetimeFigureOut">
              <a:rPr lang="en-US" smtClean="0"/>
              <a:t>9/22/2016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30B5D-261B-4D5A-8D47-5462845CC6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121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C3482C-DCCD-4326-8F24-DF0AEC2622CB}" type="datetimeFigureOut">
              <a:rPr lang="en-US" smtClean="0"/>
              <a:t>9/22/2016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D30B5D-261B-4D5A-8D47-5462845CC6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3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crpeX8nBgJE" TargetMode="Externa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Passive Transport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76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 the absence of other influences, diffusion will eventually cause the molecules to be in </a:t>
            </a:r>
            <a:r>
              <a:rPr lang="en-US" b="1" dirty="0" smtClean="0"/>
              <a:t>equilibrium</a:t>
            </a:r>
          </a:p>
          <a:p>
            <a:r>
              <a:rPr lang="en-US" dirty="0" smtClean="0"/>
              <a:t>This means that the concentration will be the same throughout the mixture</a:t>
            </a:r>
            <a:endParaRPr lang="en-US" dirty="0"/>
          </a:p>
        </p:txBody>
      </p:sp>
      <p:pic>
        <p:nvPicPr>
          <p:cNvPr id="5122" name="Picture 2" descr="http://faculty.virginia.edu/lehmannlab/images/badchem/Solutionweb.gif"/>
          <p:cNvPicPr>
            <a:picLocks noChangeAspect="1" noChangeArrowheads="1"/>
          </p:cNvPicPr>
          <p:nvPr/>
        </p:nvPicPr>
        <p:blipFill>
          <a:blip r:embed="rId2" cstate="print"/>
          <a:srcRect l="50462" b="13872"/>
          <a:stretch>
            <a:fillRect/>
          </a:stretch>
        </p:blipFill>
        <p:spPr bwMode="auto">
          <a:xfrm>
            <a:off x="4953000" y="1447800"/>
            <a:ext cx="3733800" cy="48237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71728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Diffusion Across a Membrane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Small molecules like water, oxygen, nitrogen, etc. can diffuse across the membrane</a:t>
            </a:r>
          </a:p>
          <a:p>
            <a:r>
              <a:rPr lang="en-US" dirty="0" smtClean="0"/>
              <a:t>If the concentration gradient is different inside or outside the cell, there will be movement of molecules</a:t>
            </a:r>
            <a:endParaRPr lang="en-US" dirty="0"/>
          </a:p>
        </p:txBody>
      </p:sp>
      <p:pic>
        <p:nvPicPr>
          <p:cNvPr id="7" name="Picture 2" descr="http://www.indiana.edu/~phys215/lecture/lecnotes/lecgraphics/diffusion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993284"/>
            <a:ext cx="4114800" cy="308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7962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Diffusion Across a Membrane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When a molecule has  a higher concentration gradient outside the cell, molecules will flow into the cell</a:t>
            </a:r>
          </a:p>
          <a:p>
            <a:r>
              <a:rPr lang="en-US" dirty="0" smtClean="0"/>
              <a:t>When a molecule has a lower concentration gradient outside the cell, molecules will flow out of the cell</a:t>
            </a:r>
          </a:p>
          <a:p>
            <a:endParaRPr lang="en-US" dirty="0"/>
          </a:p>
        </p:txBody>
      </p:sp>
      <p:pic>
        <p:nvPicPr>
          <p:cNvPr id="6" name="Picture 4" descr="http://mw.concord.org/modeler1.3/mirror/chemistry/diffusion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409" y="2438400"/>
            <a:ext cx="4114800" cy="308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798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Osmosis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Solutions have two components</a:t>
            </a:r>
          </a:p>
          <a:p>
            <a:r>
              <a:rPr lang="en-US" dirty="0" smtClean="0"/>
              <a:t>There is a solvent</a:t>
            </a:r>
          </a:p>
          <a:p>
            <a:pPr lvl="1"/>
            <a:r>
              <a:rPr lang="en-US" dirty="0" smtClean="0"/>
              <a:t>These are the molecules that does the dissolving</a:t>
            </a:r>
          </a:p>
          <a:p>
            <a:r>
              <a:rPr lang="en-US" dirty="0" smtClean="0"/>
              <a:t>There is also a solute</a:t>
            </a:r>
          </a:p>
          <a:p>
            <a:pPr lvl="1"/>
            <a:r>
              <a:rPr lang="en-US" dirty="0" smtClean="0"/>
              <a:t>These are the molecules that are dissolved</a:t>
            </a:r>
            <a:endParaRPr lang="en-US" dirty="0"/>
          </a:p>
        </p:txBody>
      </p:sp>
      <p:pic>
        <p:nvPicPr>
          <p:cNvPr id="12290" name="Picture 2" descr="http://employees.csbsju.edu/hjakubowski/classes/ch111/olsg-ch111/solutions/animsaltsat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057400"/>
            <a:ext cx="4155688" cy="3276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9623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Osmosis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process where water molecules diffuse across a membrane is called </a:t>
            </a:r>
            <a:r>
              <a:rPr lang="en-US" b="1" dirty="0" smtClean="0"/>
              <a:t>osmosis</a:t>
            </a:r>
          </a:p>
          <a:p>
            <a:r>
              <a:rPr lang="en-US" dirty="0" smtClean="0"/>
              <a:t>Because water is moving from an area of higher concentration to an area of lower concentration, it does not require energy</a:t>
            </a:r>
            <a:endParaRPr lang="en-US" dirty="0"/>
          </a:p>
        </p:txBody>
      </p:sp>
      <p:pic>
        <p:nvPicPr>
          <p:cNvPr id="10244" name="Picture 4" descr="http://www.chemistry.nmsu.edu/studntres/chem116/notes/osmosi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447800"/>
            <a:ext cx="3733800" cy="517363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8939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Direction of Osmosis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direction of osmosis depends on the concentrations of solute</a:t>
            </a:r>
          </a:p>
          <a:p>
            <a:r>
              <a:rPr lang="en-US" dirty="0" smtClean="0"/>
              <a:t>If the concentration solute (dissolved particles) is different than the concentration inside the cell, water will move</a:t>
            </a:r>
          </a:p>
        </p:txBody>
      </p:sp>
      <p:pic>
        <p:nvPicPr>
          <p:cNvPr id="7" name="Picture 2" descr="http://www.occc.edu/biologylabs/Images/Cells_Membranes/osmosi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752600"/>
            <a:ext cx="3962400" cy="2971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62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Direction of Osmosis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solution can be one of three concentrations</a:t>
            </a:r>
          </a:p>
          <a:p>
            <a:pPr lvl="1"/>
            <a:r>
              <a:rPr lang="en-US" dirty="0" smtClean="0"/>
              <a:t>Hypotonic</a:t>
            </a:r>
          </a:p>
          <a:p>
            <a:pPr lvl="1"/>
            <a:r>
              <a:rPr lang="en-US" dirty="0" smtClean="0"/>
              <a:t>Hypertonic</a:t>
            </a:r>
          </a:p>
          <a:p>
            <a:pPr lvl="1"/>
            <a:r>
              <a:rPr lang="en-US" dirty="0" smtClean="0"/>
              <a:t>Isotonic</a:t>
            </a:r>
          </a:p>
          <a:p>
            <a:r>
              <a:rPr lang="en-US" dirty="0" smtClean="0"/>
              <a:t>These three different solutions can greatly alter a cell</a:t>
            </a:r>
            <a:endParaRPr lang="en-US" dirty="0"/>
          </a:p>
        </p:txBody>
      </p:sp>
      <p:pic>
        <p:nvPicPr>
          <p:cNvPr id="9218" name="Picture 2" descr="http://www.phschool.com/science/biology_place/biocoach/images/biomembrane1/Tonic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2286000"/>
            <a:ext cx="4714039" cy="18573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5150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Direction of Osmosis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Hyper</a:t>
            </a:r>
            <a:r>
              <a:rPr lang="en-US" dirty="0" smtClean="0"/>
              <a:t>tonic solutions have higher solute concentrations outside the cell than inside the cell</a:t>
            </a:r>
          </a:p>
          <a:p>
            <a:r>
              <a:rPr lang="en-US" dirty="0" smtClean="0"/>
              <a:t>If water flows from inside the cell into the environment </a:t>
            </a:r>
          </a:p>
          <a:p>
            <a:r>
              <a:rPr lang="en-US" dirty="0" smtClean="0"/>
              <a:t>This means there will be a net decrease inside the cell</a:t>
            </a:r>
            <a:endParaRPr lang="en-US" dirty="0"/>
          </a:p>
        </p:txBody>
      </p:sp>
      <p:pic>
        <p:nvPicPr>
          <p:cNvPr id="8194" name="Picture 2" descr="http://www.chem.ufl.edu/~itl/4411/colligative/FG13_022.GIF"/>
          <p:cNvPicPr>
            <a:picLocks noChangeAspect="1" noChangeArrowheads="1"/>
          </p:cNvPicPr>
          <p:nvPr/>
        </p:nvPicPr>
        <p:blipFill>
          <a:blip r:embed="rId2" cstate="print"/>
          <a:srcRect r="49333" b="22000"/>
          <a:stretch>
            <a:fillRect/>
          </a:stretch>
        </p:blipFill>
        <p:spPr bwMode="auto">
          <a:xfrm>
            <a:off x="609600" y="1600200"/>
            <a:ext cx="3638062" cy="3733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8196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scienceblogs.com/isisthescientist/upload/2009/08/how_much_water_do_i_need_when/553px-Osmotic_pressure_on_blood_cells_diagram_svg.png"/>
          <p:cNvPicPr>
            <a:picLocks noChangeAspect="1" noChangeArrowheads="1"/>
          </p:cNvPicPr>
          <p:nvPr/>
        </p:nvPicPr>
        <p:blipFill>
          <a:blip r:embed="rId2" cstate="print"/>
          <a:srcRect r="67728"/>
          <a:stretch>
            <a:fillRect/>
          </a:stretch>
        </p:blipFill>
        <p:spPr bwMode="auto">
          <a:xfrm>
            <a:off x="2743200" y="381000"/>
            <a:ext cx="3429000" cy="55721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59110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Direction of Osmosis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 a </a:t>
            </a:r>
            <a:r>
              <a:rPr lang="en-US" b="1" dirty="0" smtClean="0"/>
              <a:t>hypo</a:t>
            </a:r>
            <a:r>
              <a:rPr lang="en-US" dirty="0" smtClean="0"/>
              <a:t>tonic solution the levels of solute outside the solution is lower than in the cell</a:t>
            </a:r>
          </a:p>
          <a:p>
            <a:r>
              <a:rPr lang="en-US" dirty="0" smtClean="0"/>
              <a:t>This means that water flows into the cell</a:t>
            </a:r>
          </a:p>
          <a:p>
            <a:r>
              <a:rPr lang="en-US" dirty="0" smtClean="0"/>
              <a:t>This means there will be a net increase in water inside the cell</a:t>
            </a:r>
            <a:endParaRPr lang="en-US" dirty="0"/>
          </a:p>
        </p:txBody>
      </p:sp>
      <p:pic>
        <p:nvPicPr>
          <p:cNvPr id="6146" name="Picture 2" descr="http://www.chem.ufl.edu/~itl/4411/colligative/FG13_022.GIF"/>
          <p:cNvPicPr>
            <a:picLocks noChangeAspect="1" noChangeArrowheads="1"/>
          </p:cNvPicPr>
          <p:nvPr/>
        </p:nvPicPr>
        <p:blipFill>
          <a:blip r:embed="rId2" cstate="print"/>
          <a:srcRect l="50667" b="22000"/>
          <a:stretch>
            <a:fillRect/>
          </a:stretch>
        </p:blipFill>
        <p:spPr bwMode="auto">
          <a:xfrm>
            <a:off x="4724399" y="1600200"/>
            <a:ext cx="4048369" cy="4267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6632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Passive Transport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Atoms and molecules are in constant motion</a:t>
            </a:r>
          </a:p>
          <a:p>
            <a:r>
              <a:rPr lang="en-US" dirty="0" smtClean="0"/>
              <a:t>They vibrate and move randomly and in random directions</a:t>
            </a:r>
          </a:p>
          <a:p>
            <a:r>
              <a:rPr lang="en-US" dirty="0" smtClean="0"/>
              <a:t>Their random motions are the reason why many of the next few biological principals are possible</a:t>
            </a:r>
            <a:endParaRPr lang="en-US" dirty="0"/>
          </a:p>
        </p:txBody>
      </p:sp>
      <p:pic>
        <p:nvPicPr>
          <p:cNvPr id="1026" name="Picture 2" descr="http://upload.wikimedia.org/wikipedia/commons/6/6d/Translational_motion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799" y="1905000"/>
            <a:ext cx="3639781" cy="3190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7593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scienceblogs.com/isisthescientist/upload/2009/08/how_much_water_do_i_need_when/553px-Osmotic_pressure_on_blood_cells_diagram_svg.png"/>
          <p:cNvPicPr>
            <a:picLocks noChangeAspect="1" noChangeArrowheads="1"/>
          </p:cNvPicPr>
          <p:nvPr/>
        </p:nvPicPr>
        <p:blipFill>
          <a:blip r:embed="rId2" cstate="print"/>
          <a:srcRect l="65099"/>
          <a:stretch>
            <a:fillRect/>
          </a:stretch>
        </p:blipFill>
        <p:spPr bwMode="auto">
          <a:xfrm>
            <a:off x="2057400" y="103048"/>
            <a:ext cx="4343400" cy="65263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6342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Direction of Osmosis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an </a:t>
            </a:r>
            <a:r>
              <a:rPr lang="en-US" b="1" dirty="0" smtClean="0"/>
              <a:t>iso</a:t>
            </a:r>
            <a:r>
              <a:rPr lang="en-US" dirty="0" smtClean="0"/>
              <a:t>tonic solution the concentrations of solutes inside and outside the cell are similar</a:t>
            </a:r>
          </a:p>
          <a:p>
            <a:r>
              <a:rPr lang="en-US" dirty="0" smtClean="0"/>
              <a:t>This means that water will flow both in and out of the cell</a:t>
            </a:r>
          </a:p>
          <a:p>
            <a:r>
              <a:rPr lang="en-US" dirty="0" smtClean="0"/>
              <a:t>There will be no net water change</a:t>
            </a:r>
            <a:endParaRPr lang="en-US" dirty="0"/>
          </a:p>
        </p:txBody>
      </p:sp>
      <p:pic>
        <p:nvPicPr>
          <p:cNvPr id="4098" name="Picture 2" descr="http://www.williamsclass.com/SeventhScienceWork/ImagesCellBricks/isotonic.jpg"/>
          <p:cNvPicPr>
            <a:picLocks noChangeAspect="1" noChangeArrowheads="1"/>
          </p:cNvPicPr>
          <p:nvPr/>
        </p:nvPicPr>
        <p:blipFill>
          <a:blip r:embed="rId2" cstate="print"/>
          <a:srcRect b="23596"/>
          <a:stretch>
            <a:fillRect/>
          </a:stretch>
        </p:blipFill>
        <p:spPr bwMode="auto">
          <a:xfrm>
            <a:off x="304800" y="1905000"/>
            <a:ext cx="4288491" cy="3276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34471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scienceblogs.com/isisthescientist/upload/2009/08/how_much_water_do_i_need_when/553px-Osmotic_pressure_on_blood_cells_diagram_svg.png"/>
          <p:cNvPicPr>
            <a:picLocks noChangeAspect="1" noChangeArrowheads="1"/>
          </p:cNvPicPr>
          <p:nvPr/>
        </p:nvPicPr>
        <p:blipFill>
          <a:blip r:embed="rId2" cstate="print"/>
          <a:srcRect l="33624" r="33049"/>
          <a:stretch>
            <a:fillRect/>
          </a:stretch>
        </p:blipFill>
        <p:spPr bwMode="auto">
          <a:xfrm>
            <a:off x="2514600" y="228600"/>
            <a:ext cx="3886200" cy="61151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21069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2"/>
              </a:rPr>
              <a:t>http://www.youtube.com/watch?v=crpeX8nBgJE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14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Facilitated Diffusion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Another type of transport is facilitated diffusion</a:t>
            </a:r>
          </a:p>
          <a:p>
            <a:r>
              <a:rPr lang="en-US" b="1" dirty="0" smtClean="0"/>
              <a:t>Facilitated diffusion </a:t>
            </a:r>
            <a:r>
              <a:rPr lang="en-US" dirty="0" smtClean="0"/>
              <a:t>is used for larger molecules that cannot diffuse through the plasma membrane</a:t>
            </a:r>
          </a:p>
          <a:p>
            <a:r>
              <a:rPr lang="en-US" dirty="0" smtClean="0"/>
              <a:t>These large molecules come through the membrane in </a:t>
            </a:r>
            <a:r>
              <a:rPr lang="en-US" b="1" dirty="0" smtClean="0"/>
              <a:t>carrier proteins</a:t>
            </a:r>
            <a:endParaRPr lang="en-US" dirty="0"/>
          </a:p>
        </p:txBody>
      </p:sp>
      <p:pic>
        <p:nvPicPr>
          <p:cNvPr id="3074" name="Picture 2" descr="http://www.biologycorner.com/resources/cell_membrane_channel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286000"/>
            <a:ext cx="3505200" cy="3271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426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Facilitated Diffusion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Carrier proteins help move large molecules across the membrane</a:t>
            </a:r>
          </a:p>
          <a:p>
            <a:r>
              <a:rPr lang="en-US" dirty="0" smtClean="0"/>
              <a:t>They move across the membrane from an area of high concentration to an area of low concentration</a:t>
            </a:r>
          </a:p>
          <a:p>
            <a:r>
              <a:rPr lang="en-US" dirty="0" smtClean="0"/>
              <a:t>This is similar to diffusion and osmosis</a:t>
            </a:r>
          </a:p>
          <a:p>
            <a:endParaRPr lang="en-US" dirty="0"/>
          </a:p>
        </p:txBody>
      </p:sp>
      <p:pic>
        <p:nvPicPr>
          <p:cNvPr id="1026" name="Picture 2" descr="http://www.biologyjunction.com/images/facdiffusion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553" y="2362200"/>
            <a:ext cx="4648200" cy="2061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601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Facilitated Diffusion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Glucose is an example of something that requires facilitated diffusion to get into a cell</a:t>
            </a:r>
          </a:p>
          <a:p>
            <a:r>
              <a:rPr lang="en-US" dirty="0" smtClean="0"/>
              <a:t>Glucose passes through a carrier protein and enters the cell</a:t>
            </a:r>
            <a:endParaRPr lang="en-US" dirty="0"/>
          </a:p>
        </p:txBody>
      </p:sp>
      <p:pic>
        <p:nvPicPr>
          <p:cNvPr id="2050" name="Picture 2" descr="http://219.221.200.61/ywwy/zbsw(E)/pic/ech5-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283262"/>
            <a:ext cx="4124325" cy="2393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546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Passive Transport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Passive transport </a:t>
            </a:r>
            <a:r>
              <a:rPr lang="en-US" dirty="0" smtClean="0"/>
              <a:t>is when molecules enter or exit a cell without the cell expending any energy</a:t>
            </a:r>
          </a:p>
          <a:p>
            <a:r>
              <a:rPr lang="en-US" dirty="0" smtClean="0"/>
              <a:t>This can happen several different ways</a:t>
            </a:r>
            <a:endParaRPr lang="en-US" dirty="0"/>
          </a:p>
        </p:txBody>
      </p:sp>
      <p:pic>
        <p:nvPicPr>
          <p:cNvPr id="10242" name="Picture 2" descr="http://www.speedysigns.com/images/decals/400c/Speedy/SHAPES/NOSYMBL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447800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0119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Passive Transport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Cells can have three different processes that are passive transport</a:t>
            </a:r>
          </a:p>
          <a:p>
            <a:pPr lvl="1"/>
            <a:r>
              <a:rPr lang="en-US" dirty="0" smtClean="0"/>
              <a:t>Simple Diffusion</a:t>
            </a:r>
          </a:p>
          <a:p>
            <a:pPr lvl="1"/>
            <a:r>
              <a:rPr lang="en-US" dirty="0" smtClean="0"/>
              <a:t>Osmosis</a:t>
            </a:r>
          </a:p>
          <a:p>
            <a:pPr lvl="1"/>
            <a:r>
              <a:rPr lang="en-US" dirty="0" smtClean="0"/>
              <a:t>Facilitated Diffusion</a:t>
            </a:r>
          </a:p>
          <a:p>
            <a:r>
              <a:rPr lang="en-US" dirty="0" smtClean="0"/>
              <a:t>These are all processes that require no energy</a:t>
            </a:r>
            <a:endParaRPr lang="en-US" dirty="0"/>
          </a:p>
        </p:txBody>
      </p:sp>
      <p:pic>
        <p:nvPicPr>
          <p:cNvPr id="10242" name="Picture 2" descr="http://www.biology4kids.com/files/art/cell2_passive1_240x1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4876800"/>
            <a:ext cx="2286000" cy="1714500"/>
          </a:xfrm>
          <a:prstGeom prst="rect">
            <a:avLst/>
          </a:prstGeom>
          <a:noFill/>
        </p:spPr>
      </p:pic>
      <p:pic>
        <p:nvPicPr>
          <p:cNvPr id="10244" name="Picture 4" descr="http://people.eku.edu/ritchisong/osmosis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048000"/>
            <a:ext cx="1905000" cy="1428750"/>
          </a:xfrm>
          <a:prstGeom prst="rect">
            <a:avLst/>
          </a:prstGeom>
          <a:noFill/>
        </p:spPr>
      </p:pic>
      <p:pic>
        <p:nvPicPr>
          <p:cNvPr id="6" name="Picture 2" descr="http://upload.wikimedia.org/wikipedia/commons/thumb/c/cc/Scheme_simple_diffusion_in_cell_membrane-en.svg/626px-Scheme_simple_diffusion_in_cell_membrane-en.sv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1371600"/>
            <a:ext cx="2234818" cy="14244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61774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Diffusion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Simple Diffusion</a:t>
            </a:r>
            <a:r>
              <a:rPr lang="en-US" dirty="0" smtClean="0"/>
              <a:t> (aka diffusion) is the movement of molecules from an area of high concentration to an area of low concentration </a:t>
            </a:r>
            <a:endParaRPr lang="en-US" dirty="0"/>
          </a:p>
          <a:p>
            <a:r>
              <a:rPr lang="en-US" dirty="0" smtClean="0"/>
              <a:t>The molecules will spread out and will distribute across their medium</a:t>
            </a:r>
            <a:endParaRPr lang="en-US" dirty="0"/>
          </a:p>
        </p:txBody>
      </p:sp>
      <p:pic>
        <p:nvPicPr>
          <p:cNvPr id="9218" name="Picture 2" descr="http://upload.wikimedia.org/wikipedia/commons/a/ac/Diffusi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2524372"/>
            <a:ext cx="4368063" cy="1971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9738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Diffusion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648200" y="1524000"/>
            <a:ext cx="4038600" cy="4525963"/>
          </a:xfrm>
        </p:spPr>
        <p:txBody>
          <a:bodyPr/>
          <a:lstStyle/>
          <a:p>
            <a:r>
              <a:rPr lang="en-US" dirty="0" smtClean="0"/>
              <a:t>Diffusion means molecules will spread out as much as they can</a:t>
            </a:r>
          </a:p>
          <a:p>
            <a:r>
              <a:rPr lang="en-US" dirty="0" smtClean="0"/>
              <a:t>Their random motion will dictate that they spread out across their medium and will be a random pattern</a:t>
            </a:r>
          </a:p>
          <a:p>
            <a:endParaRPr lang="en-US" dirty="0"/>
          </a:p>
        </p:txBody>
      </p:sp>
      <p:pic>
        <p:nvPicPr>
          <p:cNvPr id="6146" name="Picture 2" descr="http://www.biologycorner.com/resources/diffusion-animated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447800"/>
            <a:ext cx="4343400" cy="4343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81065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Diffusion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029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difference between an area with large amounts of a molecule and small amounts of a molecule is called a </a:t>
            </a:r>
            <a:r>
              <a:rPr lang="en-US" b="1" dirty="0" smtClean="0"/>
              <a:t>concentration gradient</a:t>
            </a:r>
          </a:p>
          <a:p>
            <a:r>
              <a:rPr lang="en-US" dirty="0" smtClean="0"/>
              <a:t>So with a higher concentration…</a:t>
            </a:r>
            <a:endParaRPr lang="en-US" dirty="0"/>
          </a:p>
          <a:p>
            <a:pPr lvl="1"/>
            <a:r>
              <a:rPr lang="en-US" dirty="0" smtClean="0"/>
              <a:t>There is a higher concentration gradient</a:t>
            </a:r>
          </a:p>
          <a:p>
            <a:pPr lvl="1"/>
            <a:r>
              <a:rPr lang="en-US" dirty="0" smtClean="0"/>
              <a:t>There is a higher density of molecules</a:t>
            </a:r>
          </a:p>
          <a:p>
            <a:pPr lvl="1"/>
            <a:r>
              <a:rPr lang="en-US" dirty="0" smtClean="0"/>
              <a:t>There are more parts per billion</a:t>
            </a:r>
          </a:p>
        </p:txBody>
      </p:sp>
      <p:pic>
        <p:nvPicPr>
          <p:cNvPr id="8194" name="Picture 2" descr="http://upload.wikimedia.org/wikipedia/commons/thumb/c/cc/Scheme_simple_diffusion_in_cell_membrane-en.svg/626px-Scheme_simple_diffusion_in_cell_membrane-en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209800"/>
            <a:ext cx="4267200" cy="27198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19288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Diffusion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Diffusion always happens “</a:t>
            </a:r>
            <a:r>
              <a:rPr lang="en-US" smtClean="0"/>
              <a:t>down” a </a:t>
            </a:r>
            <a:r>
              <a:rPr lang="en-US" dirty="0" smtClean="0"/>
              <a:t>concentration gradient</a:t>
            </a:r>
          </a:p>
          <a:p>
            <a:r>
              <a:rPr lang="en-US" dirty="0" smtClean="0"/>
              <a:t>This means that molecules will flow from an area of high concentration to an area of low concentration </a:t>
            </a:r>
            <a:endParaRPr lang="en-US" dirty="0"/>
          </a:p>
        </p:txBody>
      </p:sp>
      <p:pic>
        <p:nvPicPr>
          <p:cNvPr id="7" name="Picture 2" descr="https://missbakersbiologyclasswiki.wikispaces.com/file/view/diffusion.gif/31772061/diffusion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00200"/>
            <a:ext cx="4562044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0234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Please move all the </a:t>
            </a:r>
            <a:r>
              <a:rPr lang="en-US" dirty="0" smtClean="0"/>
              <a:t>desks and stools, </a:t>
            </a:r>
            <a:r>
              <a:rPr lang="en-US" dirty="0" smtClean="0"/>
              <a:t>we need plenty of room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Please move slowly and deliberately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92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689</Words>
  <Application>Microsoft Office PowerPoint</Application>
  <PresentationFormat>On-screen Show (4:3)</PresentationFormat>
  <Paragraphs>84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Arial</vt:lpstr>
      <vt:lpstr>Calibri</vt:lpstr>
      <vt:lpstr>Office Theme</vt:lpstr>
      <vt:lpstr>Passive Transport</vt:lpstr>
      <vt:lpstr>Passive Transport</vt:lpstr>
      <vt:lpstr>Passive Transport</vt:lpstr>
      <vt:lpstr>Passive Transport</vt:lpstr>
      <vt:lpstr>Diffusion</vt:lpstr>
      <vt:lpstr>Diffusion</vt:lpstr>
      <vt:lpstr>Diffusion</vt:lpstr>
      <vt:lpstr>Diffusion</vt:lpstr>
      <vt:lpstr>Demo</vt:lpstr>
      <vt:lpstr>Diffusion</vt:lpstr>
      <vt:lpstr>Diffusion Across a Membrane</vt:lpstr>
      <vt:lpstr>Diffusion Across a Membrane</vt:lpstr>
      <vt:lpstr>Osmosis</vt:lpstr>
      <vt:lpstr>Osmosis</vt:lpstr>
      <vt:lpstr>Direction of Osmosis</vt:lpstr>
      <vt:lpstr>Direction of Osmosis</vt:lpstr>
      <vt:lpstr>Direction of Osmosis</vt:lpstr>
      <vt:lpstr>PowerPoint Presentation</vt:lpstr>
      <vt:lpstr>Direction of Osmosis</vt:lpstr>
      <vt:lpstr>PowerPoint Presentation</vt:lpstr>
      <vt:lpstr>Direction of Osmosis</vt:lpstr>
      <vt:lpstr>PowerPoint Presentation</vt:lpstr>
      <vt:lpstr>Video</vt:lpstr>
      <vt:lpstr>Facilitated Diffusion</vt:lpstr>
      <vt:lpstr>Facilitated Diffusion</vt:lpstr>
      <vt:lpstr>Facilitated Diffusion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Passive Transport</dc:title>
  <dc:creator>Administrator</dc:creator>
  <cp:lastModifiedBy>Owdij, Michael</cp:lastModifiedBy>
  <cp:revision>6</cp:revision>
  <dcterms:created xsi:type="dcterms:W3CDTF">2013-09-23T10:25:46Z</dcterms:created>
  <dcterms:modified xsi:type="dcterms:W3CDTF">2016-09-22T10:43:18Z</dcterms:modified>
</cp:coreProperties>
</file>