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9" r:id="rId7"/>
    <p:sldId id="262" r:id="rId8"/>
    <p:sldId id="272" r:id="rId9"/>
    <p:sldId id="268" r:id="rId10"/>
    <p:sldId id="263" r:id="rId11"/>
    <p:sldId id="264" r:id="rId12"/>
    <p:sldId id="265" r:id="rId13"/>
    <p:sldId id="266" r:id="rId14"/>
    <p:sldId id="270" r:id="rId15"/>
    <p:sldId id="271" r:id="rId16"/>
    <p:sldId id="267" r:id="rId17"/>
    <p:sldId id="278" r:id="rId18"/>
    <p:sldId id="279" r:id="rId19"/>
    <p:sldId id="273" r:id="rId20"/>
    <p:sldId id="282" r:id="rId21"/>
    <p:sldId id="274" r:id="rId22"/>
    <p:sldId id="275" r:id="rId23"/>
    <p:sldId id="276" r:id="rId24"/>
    <p:sldId id="277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4F83-6673-4B11-B1CE-15A1AF6D5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D831-4AA9-46A9-BE69-B6387EF83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943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4F83-6673-4B11-B1CE-15A1AF6D5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D831-4AA9-46A9-BE69-B6387EF83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973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4F83-6673-4B11-B1CE-15A1AF6D5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D831-4AA9-46A9-BE69-B6387EF83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57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4F83-6673-4B11-B1CE-15A1AF6D5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D831-4AA9-46A9-BE69-B6387EF83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4F83-6673-4B11-B1CE-15A1AF6D5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D831-4AA9-46A9-BE69-B6387EF83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08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4F83-6673-4B11-B1CE-15A1AF6D5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D831-4AA9-46A9-BE69-B6387EF83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087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4F83-6673-4B11-B1CE-15A1AF6D5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D831-4AA9-46A9-BE69-B6387EF83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80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4F83-6673-4B11-B1CE-15A1AF6D5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D831-4AA9-46A9-BE69-B6387EF83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012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4F83-6673-4B11-B1CE-15A1AF6D5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D831-4AA9-46A9-BE69-B6387EF83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938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4F83-6673-4B11-B1CE-15A1AF6D5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D831-4AA9-46A9-BE69-B6387EF83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410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84F83-6673-4B11-B1CE-15A1AF6D5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FD831-4AA9-46A9-BE69-B6387EF83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67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84F83-6673-4B11-B1CE-15A1AF6D5BC2}" type="datetimeFigureOut">
              <a:rPr lang="en-US" smtClean="0"/>
              <a:t>2/15/2017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FD831-4AA9-46A9-BE69-B6387EF837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996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dK0jRFpWPQ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4RWFXQmEkg8?t=57s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cmUToEIpEA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uzzfeed.com/alivelez/that-lump-in-your-throat-could-be-something-called-tonsil-st?utm_term=.qa20LYq1R#.ojK3ngYV1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Pharynx, Esophagus and Stomach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88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Esophagus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esophagus</a:t>
            </a:r>
            <a:r>
              <a:rPr lang="en-US" dirty="0" smtClean="0"/>
              <a:t> is a hollow muscular tube that moves solid food and liquids into the stomach</a:t>
            </a:r>
          </a:p>
          <a:p>
            <a:r>
              <a:rPr lang="en-US" dirty="0" smtClean="0"/>
              <a:t>It is roughly 10 inches long and roughly .8 inches wide at its widest point</a:t>
            </a:r>
          </a:p>
          <a:p>
            <a:r>
              <a:rPr lang="en-US" dirty="0" smtClean="0"/>
              <a:t>It has a long thin shape to efficiently move food into the stomach</a:t>
            </a:r>
            <a:endParaRPr lang="en-US" dirty="0"/>
          </a:p>
        </p:txBody>
      </p:sp>
      <p:pic>
        <p:nvPicPr>
          <p:cNvPr id="11266" name="Picture 2" descr="http://img.tfd.com/medical/Davis/Tabers/th/e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980" y="1825625"/>
            <a:ext cx="3173819" cy="460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62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just want to see the basics of this organ</a:t>
            </a:r>
          </a:p>
          <a:p>
            <a:r>
              <a:rPr lang="en-US" dirty="0" smtClean="0"/>
              <a:t>Let’s use our partner and the picture next to us to find where it starts</a:t>
            </a:r>
          </a:p>
          <a:p>
            <a:r>
              <a:rPr lang="en-US" dirty="0" smtClean="0"/>
              <a:t>The esophagus starts right around C</a:t>
            </a:r>
            <a:r>
              <a:rPr lang="en-US" baseline="-25000" dirty="0" smtClean="0"/>
              <a:t>6</a:t>
            </a:r>
            <a:r>
              <a:rPr lang="en-US" dirty="0" smtClean="0"/>
              <a:t> and ends roughly 10 inches below that </a:t>
            </a:r>
            <a:endParaRPr lang="en-US" dirty="0"/>
          </a:p>
        </p:txBody>
      </p:sp>
      <p:pic>
        <p:nvPicPr>
          <p:cNvPr id="2050" name="Picture 2" descr="Image result for cervical vertebrae with sk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347" y="1486229"/>
            <a:ext cx="4719453" cy="508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52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Esophagus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esophagus is made of the four major layers of the digestive system</a:t>
            </a:r>
          </a:p>
          <a:p>
            <a:r>
              <a:rPr lang="en-US" dirty="0" smtClean="0"/>
              <a:t>However, those layers can expand to let a large bolus though the digestive system</a:t>
            </a:r>
          </a:p>
          <a:p>
            <a:r>
              <a:rPr lang="en-US" dirty="0" smtClean="0"/>
              <a:t>This allows you to survive eating fast and swallowing large amounts of food </a:t>
            </a:r>
            <a:endParaRPr lang="en-US" dirty="0"/>
          </a:p>
        </p:txBody>
      </p:sp>
      <p:pic>
        <p:nvPicPr>
          <p:cNvPr id="5122" name="Picture 2" descr="https://classconnection.s3.amazonaws.com/844/flashcards/2451844/png/esophageal-13E6D97FB423E90BAD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1" t="15927" r="3157" b="6534"/>
          <a:stretch/>
        </p:blipFill>
        <p:spPr bwMode="auto">
          <a:xfrm>
            <a:off x="283535" y="1708298"/>
            <a:ext cx="5826642" cy="466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771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Esophagus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Swallowing</a:t>
            </a:r>
            <a:r>
              <a:rPr lang="en-US" dirty="0" smtClean="0"/>
              <a:t> (</a:t>
            </a:r>
            <a:r>
              <a:rPr lang="en-US" b="1" dirty="0" smtClean="0"/>
              <a:t>deglutition</a:t>
            </a:r>
            <a:r>
              <a:rPr lang="en-US" dirty="0" smtClean="0"/>
              <a:t>) starts as an involuntary process, however it does not end that way</a:t>
            </a:r>
          </a:p>
          <a:p>
            <a:r>
              <a:rPr lang="en-US" dirty="0" smtClean="0"/>
              <a:t>Once your body starts to swallow, it is taken over by the swallowing reflex and cannot be stopped</a:t>
            </a:r>
          </a:p>
          <a:p>
            <a:r>
              <a:rPr lang="en-US" dirty="0" smtClean="0"/>
              <a:t>This is why swallowing dry, large or crumbly foods can cause large amounts of discomfort</a:t>
            </a:r>
            <a:endParaRPr lang="en-US" dirty="0"/>
          </a:p>
        </p:txBody>
      </p:sp>
      <p:pic>
        <p:nvPicPr>
          <p:cNvPr id="3074" name="Picture 2" descr="Image result for swallow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4952" y="1229943"/>
            <a:ext cx="3282286" cy="486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539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Esophagus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Swallowing ends when the bolus is transferred into the stomach</a:t>
            </a:r>
          </a:p>
          <a:p>
            <a:r>
              <a:rPr lang="en-US" dirty="0" smtClean="0"/>
              <a:t>However the relationship with the stomach is not always positive</a:t>
            </a:r>
          </a:p>
          <a:p>
            <a:r>
              <a:rPr lang="en-US" dirty="0" smtClean="0"/>
              <a:t>The stomach acid can leak onto the esophagus and can cause a condition called </a:t>
            </a:r>
            <a:r>
              <a:rPr lang="en-US" b="1" dirty="0" smtClean="0"/>
              <a:t>acid reflux </a:t>
            </a:r>
            <a:endParaRPr lang="en-US" b="1" dirty="0"/>
          </a:p>
        </p:txBody>
      </p:sp>
      <p:pic>
        <p:nvPicPr>
          <p:cNvPr id="4098" name="Picture 2" descr="https://files.graphiq.com/4553/media/images/t2/Acid_reflux_398454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67"/>
          <a:stretch/>
        </p:blipFill>
        <p:spPr bwMode="auto">
          <a:xfrm>
            <a:off x="133682" y="1761830"/>
            <a:ext cx="5962318" cy="367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55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https://www.youtube.com/watch?v=TdK0jRFpWPQ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5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Stomach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stomach is a major organ within the digestive system</a:t>
            </a:r>
          </a:p>
          <a:p>
            <a:r>
              <a:rPr lang="en-US" dirty="0" smtClean="0"/>
              <a:t>However, it often gets credit for things that are not part of its job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stomach</a:t>
            </a:r>
            <a:r>
              <a:rPr lang="en-US" dirty="0" smtClean="0"/>
              <a:t> helps physically and chemically digest food, storage of ingested food and production of intrinsic factor (used in the absorption of B</a:t>
            </a:r>
            <a:r>
              <a:rPr lang="en-US" baseline="-25000" dirty="0" smtClean="0"/>
              <a:t>6</a:t>
            </a:r>
            <a:r>
              <a:rPr lang="en-US" dirty="0" smtClean="0"/>
              <a:t>)</a:t>
            </a:r>
            <a:endParaRPr lang="en-US" baseline="-25000" dirty="0"/>
          </a:p>
        </p:txBody>
      </p:sp>
      <p:pic>
        <p:nvPicPr>
          <p:cNvPr id="2050" name="Picture 2" descr="Image result for stomach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49"/>
          <a:stretch/>
        </p:blipFill>
        <p:spPr bwMode="auto">
          <a:xfrm>
            <a:off x="439109" y="1626227"/>
            <a:ext cx="5366501" cy="4550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76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Stomach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stomach often expands and contracts based on the amount of nutrients inside of it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rugae</a:t>
            </a:r>
            <a:r>
              <a:rPr lang="en-US" dirty="0" smtClean="0"/>
              <a:t> are built in folds to the mucosa that allow the stomach to expand when large volumes come into it</a:t>
            </a:r>
          </a:p>
          <a:p>
            <a:r>
              <a:rPr lang="en-US" dirty="0" smtClean="0"/>
              <a:t>This allows for expansion of up to 50 times its unfilled state</a:t>
            </a:r>
            <a:endParaRPr lang="en-US" dirty="0"/>
          </a:p>
        </p:txBody>
      </p:sp>
      <p:pic>
        <p:nvPicPr>
          <p:cNvPr id="3074" name="Picture 2" descr="http://faculty.icc.edu/rnrs/rnrs221/gastrointestinal/assets/graphics/stomach2_Ruga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134" y="1690687"/>
            <a:ext cx="5359178" cy="4465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4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youtu.be/4RWFXQmEkg8?t=57s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20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Stomach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stomach often gets credit for absorbing nutrients into the body</a:t>
            </a:r>
          </a:p>
          <a:p>
            <a:r>
              <a:rPr lang="en-US" dirty="0" smtClean="0"/>
              <a:t>It does not have many nutrient absorptive capabilities</a:t>
            </a:r>
          </a:p>
          <a:p>
            <a:r>
              <a:rPr lang="en-US" dirty="0" smtClean="0"/>
              <a:t>This means that the phrase “upset stomach” is often wrong</a:t>
            </a:r>
          </a:p>
          <a:p>
            <a:r>
              <a:rPr lang="en-US" dirty="0" smtClean="0"/>
              <a:t>Many times it happens to be the intestines that have something wrong with them</a:t>
            </a:r>
            <a:endParaRPr lang="en-US" dirty="0"/>
          </a:p>
        </p:txBody>
      </p:sp>
      <p:pic>
        <p:nvPicPr>
          <p:cNvPr id="4102" name="Picture 6" descr="http://www.unitypoint.org/clinics/filesimages/articles/infographics/Virtual-Care---COVER-What-Your-Upset-Stomach-is-Trying-to-Tell-You-2---September-2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678" y="2249199"/>
            <a:ext cx="5613991" cy="2947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26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Pharynx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Most of us have swallowed food hundreds of thousands of times</a:t>
            </a:r>
          </a:p>
          <a:p>
            <a:r>
              <a:rPr lang="en-US" dirty="0" smtClean="0"/>
              <a:t>However, we rarely give it any thought</a:t>
            </a:r>
          </a:p>
          <a:p>
            <a:r>
              <a:rPr lang="en-US" dirty="0" smtClean="0"/>
              <a:t>This time we do so, I want to you track the movement of your swallow as it travels in your system</a:t>
            </a:r>
          </a:p>
          <a:p>
            <a:r>
              <a:rPr lang="en-US" dirty="0" smtClean="0"/>
              <a:t>Go ahead and give it a try</a:t>
            </a:r>
            <a:endParaRPr lang="en-US" dirty="0"/>
          </a:p>
        </p:txBody>
      </p:sp>
      <p:pic>
        <p:nvPicPr>
          <p:cNvPr id="6150" name="Picture 6" descr="http://alchemisteating.com/wp-content/uploads/2015/08/566x642xglass-of-water.jpg.pagespeed.ic.Ku3oLTsPT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26" t="7924" r="14007" b="7887"/>
          <a:stretch/>
        </p:blipFill>
        <p:spPr bwMode="auto">
          <a:xfrm>
            <a:off x="7674934" y="1375144"/>
            <a:ext cx="3678866" cy="5131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97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Stomach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drugs or chemicals can cross the mucosal barrier and be absorbed through the stomach</a:t>
            </a:r>
          </a:p>
          <a:p>
            <a:r>
              <a:rPr lang="en-US" dirty="0" smtClean="0"/>
              <a:t>Ethyl alcohol is one of those things</a:t>
            </a:r>
          </a:p>
          <a:p>
            <a:r>
              <a:rPr lang="en-US" dirty="0" smtClean="0"/>
              <a:t>In order to slow down absorption, large amounts of lipids will actually slow down absorption</a:t>
            </a:r>
          </a:p>
          <a:p>
            <a:r>
              <a:rPr lang="en-US" dirty="0" smtClean="0"/>
              <a:t>Alcohol will dissolve into the lipids</a:t>
            </a:r>
            <a:endParaRPr lang="en-US" dirty="0"/>
          </a:p>
        </p:txBody>
      </p:sp>
      <p:pic>
        <p:nvPicPr>
          <p:cNvPr id="5122" name="Picture 2" descr="Image result for ethyl alcohol throwing u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35"/>
          <a:stretch/>
        </p:blipFill>
        <p:spPr bwMode="auto">
          <a:xfrm>
            <a:off x="453287" y="2149176"/>
            <a:ext cx="5564741" cy="357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65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Stomach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predigested food reaches the stomach, it has to pass through the lower esophageal sphincter that closes off the esophagus from the stomach</a:t>
            </a:r>
          </a:p>
          <a:p>
            <a:r>
              <a:rPr lang="en-US" dirty="0" smtClean="0"/>
              <a:t>Once the predigested food makes it to the stomach, it is called </a:t>
            </a:r>
            <a:r>
              <a:rPr lang="en-US" b="1" dirty="0" smtClean="0"/>
              <a:t>chyme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148" name="Picture 4" descr="http://study.com/cimages/multimages/16/pyloric-sphincte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21" b="8445"/>
          <a:stretch/>
        </p:blipFill>
        <p:spPr bwMode="auto">
          <a:xfrm>
            <a:off x="98940" y="2098158"/>
            <a:ext cx="6073260" cy="289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346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Stomach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stomach has four major sections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cardia</a:t>
            </a:r>
            <a:r>
              <a:rPr lang="en-US" dirty="0" smtClean="0"/>
              <a:t> is a small upper section that coats everything with a thick layer of mucus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b="1" dirty="0" smtClean="0"/>
              <a:t>fundus</a:t>
            </a:r>
            <a:r>
              <a:rPr lang="en-US" dirty="0" smtClean="0"/>
              <a:t> is the portion of the stomach that is superior to the stomach/esophagus connection</a:t>
            </a:r>
            <a:endParaRPr lang="en-US" dirty="0"/>
          </a:p>
        </p:txBody>
      </p:sp>
      <p:pic>
        <p:nvPicPr>
          <p:cNvPr id="7170" name="Picture 2" descr="Image result for sections of the stomach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75"/>
          <a:stretch/>
        </p:blipFill>
        <p:spPr bwMode="auto">
          <a:xfrm>
            <a:off x="5911333" y="1262986"/>
            <a:ext cx="5981700" cy="4913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61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Stomach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body</a:t>
            </a:r>
            <a:r>
              <a:rPr lang="en-US" dirty="0" smtClean="0"/>
              <a:t> is the largest portion of the stomach</a:t>
            </a:r>
          </a:p>
          <a:p>
            <a:r>
              <a:rPr lang="en-US" dirty="0" smtClean="0"/>
              <a:t>The body serves as the mixing tank and storage area of the stomach</a:t>
            </a:r>
          </a:p>
          <a:p>
            <a:r>
              <a:rPr lang="en-US" dirty="0" smtClean="0"/>
              <a:t>Thy </a:t>
            </a:r>
            <a:r>
              <a:rPr lang="en-US" b="1" dirty="0" smtClean="0"/>
              <a:t>pylorus</a:t>
            </a:r>
            <a:r>
              <a:rPr lang="en-US" dirty="0" smtClean="0"/>
              <a:t> is the curve of the “J” in the stomach</a:t>
            </a:r>
          </a:p>
          <a:p>
            <a:r>
              <a:rPr lang="en-US" dirty="0" smtClean="0"/>
              <a:t>It regulates the movement of matter into the intestines with the </a:t>
            </a:r>
            <a:r>
              <a:rPr lang="en-US" b="1" dirty="0" smtClean="0"/>
              <a:t>pyloric sphincter </a:t>
            </a:r>
          </a:p>
        </p:txBody>
      </p:sp>
      <p:pic>
        <p:nvPicPr>
          <p:cNvPr id="6" name="Picture 2" descr="Image result for sections of the stomach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75"/>
          <a:stretch/>
        </p:blipFill>
        <p:spPr bwMode="auto">
          <a:xfrm>
            <a:off x="114300" y="1262986"/>
            <a:ext cx="5981700" cy="4913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32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Stomach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cells of the stomach do not actually sit on the surface of the stomach</a:t>
            </a:r>
          </a:p>
          <a:p>
            <a:r>
              <a:rPr lang="en-US" dirty="0" smtClean="0"/>
              <a:t>They are tucked away in the lining of the stomach</a:t>
            </a:r>
          </a:p>
          <a:p>
            <a:r>
              <a:rPr lang="en-US" dirty="0" smtClean="0"/>
              <a:t>Where the cells actually reside is called a </a:t>
            </a:r>
            <a:r>
              <a:rPr lang="en-US" b="1" dirty="0" smtClean="0"/>
              <a:t>gastric gland </a:t>
            </a:r>
          </a:p>
          <a:p>
            <a:r>
              <a:rPr lang="en-US" dirty="0" smtClean="0"/>
              <a:t>Gastric glands are below a </a:t>
            </a:r>
            <a:r>
              <a:rPr lang="en-US" b="1" dirty="0" smtClean="0"/>
              <a:t>gastric pit </a:t>
            </a:r>
            <a:r>
              <a:rPr lang="en-US" dirty="0" smtClean="0"/>
              <a:t>which gives them more distance from the stomach</a:t>
            </a:r>
          </a:p>
          <a:p>
            <a:r>
              <a:rPr lang="en-US" dirty="0" smtClean="0"/>
              <a:t>This allows them to be protected from the harmful inside of the stomach</a:t>
            </a:r>
            <a:endParaRPr lang="en-US" dirty="0"/>
          </a:p>
        </p:txBody>
      </p:sp>
      <p:pic>
        <p:nvPicPr>
          <p:cNvPr id="8194" name="Picture 2" descr="Image result for gastric pi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322923"/>
            <a:ext cx="6472053" cy="485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278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Stomach Cells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Inside of the gastric glands there are several different types of cells</a:t>
            </a:r>
          </a:p>
          <a:p>
            <a:r>
              <a:rPr lang="en-US" b="1" dirty="0" smtClean="0"/>
              <a:t>Parietal cells </a:t>
            </a:r>
            <a:r>
              <a:rPr lang="en-US" dirty="0" smtClean="0"/>
              <a:t>help secrete </a:t>
            </a:r>
            <a:r>
              <a:rPr lang="en-US" dirty="0" err="1" smtClean="0"/>
              <a:t>HCl</a:t>
            </a:r>
            <a:r>
              <a:rPr lang="en-US" dirty="0" smtClean="0"/>
              <a:t> and intrinsic factor</a:t>
            </a:r>
          </a:p>
          <a:p>
            <a:pPr lvl="1"/>
            <a:r>
              <a:rPr lang="en-US" dirty="0" smtClean="0"/>
              <a:t>They do not secrete it directly, because it would kill them</a:t>
            </a:r>
          </a:p>
          <a:p>
            <a:r>
              <a:rPr lang="en-US" b="1" dirty="0" smtClean="0"/>
              <a:t>Chief cells </a:t>
            </a:r>
            <a:r>
              <a:rPr lang="en-US" dirty="0" smtClean="0"/>
              <a:t>secrete pepsinogen</a:t>
            </a:r>
          </a:p>
          <a:p>
            <a:pPr lvl="1"/>
            <a:r>
              <a:rPr lang="en-US" dirty="0" smtClean="0"/>
              <a:t>Pepsinogen reacts with acid to create </a:t>
            </a:r>
            <a:r>
              <a:rPr lang="en-US" b="1" dirty="0" smtClean="0"/>
              <a:t>pepsin</a:t>
            </a:r>
            <a:r>
              <a:rPr lang="en-US" dirty="0" smtClean="0"/>
              <a:t> (a protein digesting enzyme)</a:t>
            </a:r>
            <a:endParaRPr lang="en-US" dirty="0"/>
          </a:p>
        </p:txBody>
      </p:sp>
      <p:pic>
        <p:nvPicPr>
          <p:cNvPr id="9220" name="Picture 4" descr="Image result for chief cel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95" y="1472406"/>
            <a:ext cx="4762500" cy="505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40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Pharynx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first place that the food has to pass though on the way out of the oral cavity is the pharynx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pharynx</a:t>
            </a:r>
            <a:r>
              <a:rPr lang="en-US" dirty="0" smtClean="0"/>
              <a:t> is a common passageway for solid food, liquids and air</a:t>
            </a:r>
          </a:p>
          <a:p>
            <a:r>
              <a:rPr lang="en-US" dirty="0" smtClean="0"/>
              <a:t>It occupies the space that most people would consider the back of the throat</a:t>
            </a:r>
            <a:endParaRPr lang="en-US" dirty="0"/>
          </a:p>
        </p:txBody>
      </p:sp>
      <p:pic>
        <p:nvPicPr>
          <p:cNvPr id="5" name="Picture 4" descr="https://upload.wikimedia.org/wikipedia/commons/thumb/4/4a/Illu_pharynx.jpg/250px-Illu_pharyn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20" y="1938559"/>
            <a:ext cx="5196561" cy="3533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85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Pharynx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As food passes through the pharynx to the esophagus, it must do a few things</a:t>
            </a:r>
          </a:p>
          <a:p>
            <a:pPr marL="514350" indent="-514350">
              <a:buAutoNum type="arabicParenR"/>
            </a:pPr>
            <a:r>
              <a:rPr lang="en-US" dirty="0" smtClean="0"/>
              <a:t>Fit through the opening</a:t>
            </a:r>
          </a:p>
          <a:p>
            <a:pPr marL="514350" indent="-514350">
              <a:buAutoNum type="arabicParenR"/>
            </a:pPr>
            <a:r>
              <a:rPr lang="en-US" dirty="0" smtClean="0"/>
              <a:t>Travel down the correct pathway into the digestive tract</a:t>
            </a:r>
          </a:p>
          <a:p>
            <a:pPr marL="514350" indent="-514350">
              <a:buAutoNum type="arabicParenR"/>
            </a:pPr>
            <a:r>
              <a:rPr lang="en-US" dirty="0" smtClean="0"/>
              <a:t>Interact with organs in the pharynx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endParaRPr lang="en-US" dirty="0"/>
          </a:p>
        </p:txBody>
      </p:sp>
      <p:pic>
        <p:nvPicPr>
          <p:cNvPr id="1026" name="Picture 2" descr="https://upload.wikimedia.org/wikipedia/commons/thumb/d/d4/Illu01_head_neck.jpg/250px-Illu01_head_ne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632" y="1519299"/>
            <a:ext cx="4877168" cy="495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880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Pharynx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uvula</a:t>
            </a:r>
            <a:r>
              <a:rPr lang="en-US" dirty="0" smtClean="0"/>
              <a:t> is a small bundle of connective tissue that is located in the pharynx</a:t>
            </a:r>
          </a:p>
          <a:p>
            <a:r>
              <a:rPr lang="en-US" dirty="0" smtClean="0"/>
              <a:t>It has multiple jobs including helping to close off the nasal passage when you swallow, keeping the throat lubricated and secondary speech functions</a:t>
            </a:r>
          </a:p>
          <a:p>
            <a:r>
              <a:rPr lang="en-US" dirty="0" smtClean="0"/>
              <a:t>It can also allow you to regulate the size of the food that you put in your mouth</a:t>
            </a:r>
            <a:endParaRPr lang="en-US" dirty="0"/>
          </a:p>
        </p:txBody>
      </p:sp>
      <p:pic>
        <p:nvPicPr>
          <p:cNvPr id="8196" name="Picture 4" descr="https://upload.wikimedia.org/wikipedia/commons/thumb/d/d6/Palatine_Uvula.jpg/220px-Palatine_Uvu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3632"/>
            <a:ext cx="4637124" cy="463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288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https://www.youtube.com/watch?v=ncmUToEIpEA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36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Pharynx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multiple sets of tonsils within the digestive system</a:t>
            </a:r>
          </a:p>
          <a:p>
            <a:pPr lvl="1"/>
            <a:r>
              <a:rPr lang="en-US" dirty="0" smtClean="0"/>
              <a:t>3 of 4 of them are located within the pharynx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tonsils</a:t>
            </a:r>
            <a:r>
              <a:rPr lang="en-US" dirty="0" smtClean="0"/>
              <a:t> are made of lymph tissue that helps to check food for harmful materials</a:t>
            </a:r>
          </a:p>
          <a:p>
            <a:r>
              <a:rPr lang="en-US" dirty="0" smtClean="0"/>
              <a:t>This is a way for you to be able to check what is going into your body</a:t>
            </a:r>
            <a:endParaRPr lang="en-US" dirty="0"/>
          </a:p>
        </p:txBody>
      </p:sp>
      <p:pic>
        <p:nvPicPr>
          <p:cNvPr id="9218" name="Picture 2" descr="https://upload.wikimedia.org/wikipedia/commons/thumb/8/81/Tonsils_diagram.jpg/250px-Tonsils_diagr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430" y="1890785"/>
            <a:ext cx="4572370" cy="378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210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Pharynx</a:t>
            </a:r>
            <a:endParaRPr lang="en-US" dirty="0"/>
          </a:p>
        </p:txBody>
      </p:sp>
      <p:pic>
        <p:nvPicPr>
          <p:cNvPr id="10242" name="Picture 2" descr="http://m.patient.media/images/inflamed%20tonsi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285" y="2049462"/>
            <a:ext cx="6181429" cy="393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4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https://www.buzzfeed.com/alivelez/that-lump-in-your-throat-could-be-something-called-tonsil-st?utm_term=.qa20LYq1R#.ojK3ngYV1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43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922</Words>
  <Application>Microsoft Office PowerPoint</Application>
  <PresentationFormat>Widescreen</PresentationFormat>
  <Paragraphs>96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Pharynx, Esophagus and Stomach</vt:lpstr>
      <vt:lpstr>Pharynx</vt:lpstr>
      <vt:lpstr>Pharynx</vt:lpstr>
      <vt:lpstr>Pharynx</vt:lpstr>
      <vt:lpstr>Pharynx</vt:lpstr>
      <vt:lpstr>Video</vt:lpstr>
      <vt:lpstr>Pharynx</vt:lpstr>
      <vt:lpstr>Pharynx</vt:lpstr>
      <vt:lpstr>Video</vt:lpstr>
      <vt:lpstr>Esophagus</vt:lpstr>
      <vt:lpstr>Demo</vt:lpstr>
      <vt:lpstr>Esophagus</vt:lpstr>
      <vt:lpstr>Esophagus</vt:lpstr>
      <vt:lpstr>Esophagus</vt:lpstr>
      <vt:lpstr>Video</vt:lpstr>
      <vt:lpstr>Stomach</vt:lpstr>
      <vt:lpstr>Stomach</vt:lpstr>
      <vt:lpstr>Video</vt:lpstr>
      <vt:lpstr>Stomach</vt:lpstr>
      <vt:lpstr>Stomach</vt:lpstr>
      <vt:lpstr>Stomach</vt:lpstr>
      <vt:lpstr>Stomach</vt:lpstr>
      <vt:lpstr>Stomach</vt:lpstr>
      <vt:lpstr>Stomach Cells</vt:lpstr>
      <vt:lpstr>Stomach Cells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Pharynx, Esophagus and Stomach</dc:title>
  <dc:creator>Owdij, Michael</dc:creator>
  <cp:lastModifiedBy>Owdij, Michael</cp:lastModifiedBy>
  <cp:revision>13</cp:revision>
  <dcterms:created xsi:type="dcterms:W3CDTF">2017-01-30T12:33:29Z</dcterms:created>
  <dcterms:modified xsi:type="dcterms:W3CDTF">2017-02-15T11:36:19Z</dcterms:modified>
</cp:coreProperties>
</file>