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>
        <p:scale>
          <a:sx n="70" d="100"/>
          <a:sy n="70" d="100"/>
        </p:scale>
        <p:origin x="480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0A5D-694D-4E79-82A0-8CD1F4D22EC1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DD00-ADA7-4A0F-809A-ADEAC5F55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78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0A5D-694D-4E79-82A0-8CD1F4D22EC1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DD00-ADA7-4A0F-809A-ADEAC5F55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027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0A5D-694D-4E79-82A0-8CD1F4D22EC1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DD00-ADA7-4A0F-809A-ADEAC5F55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315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0A5D-694D-4E79-82A0-8CD1F4D22EC1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DD00-ADA7-4A0F-809A-ADEAC5F55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232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0A5D-694D-4E79-82A0-8CD1F4D22EC1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DD00-ADA7-4A0F-809A-ADEAC5F55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662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0A5D-694D-4E79-82A0-8CD1F4D22EC1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DD00-ADA7-4A0F-809A-ADEAC5F55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108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0A5D-694D-4E79-82A0-8CD1F4D22EC1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DD00-ADA7-4A0F-809A-ADEAC5F55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31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0A5D-694D-4E79-82A0-8CD1F4D22EC1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DD00-ADA7-4A0F-809A-ADEAC5F55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253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0A5D-694D-4E79-82A0-8CD1F4D22EC1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DD00-ADA7-4A0F-809A-ADEAC5F55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19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0A5D-694D-4E79-82A0-8CD1F4D22EC1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DD00-ADA7-4A0F-809A-ADEAC5F55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075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70A5D-694D-4E79-82A0-8CD1F4D22EC1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0DD00-ADA7-4A0F-809A-ADEAC5F55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816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70A5D-694D-4E79-82A0-8CD1F4D22EC1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0DD00-ADA7-4A0F-809A-ADEAC5F55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25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7fXa2Occ_U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Olfaction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201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https://www.youtube.com/watch?v=p7fXa2Occ_U</a:t>
            </a:r>
            <a:r>
              <a:rPr lang="en-US" smtClean="0"/>
              <a:t> 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07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Pathways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olfactory system is a very sensitive and efficient system</a:t>
            </a:r>
          </a:p>
          <a:p>
            <a:r>
              <a:rPr lang="en-US" dirty="0" smtClean="0"/>
              <a:t>The olfactory receptors can detect just a few odorant molecules and will send a signal</a:t>
            </a:r>
          </a:p>
          <a:p>
            <a:r>
              <a:rPr lang="en-US" dirty="0" smtClean="0"/>
              <a:t>However, that does not always mean that you will “smell” when you detect just a few particles</a:t>
            </a:r>
            <a:endParaRPr lang="en-US" dirty="0"/>
          </a:p>
        </p:txBody>
      </p:sp>
      <p:pic>
        <p:nvPicPr>
          <p:cNvPr id="1026" name="Picture 2" descr="http://chadhyams.files.wordpress.com/2012/04/kidsmellingflow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289" y="1581505"/>
            <a:ext cx="4408227" cy="4408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383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Pathways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Before a stimulus reaches the olfactory cortex, it might be inhibited</a:t>
            </a:r>
          </a:p>
          <a:p>
            <a:r>
              <a:rPr lang="en-US" dirty="0" smtClean="0"/>
              <a:t>This is because olfactory receptors meet in groups of around 20</a:t>
            </a:r>
          </a:p>
          <a:p>
            <a:r>
              <a:rPr lang="en-US" dirty="0" smtClean="0"/>
              <a:t>These olfactory centers will combine information before they send information to the brain</a:t>
            </a:r>
            <a:endParaRPr lang="en-US" dirty="0"/>
          </a:p>
        </p:txBody>
      </p:sp>
      <p:pic>
        <p:nvPicPr>
          <p:cNvPr id="2050" name="Picture 2" descr="http://s.hswstatic.com/gif/smell-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03"/>
          <a:stretch/>
        </p:blipFill>
        <p:spPr bwMode="auto">
          <a:xfrm>
            <a:off x="251108" y="1378423"/>
            <a:ext cx="5421825" cy="4981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2014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Pathways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This allows low level odorants to be filtered out and higher level odorants to be detected</a:t>
            </a:r>
          </a:p>
          <a:p>
            <a:r>
              <a:rPr lang="en-US" dirty="0" smtClean="0"/>
              <a:t>When there are multiple odorants that are in the air, the nose will get multiple smells coming from different areas and can combine them when they reach the olfactory cortex</a:t>
            </a:r>
            <a:endParaRPr lang="en-US" dirty="0"/>
          </a:p>
        </p:txBody>
      </p:sp>
      <p:pic>
        <p:nvPicPr>
          <p:cNvPr id="3074" name="Picture 2" descr="http://www.d.umn.edu/~jfitzake/Lectures/DMED/SensoryPhysiology/Chemosensation/Olfaction/Figures/OR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204" y="1825625"/>
            <a:ext cx="4498311" cy="4153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5635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Pathways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77024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nerves then deliver messages directly to the olfactory cortex, the hypothalamus and the limbic system</a:t>
            </a:r>
          </a:p>
          <a:p>
            <a:r>
              <a:rPr lang="en-US" dirty="0" smtClean="0"/>
              <a:t>This means that smells are directly tied to emotional states rising from the hypothalamus</a:t>
            </a:r>
          </a:p>
          <a:p>
            <a:r>
              <a:rPr lang="en-US" dirty="0" smtClean="0"/>
              <a:t>It is why the perfume industry spends millions of dollars every year researching what smells can cause different emotions in humans</a:t>
            </a:r>
          </a:p>
        </p:txBody>
      </p:sp>
      <p:pic>
        <p:nvPicPr>
          <p:cNvPr id="4098" name="Picture 2" descr="https://protoplasmix.files.wordpress.com/2012/03/olfactory_syst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46" y="1508360"/>
            <a:ext cx="5194348" cy="4957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10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Distinctions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While there are is no structural or chemical difference between olfactory receptors, it is believe they can distinguish between 4000 different chemicals</a:t>
            </a:r>
          </a:p>
          <a:p>
            <a:r>
              <a:rPr lang="en-US" dirty="0" smtClean="0"/>
              <a:t>Among those are the primary smells</a:t>
            </a:r>
          </a:p>
          <a:p>
            <a:r>
              <a:rPr lang="en-US" dirty="0" smtClean="0"/>
              <a:t>There are up to 50 primary smells that include citrus, mint, wood and musk</a:t>
            </a:r>
            <a:endParaRPr lang="en-US" dirty="0"/>
          </a:p>
        </p:txBody>
      </p:sp>
      <p:pic>
        <p:nvPicPr>
          <p:cNvPr id="5122" name="Picture 2" descr="https://labs.fhcrc.org/buck/img/odors_enco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773" y="1994256"/>
            <a:ext cx="5424424" cy="401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35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Distinctions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Our nose can also determine the differences between smells at very low concentrations</a:t>
            </a:r>
          </a:p>
          <a:p>
            <a:r>
              <a:rPr lang="en-US" dirty="0" smtClean="0"/>
              <a:t>Natural gas, propane  and butane (the stuff you cook with) has a distinct odor because of beta-</a:t>
            </a:r>
            <a:r>
              <a:rPr lang="en-US" dirty="0" err="1" smtClean="0"/>
              <a:t>mercaptan</a:t>
            </a:r>
            <a:endParaRPr lang="en-US" dirty="0" smtClean="0"/>
          </a:p>
          <a:p>
            <a:r>
              <a:rPr lang="en-US" dirty="0" smtClean="0"/>
              <a:t>This is a chemical that our nose can distinguish at a few parts per billion</a:t>
            </a:r>
          </a:p>
          <a:p>
            <a:r>
              <a:rPr lang="en-US" dirty="0" smtClean="0"/>
              <a:t>It gives these otherwise odorless gasses a distinct and distinguishable odor</a:t>
            </a:r>
            <a:endParaRPr lang="en-US" dirty="0"/>
          </a:p>
        </p:txBody>
      </p:sp>
      <p:pic>
        <p:nvPicPr>
          <p:cNvPr id="6146" name="Picture 2" descr="http://www.cotaoil.com/wp-content/uploads/2012/03/blue_fla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74" y="1825625"/>
            <a:ext cx="5429771" cy="407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541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Turnover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Olfactory receptors will die after a short period of time</a:t>
            </a:r>
          </a:p>
          <a:p>
            <a:r>
              <a:rPr lang="en-US" dirty="0" smtClean="0"/>
              <a:t>Basal cells will replace the dead olfactory cells</a:t>
            </a:r>
          </a:p>
          <a:p>
            <a:r>
              <a:rPr lang="en-US" dirty="0" smtClean="0"/>
              <a:t>This </a:t>
            </a:r>
            <a:r>
              <a:rPr lang="en-US" dirty="0"/>
              <a:t>creates a fresh crop of receptors </a:t>
            </a:r>
            <a:r>
              <a:rPr lang="en-US" dirty="0" smtClean="0"/>
              <a:t>at all times </a:t>
            </a:r>
          </a:p>
          <a:p>
            <a:r>
              <a:rPr lang="en-US" dirty="0" smtClean="0"/>
              <a:t>This is one of the only examples of neural replacement in the human body</a:t>
            </a:r>
          </a:p>
        </p:txBody>
      </p:sp>
      <p:pic>
        <p:nvPicPr>
          <p:cNvPr id="7170" name="Picture 2" descr="http://scicurious.scientopia.org/wp-content/uploads/sites/3/2011/05/Olfactory-epithelium-nose-WITH-LABEL-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690688"/>
            <a:ext cx="5843442" cy="406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73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Turnover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However the basal cells become less effective at replacement as we get older</a:t>
            </a:r>
          </a:p>
          <a:p>
            <a:r>
              <a:rPr lang="en-US" dirty="0" smtClean="0"/>
              <a:t>As people age, there is a greater rate of receptor death to basal cell replacement</a:t>
            </a:r>
          </a:p>
          <a:p>
            <a:r>
              <a:rPr lang="en-US" dirty="0" smtClean="0"/>
              <a:t>This can result in a decreased sense of smell</a:t>
            </a:r>
          </a:p>
          <a:p>
            <a:r>
              <a:rPr lang="en-US" dirty="0" smtClean="0"/>
              <a:t>It is commonly the cause of “old lady smell”</a:t>
            </a:r>
            <a:endParaRPr lang="en-US" dirty="0"/>
          </a:p>
        </p:txBody>
      </p:sp>
      <p:pic>
        <p:nvPicPr>
          <p:cNvPr id="8194" name="Picture 2" descr="http://www.whatthefreud.com/wp-content/uploads/2014/05/oldladysmell_no5-620x3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2507776"/>
            <a:ext cx="59055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8428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Smells Fishy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Olfaction</a:t>
            </a:r>
            <a:r>
              <a:rPr lang="en-US" dirty="0" smtClean="0"/>
              <a:t> is the ability to detect chemicals in the air around you</a:t>
            </a:r>
          </a:p>
          <a:p>
            <a:r>
              <a:rPr lang="en-US" dirty="0" smtClean="0"/>
              <a:t>This ability is one of the most interesting abilities that humans have developed </a:t>
            </a:r>
          </a:p>
          <a:p>
            <a:r>
              <a:rPr lang="en-US" dirty="0" smtClean="0"/>
              <a:t>It also is one of the most important senses due to its ability to affect the subconscious sections of the brain</a:t>
            </a:r>
          </a:p>
        </p:txBody>
      </p:sp>
      <p:pic>
        <p:nvPicPr>
          <p:cNvPr id="1026" name="Picture 2" descr="http://www.thesoslab.com/imgs/Baby_smell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623" y="1465071"/>
            <a:ext cx="3270377" cy="489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124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Smells Fishy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1690688"/>
            <a:ext cx="5181600" cy="4351338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olfactory organs </a:t>
            </a:r>
            <a:r>
              <a:rPr lang="en-US" dirty="0" smtClean="0"/>
              <a:t>are paired structures that detect chemicals in the air</a:t>
            </a:r>
          </a:p>
          <a:p>
            <a:r>
              <a:rPr lang="en-US" dirty="0" smtClean="0"/>
              <a:t>They are covered in </a:t>
            </a:r>
            <a:r>
              <a:rPr lang="en-US" b="1" dirty="0" smtClean="0"/>
              <a:t>olfactory receptor cells </a:t>
            </a:r>
            <a:r>
              <a:rPr lang="en-US" dirty="0" smtClean="0"/>
              <a:t>and </a:t>
            </a:r>
            <a:r>
              <a:rPr lang="en-US" b="1" dirty="0" smtClean="0"/>
              <a:t>basal cells</a:t>
            </a:r>
          </a:p>
          <a:p>
            <a:r>
              <a:rPr lang="en-US" dirty="0" smtClean="0"/>
              <a:t>These organs make up a small amount of the space within your nasal cavity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258" y="1690688"/>
            <a:ext cx="5155627" cy="4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058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Smell That?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Air that comes in to your nose and mouth is designed to swirl inside of an open cavity</a:t>
            </a:r>
          </a:p>
          <a:p>
            <a:r>
              <a:rPr lang="en-US" dirty="0" smtClean="0"/>
              <a:t>This allows particles maximum chance to land on the olfactory organs</a:t>
            </a:r>
          </a:p>
          <a:p>
            <a:r>
              <a:rPr lang="en-US" dirty="0" smtClean="0"/>
              <a:t>Any chemicals that are lipid or water soluble can diffuse into the overlying mucus and stimulate receptor cells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https://s-media-cache-ak0.pinimg.com/236x/20/f2/8e/20f28efb1fb7336c591e34a732b907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782" y="1402206"/>
            <a:ext cx="3465449" cy="519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9707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Smell That?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93976"/>
            <a:ext cx="5181600" cy="486778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However, a normal and relaxed inhalation will cause around 2% of the incoming air to come in contact with the olfactory organs</a:t>
            </a:r>
          </a:p>
          <a:p>
            <a:r>
              <a:rPr lang="en-US" dirty="0" smtClean="0"/>
              <a:t>This does not provide the body with enough of a chance to pick up chemicals in the air</a:t>
            </a:r>
          </a:p>
          <a:p>
            <a:r>
              <a:rPr lang="en-US" b="1" dirty="0" smtClean="0"/>
              <a:t>Sniffing</a:t>
            </a:r>
            <a:r>
              <a:rPr lang="en-US" dirty="0" smtClean="0"/>
              <a:t> causes a more rapid inhalation of air</a:t>
            </a:r>
          </a:p>
          <a:p>
            <a:r>
              <a:rPr lang="en-US" dirty="0" smtClean="0"/>
              <a:t>This creates more swirling of air, and more contact with the surface of the olfactory organs</a:t>
            </a:r>
            <a:endParaRPr lang="en-US" dirty="0"/>
          </a:p>
        </p:txBody>
      </p:sp>
      <p:pic>
        <p:nvPicPr>
          <p:cNvPr id="5" name="Picture 2" descr="http://cl.jroo.me/z3/C/7/D/d/a.aaa-Want-to-Sniff-So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19" y="2227641"/>
            <a:ext cx="5715000" cy="3600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541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Olfactory Receptors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Think of the olfactory receptors inside of the olfactory organs as modified neurons</a:t>
            </a:r>
          </a:p>
          <a:p>
            <a:r>
              <a:rPr lang="en-US" dirty="0" smtClean="0"/>
              <a:t>These receptors are shaped like neurons and transmit their information  down pathways that lead to the brain</a:t>
            </a:r>
          </a:p>
          <a:p>
            <a:r>
              <a:rPr lang="en-US" dirty="0" smtClean="0"/>
              <a:t>As few as 4 molecules of an </a:t>
            </a:r>
            <a:r>
              <a:rPr lang="en-US" b="1" dirty="0" smtClean="0"/>
              <a:t>odorant</a:t>
            </a:r>
            <a:r>
              <a:rPr lang="en-US" dirty="0" smtClean="0"/>
              <a:t> can send a signal down the line to make an organism aware of a smell</a:t>
            </a:r>
            <a:endParaRPr lang="en-US" dirty="0"/>
          </a:p>
        </p:txBody>
      </p:sp>
      <p:pic>
        <p:nvPicPr>
          <p:cNvPr id="4098" name="Picture 2" descr="http://www.howitworksdaily.com/wp-content/uploads/2010/11/sme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199" y="1544384"/>
            <a:ext cx="3197225" cy="491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749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Olfactory Receptors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Olfactory receptors are neurons that extend into the surrounding mucus and have tiny cilia on one end</a:t>
            </a:r>
          </a:p>
          <a:p>
            <a:r>
              <a:rPr lang="en-US" dirty="0" smtClean="0"/>
              <a:t>The end with the cilia is designed to pickup odorants </a:t>
            </a:r>
          </a:p>
          <a:p>
            <a:r>
              <a:rPr lang="en-US" dirty="0" smtClean="0"/>
              <a:t>Each cell will contain up to 20 cilia to be able to increase their surface area and effectiveness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28600" y="1923161"/>
            <a:ext cx="5867400" cy="3590926"/>
            <a:chOff x="557530" y="1825625"/>
            <a:chExt cx="5867400" cy="3590926"/>
          </a:xfrm>
        </p:grpSpPr>
        <p:pic>
          <p:nvPicPr>
            <p:cNvPr id="1026" name="Picture 2" descr="http://faculty.stcc.edu/AandP/AP/imagesAP2/sensation/olfactory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0"/>
            <a:stretch/>
          </p:blipFill>
          <p:spPr bwMode="auto">
            <a:xfrm>
              <a:off x="557530" y="1825625"/>
              <a:ext cx="5867400" cy="35909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3633216" y="4901184"/>
              <a:ext cx="2645664" cy="4876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5105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Olfactory Receptors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Between 5 and 20 million olfactory receptors are packed into your olfactory organs</a:t>
            </a:r>
          </a:p>
          <a:p>
            <a:r>
              <a:rPr lang="en-US" dirty="0" smtClean="0"/>
              <a:t>This is pretty incredible because the olfactory organs contain around 5cm</a:t>
            </a:r>
            <a:r>
              <a:rPr lang="en-US" baseline="30000" dirty="0" smtClean="0"/>
              <a:t>2</a:t>
            </a:r>
            <a:r>
              <a:rPr lang="en-US" dirty="0" smtClean="0"/>
              <a:t> of surface area</a:t>
            </a:r>
          </a:p>
          <a:p>
            <a:r>
              <a:rPr lang="en-US" dirty="0" smtClean="0"/>
              <a:t>The cilia do a large amount to increase the surface area of the receptors</a:t>
            </a:r>
          </a:p>
          <a:p>
            <a:r>
              <a:rPr lang="en-US" dirty="0" smtClean="0"/>
              <a:t>It is estimated the cilia create a similar amount of surface area as the surface area of the skin</a:t>
            </a:r>
          </a:p>
        </p:txBody>
      </p:sp>
      <p:pic>
        <p:nvPicPr>
          <p:cNvPr id="5122" name="Picture 2" descr="http://media.npr.org/programs/atc/features/2004/oct/nobel_smell/smell_graphic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2135" y="1825625"/>
            <a:ext cx="4048125" cy="45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812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Olfactory Receptors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You might be pretty impressed with your nose right about now…</a:t>
            </a:r>
          </a:p>
          <a:p>
            <a:r>
              <a:rPr lang="en-US" dirty="0" smtClean="0"/>
              <a:t>I would give you a moment of caution because our nose pales in comparison to a dog</a:t>
            </a:r>
          </a:p>
          <a:p>
            <a:r>
              <a:rPr lang="en-US" dirty="0" smtClean="0"/>
              <a:t>A German Shepard has roughly 72 times more surface area inside of their nose</a:t>
            </a:r>
          </a:p>
          <a:p>
            <a:endParaRPr lang="en-US" dirty="0"/>
          </a:p>
        </p:txBody>
      </p:sp>
      <p:pic>
        <p:nvPicPr>
          <p:cNvPr id="6146" name="Picture 2" descr="http://www.hdwallpapersnew.net/wp-content/uploads/2014/09/cute-german-shepherd-puppy-new-wide-wallpapers-in-hd-widescree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36" y="2325496"/>
            <a:ext cx="5489336" cy="308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328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803</Words>
  <Application>Microsoft Office PowerPoint</Application>
  <PresentationFormat>Widescreen</PresentationFormat>
  <Paragraphs>71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Olfaction</vt:lpstr>
      <vt:lpstr>Smells Fishy</vt:lpstr>
      <vt:lpstr>Smells Fishy</vt:lpstr>
      <vt:lpstr>Smell That?</vt:lpstr>
      <vt:lpstr>Smell That?</vt:lpstr>
      <vt:lpstr>Olfactory Receptors</vt:lpstr>
      <vt:lpstr>Olfactory Receptors</vt:lpstr>
      <vt:lpstr>Olfactory Receptors</vt:lpstr>
      <vt:lpstr>Olfactory Receptors</vt:lpstr>
      <vt:lpstr>Video</vt:lpstr>
      <vt:lpstr>Pathways</vt:lpstr>
      <vt:lpstr>Pathways</vt:lpstr>
      <vt:lpstr>Pathways</vt:lpstr>
      <vt:lpstr>Pathways</vt:lpstr>
      <vt:lpstr>Distinctions</vt:lpstr>
      <vt:lpstr>Distinctions</vt:lpstr>
      <vt:lpstr>Turnover</vt:lpstr>
      <vt:lpstr>Turnover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Olfaction</dc:title>
  <dc:creator>Owdij, Michael</dc:creator>
  <cp:lastModifiedBy>Owdij, Michael</cp:lastModifiedBy>
  <cp:revision>10</cp:revision>
  <dcterms:created xsi:type="dcterms:W3CDTF">2015-04-21T10:58:04Z</dcterms:created>
  <dcterms:modified xsi:type="dcterms:W3CDTF">2015-04-22T11:33:57Z</dcterms:modified>
</cp:coreProperties>
</file>