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60" r:id="rId5"/>
    <p:sldId id="261" r:id="rId6"/>
    <p:sldId id="262" r:id="rId7"/>
    <p:sldId id="264" r:id="rId8"/>
    <p:sldId id="263" r:id="rId9"/>
    <p:sldId id="265" r:id="rId10"/>
    <p:sldId id="267" r:id="rId11"/>
    <p:sldId id="268" r:id="rId12"/>
    <p:sldId id="269" r:id="rId13"/>
    <p:sldId id="324" r:id="rId14"/>
    <p:sldId id="270" r:id="rId15"/>
    <p:sldId id="273" r:id="rId16"/>
    <p:sldId id="272" r:id="rId17"/>
    <p:sldId id="271" r:id="rId18"/>
    <p:sldId id="274" r:id="rId19"/>
    <p:sldId id="275" r:id="rId20"/>
    <p:sldId id="276" r:id="rId21"/>
    <p:sldId id="278" r:id="rId22"/>
    <p:sldId id="279" r:id="rId23"/>
    <p:sldId id="280" r:id="rId24"/>
    <p:sldId id="277" r:id="rId25"/>
    <p:sldId id="322" r:id="rId26"/>
    <p:sldId id="282" r:id="rId27"/>
    <p:sldId id="283" r:id="rId28"/>
    <p:sldId id="284" r:id="rId29"/>
    <p:sldId id="285" r:id="rId30"/>
    <p:sldId id="286" r:id="rId31"/>
    <p:sldId id="287" r:id="rId32"/>
    <p:sldId id="288" r:id="rId33"/>
    <p:sldId id="323" r:id="rId34"/>
    <p:sldId id="289" r:id="rId35"/>
    <p:sldId id="290" r:id="rId36"/>
    <p:sldId id="291" r:id="rId37"/>
    <p:sldId id="293" r:id="rId38"/>
    <p:sldId id="292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5" r:id="rId50"/>
    <p:sldId id="304" r:id="rId51"/>
    <p:sldId id="306" r:id="rId52"/>
    <p:sldId id="307" r:id="rId53"/>
    <p:sldId id="313" r:id="rId54"/>
    <p:sldId id="308" r:id="rId55"/>
    <p:sldId id="309" r:id="rId56"/>
    <p:sldId id="310" r:id="rId57"/>
    <p:sldId id="311" r:id="rId58"/>
    <p:sldId id="312" r:id="rId59"/>
    <p:sldId id="314" r:id="rId60"/>
    <p:sldId id="315" r:id="rId61"/>
    <p:sldId id="316" r:id="rId62"/>
    <p:sldId id="317" r:id="rId63"/>
    <p:sldId id="318" r:id="rId64"/>
    <p:sldId id="319" r:id="rId65"/>
    <p:sldId id="320" r:id="rId66"/>
    <p:sldId id="321" r:id="rId6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13" autoAdjust="0"/>
    <p:restoredTop sz="94660"/>
  </p:normalViewPr>
  <p:slideViewPr>
    <p:cSldViewPr snapToGrid="0">
      <p:cViewPr varScale="1">
        <p:scale>
          <a:sx n="91" d="100"/>
          <a:sy n="91" d="100"/>
        </p:scale>
        <p:origin x="72" y="2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presProps" Target="presProps.xml"/><Relationship Id="rId7" Type="http://schemas.openxmlformats.org/officeDocument/2006/relationships/slide" Target="slides/slide6.xml"/><Relationship Id="rId71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B9185D-C443-44B3-9925-DDC95E3BBA97}" type="datetimeFigureOut">
              <a:rPr lang="en-US" smtClean="0"/>
              <a:t>3/19/2018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76E9BA-4765-4A05-A3EC-F3C6E79D74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82699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B9185D-C443-44B3-9925-DDC95E3BBA97}" type="datetimeFigureOut">
              <a:rPr lang="en-US" smtClean="0"/>
              <a:t>3/19/2018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76E9BA-4765-4A05-A3EC-F3C6E79D74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94818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B9185D-C443-44B3-9925-DDC95E3BBA97}" type="datetimeFigureOut">
              <a:rPr lang="en-US" smtClean="0"/>
              <a:t>3/19/2018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76E9BA-4765-4A05-A3EC-F3C6E79D74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9046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B9185D-C443-44B3-9925-DDC95E3BBA97}" type="datetimeFigureOut">
              <a:rPr lang="en-US" smtClean="0"/>
              <a:t>3/19/2018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76E9BA-4765-4A05-A3EC-F3C6E79D74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96933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B9185D-C443-44B3-9925-DDC95E3BBA97}" type="datetimeFigureOut">
              <a:rPr lang="en-US" smtClean="0"/>
              <a:t>3/19/2018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76E9BA-4765-4A05-A3EC-F3C6E79D74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21719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B9185D-C443-44B3-9925-DDC95E3BBA97}" type="datetimeFigureOut">
              <a:rPr lang="en-US" smtClean="0"/>
              <a:t>3/19/2018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76E9BA-4765-4A05-A3EC-F3C6E79D74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59279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B9185D-C443-44B3-9925-DDC95E3BBA97}" type="datetimeFigureOut">
              <a:rPr lang="en-US" smtClean="0"/>
              <a:t>3/19/2018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76E9BA-4765-4A05-A3EC-F3C6E79D74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93286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B9185D-C443-44B3-9925-DDC95E3BBA97}" type="datetimeFigureOut">
              <a:rPr lang="en-US" smtClean="0"/>
              <a:t>3/19/2018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76E9BA-4765-4A05-A3EC-F3C6E79D74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64542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B9185D-C443-44B3-9925-DDC95E3BBA97}" type="datetimeFigureOut">
              <a:rPr lang="en-US" smtClean="0"/>
              <a:t>3/19/2018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76E9BA-4765-4A05-A3EC-F3C6E79D74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8707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B9185D-C443-44B3-9925-DDC95E3BBA97}" type="datetimeFigureOut">
              <a:rPr lang="en-US" smtClean="0"/>
              <a:t>3/19/2018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76E9BA-4765-4A05-A3EC-F3C6E79D74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68142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B9185D-C443-44B3-9925-DDC95E3BBA97}" type="datetimeFigureOut">
              <a:rPr lang="en-US" smtClean="0"/>
              <a:t>3/19/2018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76E9BA-4765-4A05-A3EC-F3C6E79D74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93039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B9185D-C443-44B3-9925-DDC95E3BBA97}" type="datetimeFigureOut">
              <a:rPr lang="en-US" smtClean="0"/>
              <a:t>3/19/2018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76E9BA-4765-4A05-A3EC-F3C6E79D74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79377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youtube.com/watch?v=vyNkAuX29OU" TargetMode="Externa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gif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gif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gif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gif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gif"/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gif"/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gif"/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youtube.com/watch?v=OZG8M_ldA1M" TargetMode="External"/><Relationship Id="rId1" Type="http://schemas.openxmlformats.org/officeDocument/2006/relationships/slideLayout" Target="../slideLayouts/slideLayout4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gif"/><Relationship Id="rId1" Type="http://schemas.openxmlformats.org/officeDocument/2006/relationships/slideLayout" Target="../slideLayouts/slideLayout4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4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4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4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4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4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4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4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4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4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4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4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4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4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4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ted.com/talks/sandrine_thuret_you_can_grow_new_brain_cells_here_s_how" TargetMode="External"/><Relationship Id="rId2" Type="http://schemas.openxmlformats.org/officeDocument/2006/relationships/hyperlink" Target="http://espn.go.com/espn/otl/story/_/id/8830344/study-junior-seau-brain-shows-chronic-brain-damage-found-other-nfl-football-players" TargetMode="External"/><Relationship Id="rId1" Type="http://schemas.openxmlformats.org/officeDocument/2006/relationships/slideLayout" Target="../slideLayouts/slideLayout4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4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4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4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gif"/><Relationship Id="rId1" Type="http://schemas.openxmlformats.org/officeDocument/2006/relationships/slideLayout" Target="../slideLayouts/slideLayout4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bsnews.com/news/new-class-of-drugs-could-offer-depression-breakthrough/" TargetMode="External"/><Relationship Id="rId2" Type="http://schemas.openxmlformats.org/officeDocument/2006/relationships/hyperlink" Target="https://www.youtube.com/watch?v=InNhDfDfl5c" TargetMode="External"/><Relationship Id="rId1" Type="http://schemas.openxmlformats.org/officeDocument/2006/relationships/slideLayout" Target="../slideLayouts/slideLayout4.xml"/><Relationship Id="rId4" Type="http://schemas.openxmlformats.org/officeDocument/2006/relationships/hyperlink" Target="https://www.youtube.com/watch?v=JdffIw_xTt0" TargetMode="Externa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gif"/><Relationship Id="rId1" Type="http://schemas.openxmlformats.org/officeDocument/2006/relationships/slideLayout" Target="../slideLayouts/slideLayout4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4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4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4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4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4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4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4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4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Neural Tissue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The Spark of your Imagination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122065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The Nervous System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The nervous system is divided into two main components</a:t>
            </a:r>
          </a:p>
          <a:p>
            <a:r>
              <a:rPr lang="en-US" dirty="0" smtClean="0"/>
              <a:t>The </a:t>
            </a:r>
            <a:r>
              <a:rPr lang="en-US" b="1" dirty="0" smtClean="0"/>
              <a:t>central nervous system (CNS) </a:t>
            </a:r>
            <a:r>
              <a:rPr lang="en-US" dirty="0" smtClean="0"/>
              <a:t>is composed of the brain and the spine</a:t>
            </a:r>
          </a:p>
          <a:p>
            <a:r>
              <a:rPr lang="en-US" dirty="0" smtClean="0"/>
              <a:t>The </a:t>
            </a:r>
            <a:r>
              <a:rPr lang="en-US" b="1" dirty="0" smtClean="0"/>
              <a:t>peripheral nervous system (PNS) </a:t>
            </a:r>
            <a:r>
              <a:rPr lang="en-US" dirty="0" smtClean="0"/>
              <a:t>is composed of the neural tissue outside of the CNS</a:t>
            </a:r>
          </a:p>
        </p:txBody>
      </p:sp>
      <p:pic>
        <p:nvPicPr>
          <p:cNvPr id="7" name="Picture 4" descr="http://www.indiana.edu/~p1013447/images/pns_cnsc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78294" y="1330778"/>
            <a:ext cx="4870577" cy="53410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491452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The Nervous System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/>
          </a:bodyPr>
          <a:lstStyle/>
          <a:p>
            <a:r>
              <a:rPr lang="en-US" dirty="0" smtClean="0"/>
              <a:t>The PNS handles the handling of many different types of signals that go in two different directions</a:t>
            </a:r>
          </a:p>
          <a:p>
            <a:r>
              <a:rPr lang="en-US" dirty="0" smtClean="0"/>
              <a:t>The </a:t>
            </a:r>
            <a:r>
              <a:rPr lang="en-US" b="1" dirty="0" smtClean="0"/>
              <a:t>afferent division </a:t>
            </a:r>
            <a:r>
              <a:rPr lang="en-US" dirty="0" smtClean="0"/>
              <a:t>is composed of </a:t>
            </a:r>
            <a:r>
              <a:rPr lang="en-US" b="1" dirty="0" smtClean="0"/>
              <a:t>receptor neurons</a:t>
            </a:r>
            <a:r>
              <a:rPr lang="en-US" dirty="0" smtClean="0"/>
              <a:t> that bring signals to the CNS</a:t>
            </a:r>
          </a:p>
          <a:p>
            <a:r>
              <a:rPr lang="en-US" dirty="0" smtClean="0"/>
              <a:t>The </a:t>
            </a:r>
            <a:r>
              <a:rPr lang="en-US" b="1" dirty="0" smtClean="0"/>
              <a:t>efferent division </a:t>
            </a:r>
            <a:r>
              <a:rPr lang="en-US" dirty="0" smtClean="0"/>
              <a:t>is composed of neurons that bring signals to </a:t>
            </a:r>
            <a:r>
              <a:rPr lang="en-US" b="1" dirty="0" smtClean="0"/>
              <a:t>effectors</a:t>
            </a:r>
            <a:r>
              <a:rPr lang="en-US" dirty="0" smtClean="0"/>
              <a:t> </a:t>
            </a:r>
          </a:p>
          <a:p>
            <a:pPr lvl="1"/>
            <a:r>
              <a:rPr lang="en-US" dirty="0" smtClean="0"/>
              <a:t>Effectors are organs and tissue that respond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8675" y="1825625"/>
            <a:ext cx="5813525" cy="37206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13330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The Nervous System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Also the PNS can be divided into nerves that function within two different types of muscles</a:t>
            </a:r>
          </a:p>
          <a:p>
            <a:r>
              <a:rPr lang="en-US" dirty="0" smtClean="0"/>
              <a:t>The </a:t>
            </a:r>
            <a:r>
              <a:rPr lang="en-US" b="1" dirty="0" smtClean="0"/>
              <a:t>somatic nervous system (SNS) </a:t>
            </a:r>
            <a:r>
              <a:rPr lang="en-US" dirty="0" smtClean="0"/>
              <a:t>controls skeletal muscles</a:t>
            </a:r>
          </a:p>
          <a:p>
            <a:r>
              <a:rPr lang="en-US" dirty="0" smtClean="0"/>
              <a:t>The </a:t>
            </a:r>
            <a:r>
              <a:rPr lang="en-US" b="1" dirty="0" smtClean="0"/>
              <a:t>autonomic nervous system (ANS) </a:t>
            </a:r>
            <a:r>
              <a:rPr lang="en-US" dirty="0" smtClean="0"/>
              <a:t>provides control over the viscera at an unconscious level</a:t>
            </a:r>
          </a:p>
          <a:p>
            <a:pPr lvl="1"/>
            <a:r>
              <a:rPr lang="en-US" b="1" dirty="0" smtClean="0"/>
              <a:t>Viscera</a:t>
            </a:r>
            <a:r>
              <a:rPr lang="en-US" dirty="0" smtClean="0"/>
              <a:t> is smooth muscle, cardiac muscle, glands and adipose tissue</a:t>
            </a:r>
            <a:endParaRPr lang="en-US" dirty="0"/>
          </a:p>
        </p:txBody>
      </p:sp>
      <p:pic>
        <p:nvPicPr>
          <p:cNvPr id="2050" name="Picture 2" descr="https://classconnection.s3.amazonaws.com/636/flashcards/1088636/png/screen_shot_2012-03-10_at_100505_am133140272612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2231136"/>
            <a:ext cx="5819436" cy="3201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528889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The Nervous System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690688"/>
            <a:ext cx="5181600" cy="4797197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Inside of the autonomic nervous system there are two divisions</a:t>
            </a:r>
          </a:p>
          <a:p>
            <a:r>
              <a:rPr lang="en-US" dirty="0" smtClean="0"/>
              <a:t>The </a:t>
            </a:r>
            <a:r>
              <a:rPr lang="en-US" b="1" dirty="0" smtClean="0"/>
              <a:t>sympathetic nervous system </a:t>
            </a:r>
            <a:r>
              <a:rPr lang="en-US" dirty="0" smtClean="0"/>
              <a:t>that preps the body to react to the stresses of threat or injury</a:t>
            </a:r>
          </a:p>
          <a:p>
            <a:pPr lvl="1"/>
            <a:r>
              <a:rPr lang="en-US" dirty="0" smtClean="0"/>
              <a:t>It causes muscles to contract, heart rate to increase</a:t>
            </a:r>
          </a:p>
          <a:p>
            <a:pPr lvl="1"/>
            <a:r>
              <a:rPr lang="en-US" dirty="0" smtClean="0"/>
              <a:t>“Fight or flight”</a:t>
            </a:r>
          </a:p>
          <a:p>
            <a:r>
              <a:rPr lang="en-US" dirty="0" smtClean="0"/>
              <a:t>The </a:t>
            </a:r>
            <a:r>
              <a:rPr lang="en-US" b="1" dirty="0" smtClean="0"/>
              <a:t>parasympathetic nervous system</a:t>
            </a:r>
            <a:r>
              <a:rPr lang="en-US" dirty="0" smtClean="0"/>
              <a:t> controls the functions of the body at rest</a:t>
            </a:r>
          </a:p>
          <a:p>
            <a:pPr lvl="1"/>
            <a:r>
              <a:rPr lang="en-US" dirty="0" smtClean="0"/>
              <a:t>It causes heart rate to decrease and muscles to relax</a:t>
            </a:r>
          </a:p>
          <a:p>
            <a:pPr lvl="1"/>
            <a:r>
              <a:rPr lang="en-US" dirty="0" smtClean="0"/>
              <a:t>“Rest and digest”</a:t>
            </a:r>
            <a:endParaRPr lang="en-US" dirty="0"/>
          </a:p>
        </p:txBody>
      </p:sp>
      <p:pic>
        <p:nvPicPr>
          <p:cNvPr id="1026" name="Picture 2" descr="Image result for sympathetic vs parasympathetic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659"/>
          <a:stretch/>
        </p:blipFill>
        <p:spPr bwMode="auto">
          <a:xfrm>
            <a:off x="6516128" y="1690688"/>
            <a:ext cx="5182608" cy="46839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921763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Neurons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 smtClean="0"/>
              <a:t>The functional unit of the nervous system is the neuron</a:t>
            </a:r>
          </a:p>
          <a:p>
            <a:r>
              <a:rPr lang="en-US" dirty="0" smtClean="0"/>
              <a:t>A </a:t>
            </a:r>
            <a:r>
              <a:rPr lang="en-US" b="1" dirty="0" smtClean="0"/>
              <a:t>neuron</a:t>
            </a:r>
            <a:r>
              <a:rPr lang="en-US" dirty="0" smtClean="0"/>
              <a:t> is a nerve cell</a:t>
            </a:r>
          </a:p>
          <a:p>
            <a:r>
              <a:rPr lang="en-US" dirty="0" smtClean="0"/>
              <a:t>They are specialized to send and receive signals from a large variety of other neurons </a:t>
            </a:r>
          </a:p>
          <a:p>
            <a:r>
              <a:rPr lang="en-US" dirty="0" smtClean="0"/>
              <a:t>They send signals through chemicals called </a:t>
            </a:r>
            <a:r>
              <a:rPr lang="en-US" b="1" dirty="0" smtClean="0"/>
              <a:t>neurotransmitters</a:t>
            </a:r>
          </a:p>
          <a:p>
            <a:endParaRPr lang="en-US" dirty="0" smtClean="0"/>
          </a:p>
          <a:p>
            <a:endParaRPr lang="en-US" dirty="0"/>
          </a:p>
        </p:txBody>
      </p:sp>
      <p:pic>
        <p:nvPicPr>
          <p:cNvPr id="6" name="Picture 2" descr="http://users.tamuk.edu/kfjab02/Biology/AnimalPhysiology/B3408%20Systems/systems%20images/neuron.png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6992" y="2211879"/>
            <a:ext cx="5855208" cy="3318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59301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Video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>
                <a:hlinkClick r:id="rId2"/>
              </a:rPr>
              <a:t>https://</a:t>
            </a:r>
            <a:r>
              <a:rPr lang="en-US" dirty="0" smtClean="0">
                <a:hlinkClick r:id="rId2"/>
              </a:rPr>
              <a:t>www.youtube.com/watch?v=vyNkAuX29OU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34662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Neurons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4"/>
            <a:ext cx="5181600" cy="4806823"/>
          </a:xfrm>
        </p:spPr>
        <p:txBody>
          <a:bodyPr>
            <a:normAutofit fontScale="85000" lnSpcReduction="20000"/>
          </a:bodyPr>
          <a:lstStyle/>
          <a:p>
            <a:r>
              <a:rPr lang="en-US" dirty="0" smtClean="0"/>
              <a:t>Neurons have 4 major parts</a:t>
            </a:r>
          </a:p>
          <a:p>
            <a:r>
              <a:rPr lang="en-US" dirty="0" smtClean="0"/>
              <a:t>The </a:t>
            </a:r>
            <a:r>
              <a:rPr lang="en-US" b="1" dirty="0" smtClean="0"/>
              <a:t>dendrites</a:t>
            </a:r>
            <a:r>
              <a:rPr lang="en-US" dirty="0" smtClean="0"/>
              <a:t> are branch like projections that are used to send information to other cells</a:t>
            </a:r>
          </a:p>
          <a:p>
            <a:pPr lvl="1"/>
            <a:r>
              <a:rPr lang="en-US" i="1" dirty="0" smtClean="0"/>
              <a:t>Dendr</a:t>
            </a:r>
            <a:r>
              <a:rPr lang="en-US" dirty="0" smtClean="0"/>
              <a:t>ology – Study of trees</a:t>
            </a:r>
          </a:p>
          <a:p>
            <a:r>
              <a:rPr lang="en-US" dirty="0" smtClean="0"/>
              <a:t>The </a:t>
            </a:r>
            <a:r>
              <a:rPr lang="en-US" b="1" dirty="0" smtClean="0"/>
              <a:t>axon</a:t>
            </a:r>
            <a:r>
              <a:rPr lang="en-US" dirty="0" smtClean="0"/>
              <a:t> is a long cytoplasm filled process that is capable of carrying an electrical signal</a:t>
            </a:r>
          </a:p>
          <a:p>
            <a:pPr lvl="1"/>
            <a:r>
              <a:rPr lang="en-US" dirty="0" smtClean="0"/>
              <a:t>It is coated by a fatty </a:t>
            </a:r>
            <a:r>
              <a:rPr lang="en-US" b="1" dirty="0" smtClean="0"/>
              <a:t>myelin sheath </a:t>
            </a:r>
          </a:p>
          <a:p>
            <a:r>
              <a:rPr lang="en-US" dirty="0" smtClean="0"/>
              <a:t>The </a:t>
            </a:r>
            <a:r>
              <a:rPr lang="en-US" b="1" dirty="0" smtClean="0"/>
              <a:t>telodendria</a:t>
            </a:r>
            <a:r>
              <a:rPr lang="en-US" dirty="0" smtClean="0"/>
              <a:t> are extensions off the axon that allow the neuron to send signals from other cells</a:t>
            </a:r>
          </a:p>
          <a:p>
            <a:pPr lvl="1"/>
            <a:r>
              <a:rPr lang="en-US" dirty="0" smtClean="0"/>
              <a:t>This section ends in </a:t>
            </a:r>
            <a:r>
              <a:rPr lang="en-US" b="1" dirty="0" smtClean="0"/>
              <a:t>synaptic terminals</a:t>
            </a:r>
          </a:p>
          <a:p>
            <a:r>
              <a:rPr lang="en-US" dirty="0" smtClean="0"/>
              <a:t>The </a:t>
            </a:r>
            <a:r>
              <a:rPr lang="en-US" b="1" dirty="0" smtClean="0"/>
              <a:t>cell body </a:t>
            </a:r>
            <a:r>
              <a:rPr lang="en-US" dirty="0" smtClean="0"/>
              <a:t>is made of cytoplasm (</a:t>
            </a:r>
            <a:r>
              <a:rPr lang="en-US" b="1" dirty="0" smtClean="0"/>
              <a:t>perikaryon</a:t>
            </a:r>
            <a:r>
              <a:rPr lang="en-US" dirty="0" smtClean="0"/>
              <a:t>) and a nucleus</a:t>
            </a:r>
          </a:p>
          <a:p>
            <a:endParaRPr lang="en-US" dirty="0" smtClean="0"/>
          </a:p>
          <a:p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0" y="2619184"/>
            <a:ext cx="5715000" cy="2619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24081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Neurons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 smtClean="0"/>
              <a:t>Neurons are the primary signal conductors and the cells that interpret different signals</a:t>
            </a:r>
          </a:p>
          <a:p>
            <a:r>
              <a:rPr lang="en-US" dirty="0" smtClean="0"/>
              <a:t>However neurons do not work in isolation</a:t>
            </a:r>
          </a:p>
          <a:p>
            <a:r>
              <a:rPr lang="en-US" dirty="0" smtClean="0"/>
              <a:t>Neurons are supported by </a:t>
            </a:r>
            <a:r>
              <a:rPr lang="en-US" b="1" dirty="0" smtClean="0"/>
              <a:t>neuroglia (glial cells)</a:t>
            </a:r>
          </a:p>
          <a:p>
            <a:r>
              <a:rPr lang="en-US" dirty="0" smtClean="0"/>
              <a:t>Glial cells are tasked the </a:t>
            </a:r>
            <a:r>
              <a:rPr lang="en-US" dirty="0" err="1" smtClean="0"/>
              <a:t>the</a:t>
            </a:r>
            <a:r>
              <a:rPr lang="en-US" dirty="0" smtClean="0"/>
              <a:t> maintenance and support of nerve cells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0717" y="2315285"/>
            <a:ext cx="5715283" cy="33720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38457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The Synapse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Between the synaptic terminals of one nerve and the dendrites of another nerve is the synapse</a:t>
            </a:r>
          </a:p>
          <a:p>
            <a:r>
              <a:rPr lang="en-US" dirty="0" smtClean="0"/>
              <a:t>The </a:t>
            </a:r>
            <a:r>
              <a:rPr lang="en-US" b="1" dirty="0" smtClean="0"/>
              <a:t>synapse</a:t>
            </a:r>
            <a:r>
              <a:rPr lang="en-US" dirty="0" smtClean="0"/>
              <a:t> is the structure that communicates with another cell</a:t>
            </a:r>
          </a:p>
          <a:p>
            <a:r>
              <a:rPr lang="en-US" dirty="0" smtClean="0"/>
              <a:t>These small gaps will send messages in the form of neurotransmitters</a:t>
            </a:r>
            <a:endParaRPr lang="en-US" dirty="0"/>
          </a:p>
        </p:txBody>
      </p:sp>
      <p:pic>
        <p:nvPicPr>
          <p:cNvPr id="1026" name="Picture 2" descr="http://www.naturalhealthschool.com/img/synapse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9255" y="1690688"/>
            <a:ext cx="4393120" cy="43931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963023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The Synapse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 smtClean="0"/>
              <a:t>Every synapse involves two cells</a:t>
            </a:r>
          </a:p>
          <a:p>
            <a:r>
              <a:rPr lang="en-US" dirty="0" smtClean="0"/>
              <a:t>The </a:t>
            </a:r>
            <a:r>
              <a:rPr lang="en-US" b="1" dirty="0" smtClean="0"/>
              <a:t>presynaptic</a:t>
            </a:r>
            <a:r>
              <a:rPr lang="en-US" dirty="0" smtClean="0"/>
              <a:t> cell sends a message and includes the synaptic terminal</a:t>
            </a:r>
          </a:p>
          <a:p>
            <a:r>
              <a:rPr lang="en-US" dirty="0" smtClean="0"/>
              <a:t>The </a:t>
            </a:r>
            <a:r>
              <a:rPr lang="en-US" b="1" dirty="0" smtClean="0"/>
              <a:t>postsynaptic</a:t>
            </a:r>
            <a:r>
              <a:rPr lang="en-US" dirty="0" smtClean="0"/>
              <a:t> cell receives the message</a:t>
            </a:r>
          </a:p>
          <a:p>
            <a:r>
              <a:rPr lang="en-US" dirty="0" smtClean="0"/>
              <a:t>These two structures are separated by the </a:t>
            </a:r>
            <a:r>
              <a:rPr lang="en-US" b="1" dirty="0" smtClean="0"/>
              <a:t>synaptic cleft</a:t>
            </a:r>
            <a:endParaRPr lang="en-US" b="1" dirty="0"/>
          </a:p>
        </p:txBody>
      </p:sp>
      <p:pic>
        <p:nvPicPr>
          <p:cNvPr id="2050" name="Picture 2" descr="http://scientopia.org/img-archive/scicurious/img_368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1690687"/>
            <a:ext cx="4709160" cy="47741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826610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Introduction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We all experience the world around us in different ways and remarkably similar ways</a:t>
            </a:r>
          </a:p>
          <a:p>
            <a:r>
              <a:rPr lang="en-US" dirty="0" smtClean="0"/>
              <a:t>The information that we are presented with is interpreted by our bodies in a variety of different ways</a:t>
            </a:r>
          </a:p>
          <a:p>
            <a:r>
              <a:rPr lang="en-US" dirty="0" smtClean="0"/>
              <a:t>With this information we respond and react to the world around us</a:t>
            </a:r>
            <a:endParaRPr lang="en-US" dirty="0"/>
          </a:p>
        </p:txBody>
      </p:sp>
      <p:pic>
        <p:nvPicPr>
          <p:cNvPr id="1026" name="Picture 2" descr="http://static.wixstatic.com/media/a5252c_fa593f122f254aa1ad05e7d8e838fed9.jpg_srz_480_342_75_22_0.50_1.20_0.00_jpg_srz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7919" y="2025428"/>
            <a:ext cx="5546291" cy="39517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850331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The Synapse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The synapse sends messages back and forth by sending small packets of neurotransmitters called </a:t>
            </a:r>
            <a:r>
              <a:rPr lang="en-US" b="1" dirty="0" smtClean="0"/>
              <a:t>synaptic vesicles</a:t>
            </a:r>
          </a:p>
          <a:p>
            <a:r>
              <a:rPr lang="en-US" dirty="0" smtClean="0"/>
              <a:t>Synaptic vesicles are released when a synaptic terminal receives an electrical stimulation</a:t>
            </a:r>
          </a:p>
          <a:p>
            <a:endParaRPr lang="en-US" dirty="0"/>
          </a:p>
        </p:txBody>
      </p:sp>
      <p:pic>
        <p:nvPicPr>
          <p:cNvPr id="3074" name="Picture 2" descr="http://www.columbia.edu/cu/psychology/courses/1010/mangels/neuro/transmission/transmission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85687" y="2173540"/>
            <a:ext cx="5429546" cy="34347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461421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Action Potential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172200" y="1690688"/>
            <a:ext cx="5181600" cy="4351338"/>
          </a:xfrm>
        </p:spPr>
        <p:txBody>
          <a:bodyPr/>
          <a:lstStyle/>
          <a:p>
            <a:r>
              <a:rPr lang="en-US" dirty="0" smtClean="0"/>
              <a:t>When a neuron is not sending a signal it is considered to be at rest</a:t>
            </a:r>
          </a:p>
          <a:p>
            <a:r>
              <a:rPr lang="en-US" dirty="0" smtClean="0"/>
              <a:t>In order for it to be able to send an electrical signal, ions have to move into and out of the cell</a:t>
            </a:r>
          </a:p>
          <a:p>
            <a:r>
              <a:rPr lang="en-US" dirty="0" smtClean="0"/>
              <a:t>The ions involved are sodium, potassium and chlorine</a:t>
            </a:r>
            <a:endParaRPr lang="en-US" dirty="0"/>
          </a:p>
        </p:txBody>
      </p:sp>
      <p:pic>
        <p:nvPicPr>
          <p:cNvPr id="4098" name="Picture 2" descr="http://faculty.stcc.edu/AandP/AP/imagesAP1/neurons/channel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1870075"/>
            <a:ext cx="5486400" cy="41719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724699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Action Potential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4"/>
            <a:ext cx="5181600" cy="4709287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The neuron uses a </a:t>
            </a:r>
            <a:r>
              <a:rPr lang="en-US" b="1" dirty="0" smtClean="0"/>
              <a:t>sodium potassium pump </a:t>
            </a:r>
            <a:r>
              <a:rPr lang="en-US" dirty="0" smtClean="0"/>
              <a:t>to move sodium out of the cell and potassium into the cell</a:t>
            </a:r>
          </a:p>
          <a:p>
            <a:r>
              <a:rPr lang="en-US" dirty="0" smtClean="0"/>
              <a:t>This pumps Na</a:t>
            </a:r>
            <a:r>
              <a:rPr lang="en-US" baseline="30000" dirty="0" smtClean="0"/>
              <a:t>(+)</a:t>
            </a:r>
            <a:r>
              <a:rPr lang="en-US" dirty="0" smtClean="0"/>
              <a:t> are pumped out and </a:t>
            </a:r>
            <a:r>
              <a:rPr lang="en-US" smtClean="0"/>
              <a:t>K</a:t>
            </a:r>
            <a:r>
              <a:rPr lang="en-US" baseline="30000" smtClean="0"/>
              <a:t>(+)</a:t>
            </a:r>
            <a:r>
              <a:rPr lang="en-US" smtClean="0"/>
              <a:t> </a:t>
            </a:r>
            <a:r>
              <a:rPr lang="en-US" dirty="0" smtClean="0"/>
              <a:t>are pumped into the cell</a:t>
            </a:r>
          </a:p>
          <a:p>
            <a:r>
              <a:rPr lang="en-US" dirty="0" smtClean="0"/>
              <a:t>When the cell builds up an electrical difference between the inside and outside of the cell there is considered to be a </a:t>
            </a:r>
            <a:r>
              <a:rPr lang="en-US" b="1" dirty="0" smtClean="0"/>
              <a:t>resting potential</a:t>
            </a:r>
            <a:endParaRPr lang="en-US" b="1" dirty="0"/>
          </a:p>
        </p:txBody>
      </p:sp>
      <p:pic>
        <p:nvPicPr>
          <p:cNvPr id="1026" name="Picture 2" descr="http://www.goldiesroom.org/Multimedia/Bio_Images/06%20Transport/14%20Active%20Tranport%20with%20ATP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93553" y="1942190"/>
            <a:ext cx="4961527" cy="33697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099375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Action Potential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US" dirty="0" smtClean="0"/>
              <a:t>When the difference between the inside and outside of the cell is around -70mV the cell reaches its limit</a:t>
            </a:r>
          </a:p>
          <a:p>
            <a:r>
              <a:rPr lang="en-US" dirty="0" smtClean="0"/>
              <a:t>When it reaches this threshold, the neuron sends a pulse along the axon and has a massive depolarizing event</a:t>
            </a:r>
          </a:p>
          <a:p>
            <a:r>
              <a:rPr lang="en-US" dirty="0" smtClean="0"/>
              <a:t>This changes the ratios of sodium and potassium in the cell and changes the overall charge</a:t>
            </a:r>
          </a:p>
          <a:p>
            <a:r>
              <a:rPr lang="en-US" dirty="0" smtClean="0"/>
              <a:t>During this stage sodium </a:t>
            </a:r>
            <a:r>
              <a:rPr lang="en-US" dirty="0"/>
              <a:t>and potassium ion channels </a:t>
            </a:r>
            <a:r>
              <a:rPr lang="en-US" dirty="0" smtClean="0"/>
              <a:t>will open to change </a:t>
            </a:r>
            <a:r>
              <a:rPr lang="en-US" dirty="0"/>
              <a:t>the charge of the cell</a:t>
            </a:r>
          </a:p>
          <a:p>
            <a:endParaRPr lang="en-US" dirty="0" smtClean="0"/>
          </a:p>
          <a:p>
            <a:endParaRPr lang="en-US" dirty="0"/>
          </a:p>
        </p:txBody>
      </p:sp>
      <p:pic>
        <p:nvPicPr>
          <p:cNvPr id="5122" name="Picture 2" descr="http://www.zerobio.com/central/actionpotentia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2438" y="1690688"/>
            <a:ext cx="4757801" cy="48863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060474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Action Potential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7032" y="1789049"/>
            <a:ext cx="5181600" cy="4351338"/>
          </a:xfrm>
        </p:spPr>
        <p:txBody>
          <a:bodyPr/>
          <a:lstStyle/>
          <a:p>
            <a:r>
              <a:rPr lang="en-US" dirty="0" smtClean="0"/>
              <a:t>This rapid depolarization will send an electrical signal along the axon</a:t>
            </a:r>
          </a:p>
          <a:p>
            <a:r>
              <a:rPr lang="en-US" dirty="0" smtClean="0"/>
              <a:t>The electrical signal is the pulse that stimulates the synapse</a:t>
            </a:r>
          </a:p>
          <a:p>
            <a:r>
              <a:rPr lang="en-US" dirty="0" smtClean="0"/>
              <a:t>An </a:t>
            </a:r>
            <a:r>
              <a:rPr lang="en-US" b="1" dirty="0" smtClean="0"/>
              <a:t>action potential </a:t>
            </a:r>
            <a:r>
              <a:rPr lang="en-US" dirty="0" smtClean="0"/>
              <a:t>is the change between the positive and negative state</a:t>
            </a:r>
          </a:p>
        </p:txBody>
      </p:sp>
      <p:pic>
        <p:nvPicPr>
          <p:cNvPr id="6146" name="Picture 2" descr="https://faculty.washington.edu/chudler/gif/actionp1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18631" y="2215674"/>
            <a:ext cx="6008851" cy="27464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243083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Action Potential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/>
              <a:t>An action potential is considered an </a:t>
            </a:r>
            <a:r>
              <a:rPr lang="en-US" b="1" dirty="0"/>
              <a:t>all or nothing </a:t>
            </a:r>
            <a:r>
              <a:rPr lang="en-US" dirty="0"/>
              <a:t>signal</a:t>
            </a:r>
          </a:p>
          <a:p>
            <a:r>
              <a:rPr lang="en-US" dirty="0" smtClean="0"/>
              <a:t>This is because once a cell has depolarized to a certain point it sends a signal</a:t>
            </a:r>
          </a:p>
          <a:p>
            <a:r>
              <a:rPr lang="en-US" dirty="0" smtClean="0"/>
              <a:t>A signal can be sent or not, there is no in between signal</a:t>
            </a:r>
          </a:p>
          <a:p>
            <a:r>
              <a:rPr lang="en-US" dirty="0" smtClean="0"/>
              <a:t>This is similar to a light switch</a:t>
            </a:r>
            <a:endParaRPr lang="en-US" dirty="0"/>
          </a:p>
        </p:txBody>
      </p:sp>
      <p:pic>
        <p:nvPicPr>
          <p:cNvPr id="1026" name="Picture 2" descr="http://cdn.homedit.com/wp-content/uploads/2011/01/light-switch-efficiency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7055" y="1825625"/>
            <a:ext cx="5276483" cy="38107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609081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More Advanced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During the actual action potential there are several complex and linked things that create the action potential</a:t>
            </a:r>
          </a:p>
          <a:p>
            <a:r>
              <a:rPr lang="en-US" dirty="0" smtClean="0"/>
              <a:t>The action potential is not a simple wave function, it is a mixture of negative and positive charges</a:t>
            </a:r>
          </a:p>
          <a:p>
            <a:endParaRPr lang="en-US" dirty="0"/>
          </a:p>
        </p:txBody>
      </p:sp>
      <p:pic>
        <p:nvPicPr>
          <p:cNvPr id="1026" name="Picture 2" descr="http://www.american-buddha.com/negative-positive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57545" y="1485709"/>
            <a:ext cx="5096255" cy="50962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098695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More Advanced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The resting potential of a typical nerve cell is around -70mV</a:t>
            </a:r>
          </a:p>
          <a:p>
            <a:r>
              <a:rPr lang="en-US" dirty="0" smtClean="0"/>
              <a:t>This means that the difference between the inside and the outside of the cell is around a     -70mV difference </a:t>
            </a:r>
          </a:p>
          <a:p>
            <a:r>
              <a:rPr lang="en-US" dirty="0" smtClean="0"/>
              <a:t>However, when a stimulus hits the nerve, the initial reaction of the nerve is to have the cell </a:t>
            </a:r>
            <a:r>
              <a:rPr lang="en-US" b="1" dirty="0" smtClean="0"/>
              <a:t>depolarize</a:t>
            </a:r>
            <a:r>
              <a:rPr lang="en-US" dirty="0" smtClean="0"/>
              <a:t> to aproximatly-60mV to -50mV</a:t>
            </a:r>
            <a:endParaRPr lang="en-US" b="1" dirty="0"/>
          </a:p>
        </p:txBody>
      </p:sp>
      <p:pic>
        <p:nvPicPr>
          <p:cNvPr id="2050" name="Picture 2" descr="http://tle.westone.wa.gov.au/content/file/969144ed-0d3b-fa04-2e88-8b23de2a630c/1/human_bio_science_3b.zip/content/002_nervous_control/images/pic029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2839" y="2079942"/>
            <a:ext cx="5625920" cy="3589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154503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More Advanced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Once the cell crosses the -55mV </a:t>
            </a:r>
            <a:r>
              <a:rPr lang="en-US" b="1" dirty="0" smtClean="0"/>
              <a:t>threshold</a:t>
            </a:r>
            <a:r>
              <a:rPr lang="en-US" dirty="0" smtClean="0"/>
              <a:t>, the cell hits a point of no return where the cell will fire </a:t>
            </a:r>
          </a:p>
          <a:p>
            <a:r>
              <a:rPr lang="en-US" dirty="0" smtClean="0"/>
              <a:t>Once the cell has crossed the depolarization threshold, there is no half signal, only a full strength response</a:t>
            </a:r>
          </a:p>
          <a:p>
            <a:r>
              <a:rPr lang="en-US" dirty="0" smtClean="0"/>
              <a:t>During the period of </a:t>
            </a:r>
            <a:r>
              <a:rPr lang="en-US" b="1" dirty="0" smtClean="0"/>
              <a:t>rapid depolarization</a:t>
            </a:r>
            <a:r>
              <a:rPr lang="en-US" dirty="0" smtClean="0"/>
              <a:t> sodium channels open and cause the cell to become more positive</a:t>
            </a:r>
            <a:endParaRPr lang="en-US" dirty="0"/>
          </a:p>
        </p:txBody>
      </p:sp>
      <p:pic>
        <p:nvPicPr>
          <p:cNvPr id="6146" name="Picture 2" descr="http://cnx.org/content/m44748/latest/Figure_35_02_03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39383" y="1911096"/>
            <a:ext cx="5379593" cy="40260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3174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More Advanced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The rapid depolarization continues until the cell actually becomes positively charged</a:t>
            </a:r>
          </a:p>
          <a:p>
            <a:r>
              <a:rPr lang="en-US" dirty="0" smtClean="0"/>
              <a:t>Normally the cell “tops out” at around +30mV above the area outside of the cell</a:t>
            </a:r>
          </a:p>
          <a:p>
            <a:r>
              <a:rPr lang="en-US" dirty="0" smtClean="0"/>
              <a:t>When this happens the sodium ion channels close and the voltage gated potassium channels open</a:t>
            </a:r>
          </a:p>
          <a:p>
            <a:r>
              <a:rPr lang="en-US" dirty="0" smtClean="0"/>
              <a:t>This begins a </a:t>
            </a:r>
            <a:r>
              <a:rPr lang="en-US" b="1" dirty="0" smtClean="0"/>
              <a:t>rapid polarization</a:t>
            </a:r>
            <a:endParaRPr lang="en-US" b="1" dirty="0"/>
          </a:p>
        </p:txBody>
      </p:sp>
      <p:pic>
        <p:nvPicPr>
          <p:cNvPr id="5122" name="Picture 2" descr="http://www.snider.fwcs.k12.in.us/apbiology/homework/Unit%2015/44-82.gi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1690688"/>
            <a:ext cx="4660265" cy="46438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635982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Introduction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4"/>
            <a:ext cx="5181600" cy="4733671"/>
          </a:xfrm>
        </p:spPr>
        <p:txBody>
          <a:bodyPr>
            <a:normAutofit/>
          </a:bodyPr>
          <a:lstStyle/>
          <a:p>
            <a:r>
              <a:rPr lang="en-US" dirty="0" smtClean="0"/>
              <a:t>To demonstrate this point we are going to do a series of four demonstrations</a:t>
            </a:r>
          </a:p>
          <a:p>
            <a:r>
              <a:rPr lang="en-US" dirty="0" smtClean="0"/>
              <a:t>I have given you a sheet where you can record your observations for each demonstration</a:t>
            </a:r>
          </a:p>
          <a:p>
            <a:r>
              <a:rPr lang="en-US" dirty="0" smtClean="0"/>
              <a:t>These will be graded for a completion grade, so please try hard, elaborate and explain</a:t>
            </a:r>
          </a:p>
          <a:p>
            <a:r>
              <a:rPr lang="en-US" dirty="0" smtClean="0"/>
              <a:t>You will need partners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7232" y="2224087"/>
            <a:ext cx="5144361" cy="36158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4371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More Advanced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Once the cell reaches around      -80mV the cell is in a state of hyperpolarization</a:t>
            </a:r>
          </a:p>
          <a:p>
            <a:r>
              <a:rPr lang="en-US" dirty="0" smtClean="0"/>
              <a:t>When the cell is around -80mV to 90mV below its surrounding environment all ion channels start to close</a:t>
            </a:r>
          </a:p>
          <a:p>
            <a:r>
              <a:rPr lang="en-US" dirty="0" smtClean="0"/>
              <a:t>During the period the cell loses around -10mV </a:t>
            </a:r>
          </a:p>
          <a:p>
            <a:r>
              <a:rPr lang="en-US" dirty="0" smtClean="0"/>
              <a:t>This places it back at its resting state of -70mV</a:t>
            </a:r>
            <a:endParaRPr lang="en-US" dirty="0"/>
          </a:p>
        </p:txBody>
      </p:sp>
      <p:pic>
        <p:nvPicPr>
          <p:cNvPr id="4098" name="Picture 2" descr="http://hyperphysics.phy-astr.gsu.edu/hbase/biology/imgbio/actpot4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1975420"/>
            <a:ext cx="5650331" cy="37304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50244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More Advanced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 smtClean="0"/>
              <a:t>With all of these processes, it is important to remember this entire cycle can happen 200 times per second</a:t>
            </a:r>
          </a:p>
          <a:p>
            <a:pPr lvl="1"/>
            <a:r>
              <a:rPr lang="en-US" smtClean="0"/>
              <a:t>5-10 milliseconds</a:t>
            </a:r>
            <a:endParaRPr lang="en-US" dirty="0" smtClean="0"/>
          </a:p>
          <a:p>
            <a:r>
              <a:rPr lang="en-US" dirty="0" smtClean="0"/>
              <a:t>This makes the firing rate, polarization, repolarization and hyperpolarization happen in much less than a blink of an eye</a:t>
            </a:r>
          </a:p>
          <a:p>
            <a:pPr lvl="1"/>
            <a:r>
              <a:rPr lang="en-US" dirty="0" smtClean="0"/>
              <a:t>300 to 400 milliseconds</a:t>
            </a:r>
            <a:endParaRPr lang="en-US" dirty="0"/>
          </a:p>
        </p:txBody>
      </p:sp>
      <p:pic>
        <p:nvPicPr>
          <p:cNvPr id="1026" name="Picture 2" descr="Image result for eye blink animation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9232" y="1825625"/>
            <a:ext cx="5005338" cy="34536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216933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Review</a:t>
            </a:r>
            <a:endParaRPr lang="en-US" dirty="0"/>
          </a:p>
        </p:txBody>
      </p:sp>
      <p:pic>
        <p:nvPicPr>
          <p:cNvPr id="3074" name="Picture 2" descr="https://faculty.washington.edu/chudler/ap3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7465" y="1321298"/>
            <a:ext cx="9546335" cy="53014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031360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Video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>
                <a:hlinkClick r:id="rId2"/>
              </a:rPr>
              <a:t>https://</a:t>
            </a:r>
            <a:r>
              <a:rPr lang="en-US" dirty="0" smtClean="0">
                <a:hlinkClick r:id="rId2"/>
              </a:rPr>
              <a:t>www.youtube.com/watch?v=OZG8M_ldA1M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56890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Signal Strength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In any situation that involves electricity, there are a few factors that can inhibit the electrical signal </a:t>
            </a:r>
          </a:p>
          <a:p>
            <a:r>
              <a:rPr lang="en-US" dirty="0" smtClean="0"/>
              <a:t>Any electrical source has to deal with resistance and loss of signal to the surroundings</a:t>
            </a:r>
          </a:p>
          <a:p>
            <a:r>
              <a:rPr lang="en-US" dirty="0" smtClean="0"/>
              <a:t>That means that electrical signals are generally diminished as they trave</a:t>
            </a:r>
            <a:r>
              <a:rPr lang="en-US" dirty="0"/>
              <a:t>l</a:t>
            </a:r>
          </a:p>
        </p:txBody>
      </p:sp>
      <p:pic>
        <p:nvPicPr>
          <p:cNvPr id="3074" name="Picture 2" descr="http://i912.photobucket.com/albums/ac326/rsoulinternet/Dromed/zap12frames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9798" y="2492946"/>
            <a:ext cx="4943729" cy="24718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905422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Signal Strength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b="1" dirty="0" smtClean="0"/>
              <a:t>Resistance</a:t>
            </a:r>
            <a:r>
              <a:rPr lang="en-US" dirty="0" smtClean="0"/>
              <a:t> is the repulsion of the current inside of a system </a:t>
            </a:r>
          </a:p>
          <a:p>
            <a:r>
              <a:rPr lang="en-US" dirty="0" smtClean="0"/>
              <a:t>That means that the signal will lose strength as it travels along a medium</a:t>
            </a:r>
          </a:p>
          <a:p>
            <a:r>
              <a:rPr lang="en-US" b="1" dirty="0" smtClean="0"/>
              <a:t>Loss of signal </a:t>
            </a:r>
            <a:r>
              <a:rPr lang="en-US" dirty="0" smtClean="0"/>
              <a:t>is the loss of the electric current to the environment</a:t>
            </a:r>
          </a:p>
          <a:p>
            <a:r>
              <a:rPr lang="en-US" dirty="0" smtClean="0"/>
              <a:t>This is when the signal dissipates to the environment</a:t>
            </a:r>
            <a:endParaRPr lang="en-US" dirty="0"/>
          </a:p>
        </p:txBody>
      </p:sp>
      <p:pic>
        <p:nvPicPr>
          <p:cNvPr id="4098" name="Picture 2" descr="http://inspectapedia.com/electric/0503s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32" t="953" r="1053" b="6513"/>
          <a:stretch/>
        </p:blipFill>
        <p:spPr bwMode="auto">
          <a:xfrm>
            <a:off x="207264" y="1731264"/>
            <a:ext cx="5900928" cy="39380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516246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Signal Strength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4"/>
            <a:ext cx="5148072" cy="4770247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In order to make sure that neurons do not confuse their signals, they must have a way to keep their signal strong</a:t>
            </a:r>
          </a:p>
          <a:p>
            <a:r>
              <a:rPr lang="en-US" dirty="0" smtClean="0"/>
              <a:t>The signal that travels along the axon must have a similar strength when it starts at the axon and when it exits the axon</a:t>
            </a:r>
          </a:p>
          <a:p>
            <a:r>
              <a:rPr lang="en-US" dirty="0" smtClean="0"/>
              <a:t>This ensures that the message that is given to the neuron is not lost as it travels through the neurons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01790" y="1993900"/>
            <a:ext cx="5536198" cy="36821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4082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Demo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40664" y="1496441"/>
            <a:ext cx="10890504" cy="1917320"/>
          </a:xfrm>
        </p:spPr>
        <p:txBody>
          <a:bodyPr/>
          <a:lstStyle/>
          <a:p>
            <a:r>
              <a:rPr lang="en-US" dirty="0" smtClean="0"/>
              <a:t>I am going to use a 1</a:t>
            </a:r>
            <a:r>
              <a:rPr lang="en-US" baseline="30000" dirty="0" smtClean="0"/>
              <a:t>st</a:t>
            </a:r>
            <a:r>
              <a:rPr lang="en-US" dirty="0" smtClean="0"/>
              <a:t> grade game to demonstrate a 12</a:t>
            </a:r>
            <a:r>
              <a:rPr lang="en-US" baseline="30000" dirty="0" smtClean="0"/>
              <a:t>th</a:t>
            </a:r>
            <a:r>
              <a:rPr lang="en-US" dirty="0" smtClean="0"/>
              <a:t> grade ideas</a:t>
            </a:r>
          </a:p>
          <a:p>
            <a:r>
              <a:rPr lang="en-US" dirty="0" smtClean="0"/>
              <a:t>We are going to show what happens to a signal in an uninsulated medium</a:t>
            </a:r>
          </a:p>
          <a:p>
            <a:r>
              <a:rPr lang="en-US" dirty="0" smtClean="0"/>
              <a:t>We are going to play a simple game of “Telephone”</a:t>
            </a:r>
            <a:endParaRPr lang="en-US" dirty="0"/>
          </a:p>
        </p:txBody>
      </p:sp>
      <p:pic>
        <p:nvPicPr>
          <p:cNvPr id="1026" name="Picture 2" descr="http://upload.wikimedia.org/wikipedia/commons/0/02/Ericsson_193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01919" y="3555492"/>
            <a:ext cx="4627681" cy="30294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292702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/>
              <a:t>Signal Strength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 smtClean="0"/>
              <a:t>Loss of signal strength could lead to a confusion of what is actually happening in the environment</a:t>
            </a:r>
          </a:p>
          <a:p>
            <a:r>
              <a:rPr lang="en-US" dirty="0" smtClean="0"/>
              <a:t>This could be a catastrophic event if the environment is trying to harm the person</a:t>
            </a:r>
          </a:p>
          <a:p>
            <a:r>
              <a:rPr lang="en-US" dirty="0" smtClean="0"/>
              <a:t>Understanding the entire signal is imperative for keeping the body safe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/>
          <a:srcRect t="10796"/>
          <a:stretch/>
        </p:blipFill>
        <p:spPr>
          <a:xfrm>
            <a:off x="266063" y="2145791"/>
            <a:ext cx="5829937" cy="34648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45224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Sending Signals as Waves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b="1" dirty="0" smtClean="0"/>
              <a:t>Propagation</a:t>
            </a:r>
            <a:r>
              <a:rPr lang="en-US" dirty="0" smtClean="0"/>
              <a:t> is the idea that many different sections of a whole repeat steps to send a continuous message</a:t>
            </a:r>
          </a:p>
          <a:p>
            <a:r>
              <a:rPr lang="en-US" dirty="0" smtClean="0"/>
              <a:t>Neurons use </a:t>
            </a:r>
            <a:r>
              <a:rPr lang="en-US" b="1" dirty="0" smtClean="0"/>
              <a:t>saltatory propagation</a:t>
            </a:r>
            <a:r>
              <a:rPr lang="en-US" dirty="0" smtClean="0"/>
              <a:t> in their myelinated areas</a:t>
            </a:r>
          </a:p>
          <a:p>
            <a:r>
              <a:rPr lang="en-US" dirty="0" smtClean="0"/>
              <a:t>This is because the signal jumps along the axon 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19800" y="1562401"/>
            <a:ext cx="5815775" cy="46145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90899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Demo #1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11158728" cy="4319143"/>
          </a:xfrm>
        </p:spPr>
        <p:txBody>
          <a:bodyPr/>
          <a:lstStyle/>
          <a:p>
            <a:r>
              <a:rPr lang="en-US" dirty="0" smtClean="0"/>
              <a:t>I am going to put an image on the board for around three seconds</a:t>
            </a:r>
          </a:p>
          <a:p>
            <a:r>
              <a:rPr lang="en-US" dirty="0" smtClean="0"/>
              <a:t>I want you to tell me what you think about it</a:t>
            </a:r>
          </a:p>
          <a:p>
            <a:r>
              <a:rPr lang="en-US" dirty="0" smtClean="0"/>
              <a:t>Any ideas, emotions or reactions that you have to the picture should be included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232304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Sending Signals as Waves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 smtClean="0"/>
              <a:t>During the saltatory propagation the signal starts at the initial segment of the axon</a:t>
            </a:r>
          </a:p>
          <a:p>
            <a:r>
              <a:rPr lang="en-US" dirty="0" smtClean="0"/>
              <a:t>In the initial segment ion channels open and they raise from -70mV to +30mV</a:t>
            </a:r>
          </a:p>
          <a:p>
            <a:r>
              <a:rPr lang="en-US" dirty="0" smtClean="0"/>
              <a:t>However in the myelinated areas there are no ion channels </a:t>
            </a:r>
          </a:p>
          <a:p>
            <a:r>
              <a:rPr lang="en-US" dirty="0" smtClean="0"/>
              <a:t>This allows the signal to jump to the next unmyelinated area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/>
          <a:srcRect t="33454"/>
          <a:stretch/>
        </p:blipFill>
        <p:spPr>
          <a:xfrm>
            <a:off x="309405" y="2507774"/>
            <a:ext cx="5862795" cy="2987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53576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Sending Signals as Waves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The signal can jump because the positive sodium ions will travel to the next node, creating a slightly less negative zone</a:t>
            </a:r>
          </a:p>
          <a:p>
            <a:r>
              <a:rPr lang="en-US" dirty="0" smtClean="0"/>
              <a:t>This slightly less negative area is generally -60mV and crosses the threshold for firing</a:t>
            </a:r>
          </a:p>
          <a:p>
            <a:r>
              <a:rPr lang="en-US" dirty="0" smtClean="0"/>
              <a:t>This causes the next session to fire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/>
          <a:srcRect b="5532"/>
          <a:stretch/>
        </p:blipFill>
        <p:spPr>
          <a:xfrm>
            <a:off x="6019800" y="2654949"/>
            <a:ext cx="5858256" cy="24488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0991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Sending Signals as Waves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/>
              <a:t>This creates a situation where each unmyelinated section can jump myelin </a:t>
            </a:r>
            <a:r>
              <a:rPr lang="en-US" dirty="0" smtClean="0"/>
              <a:t>areas and speed signals along the axon </a:t>
            </a:r>
          </a:p>
          <a:p>
            <a:r>
              <a:rPr lang="en-US" dirty="0" smtClean="0"/>
              <a:t>All the while they are doing the same process to make the same signal</a:t>
            </a:r>
          </a:p>
          <a:p>
            <a:r>
              <a:rPr lang="en-US" dirty="0" smtClean="0"/>
              <a:t>This makes for a fast signal that is the same strength along the axon</a:t>
            </a:r>
            <a:endParaRPr lang="en-US" dirty="0"/>
          </a:p>
          <a:p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7215" y="2419159"/>
            <a:ext cx="5305426" cy="26527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97070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PNS Nervous Injuries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The nervous system is not immune to injury</a:t>
            </a:r>
          </a:p>
          <a:p>
            <a:r>
              <a:rPr lang="en-US" dirty="0" smtClean="0"/>
              <a:t>There are many different ways that the immune system can be injured</a:t>
            </a:r>
          </a:p>
          <a:p>
            <a:r>
              <a:rPr lang="en-US" dirty="0" smtClean="0"/>
              <a:t>Direct damage, viruses, bacteria and burns commonly harm the axons of </a:t>
            </a:r>
            <a:r>
              <a:rPr lang="en-US" smtClean="0"/>
              <a:t>neruons </a:t>
            </a:r>
            <a:endParaRPr lang="en-US" dirty="0" smtClean="0"/>
          </a:p>
          <a:p>
            <a:endParaRPr lang="en-US" dirty="0"/>
          </a:p>
        </p:txBody>
      </p:sp>
      <p:pic>
        <p:nvPicPr>
          <p:cNvPr id="1026" name="Picture 2" descr="http://www.backpain-guide.com/Chapter_Fig_folders/Ch10_Recover_Folder/Ch10_Images/10-2_Nerve_Damag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10072" y="1690688"/>
            <a:ext cx="5975862" cy="4076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010597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PNS Nervous </a:t>
            </a:r>
            <a:r>
              <a:rPr lang="en-US" dirty="0"/>
              <a:t>Injuries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 smtClean="0"/>
              <a:t>The most common type of injury to a neuron is crushing damage</a:t>
            </a:r>
          </a:p>
          <a:p>
            <a:r>
              <a:rPr lang="en-US" dirty="0" smtClean="0"/>
              <a:t>This is when there is a large amount of pressure placed on the axon</a:t>
            </a:r>
          </a:p>
          <a:p>
            <a:r>
              <a:rPr lang="en-US" dirty="0" smtClean="0"/>
              <a:t>During the injury the area will become swollen </a:t>
            </a:r>
          </a:p>
          <a:p>
            <a:r>
              <a:rPr lang="en-US" dirty="0" smtClean="0"/>
              <a:t>If the swelling dies down within a short period of time, then there will be nervous regrowth</a:t>
            </a:r>
            <a:endParaRPr lang="en-US" dirty="0"/>
          </a:p>
        </p:txBody>
      </p:sp>
      <p:pic>
        <p:nvPicPr>
          <p:cNvPr id="2050" name="Picture 2" descr="http://jcb.rupress.org/content/196/1/7/F1.larg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900" y="1566228"/>
            <a:ext cx="5778500" cy="4333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832780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PNS Nervous </a:t>
            </a:r>
            <a:r>
              <a:rPr lang="en-US" dirty="0"/>
              <a:t>Injuries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In the PNS the process of nervous repair after crushing injury is called </a:t>
            </a:r>
            <a:r>
              <a:rPr lang="en-US" b="1" dirty="0" smtClean="0"/>
              <a:t>Wallerian degeneration</a:t>
            </a:r>
          </a:p>
          <a:p>
            <a:r>
              <a:rPr lang="en-US" dirty="0" smtClean="0"/>
              <a:t>In this type of repair, the segment of the axon distal to the injury starts to degenerate</a:t>
            </a:r>
          </a:p>
          <a:p>
            <a:r>
              <a:rPr lang="en-US" dirty="0" smtClean="0"/>
              <a:t>The area that degenerates is eaten by macrophages</a:t>
            </a:r>
          </a:p>
          <a:p>
            <a:endParaRPr lang="en-US" dirty="0"/>
          </a:p>
        </p:txBody>
      </p:sp>
      <p:pic>
        <p:nvPicPr>
          <p:cNvPr id="3074" name="Picture 2" descr="http://missinglink.ucsf.edu/lm/ids_104_cns_injury/Response%20_to_Injury/Injury_Images/PNSWallerDeg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5844"/>
          <a:stretch/>
        </p:blipFill>
        <p:spPr bwMode="auto">
          <a:xfrm>
            <a:off x="6226175" y="2651125"/>
            <a:ext cx="5715000" cy="2047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698884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PNS Nervous </a:t>
            </a:r>
            <a:r>
              <a:rPr lang="en-US" dirty="0"/>
              <a:t>Injuries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 smtClean="0"/>
              <a:t>Schwann cells then start to proliferate and connect the two different sides of the axon</a:t>
            </a:r>
          </a:p>
          <a:p>
            <a:r>
              <a:rPr lang="en-US" dirty="0" smtClean="0"/>
              <a:t>During this time the distal portion of the axon will grow to the open end of the axon</a:t>
            </a:r>
          </a:p>
          <a:p>
            <a:r>
              <a:rPr lang="en-US" dirty="0" smtClean="0"/>
              <a:t>Once the sides connect, it will form into a fully functional axon within a few weeks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/>
          <a:srcRect t="52316"/>
          <a:stretch/>
        </p:blipFill>
        <p:spPr>
          <a:xfrm>
            <a:off x="268224" y="3099721"/>
            <a:ext cx="5715000" cy="18031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77535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CNS </a:t>
            </a:r>
            <a:r>
              <a:rPr lang="en-US" dirty="0"/>
              <a:t>Nervous Injuries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Injuries that are formed in the CNS are more often complex</a:t>
            </a:r>
          </a:p>
          <a:p>
            <a:r>
              <a:rPr lang="en-US" dirty="0" smtClean="0"/>
              <a:t>This is because of three main reasons</a:t>
            </a:r>
          </a:p>
          <a:p>
            <a:r>
              <a:rPr lang="en-US" dirty="0" smtClean="0"/>
              <a:t>1) The density of cells is much higher in the CNS</a:t>
            </a:r>
          </a:p>
          <a:p>
            <a:r>
              <a:rPr lang="en-US" dirty="0" smtClean="0"/>
              <a:t>2) Astrocytes produce scar tissue that inhibits axon growth in the damaged area</a:t>
            </a:r>
          </a:p>
          <a:p>
            <a:r>
              <a:rPr lang="en-US" dirty="0" smtClean="0"/>
              <a:t>3) Astrocytes release chemicals that block cellular regrowth</a:t>
            </a:r>
            <a:endParaRPr lang="en-US" dirty="0"/>
          </a:p>
        </p:txBody>
      </p:sp>
      <p:pic>
        <p:nvPicPr>
          <p:cNvPr id="4098" name="Picture 2" descr="http://blog.lib.umn.edu/huber195/myblog/brai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3495" y="1927288"/>
            <a:ext cx="5114417" cy="38328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0930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CNS Nervous Injuries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 smtClean="0"/>
              <a:t>This means that damage to the CNS is often much more permanent</a:t>
            </a:r>
          </a:p>
          <a:p>
            <a:r>
              <a:rPr lang="en-US" dirty="0" smtClean="0"/>
              <a:t>Once something is crushed, damaged, severed or destroyed the loss of sensation is often seen through the rest of the patients life</a:t>
            </a:r>
          </a:p>
          <a:p>
            <a:r>
              <a:rPr lang="en-US" dirty="0" smtClean="0"/>
              <a:t>This is starting to change with advances in modern medicine</a:t>
            </a:r>
            <a:endParaRPr lang="en-US" dirty="0"/>
          </a:p>
        </p:txBody>
      </p:sp>
      <p:pic>
        <p:nvPicPr>
          <p:cNvPr id="5122" name="Picture 2" descr="http://www.apparelyzed.com/_images/content/paraplegic-definition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596" t="319" r="1901" b="10742"/>
          <a:stretch/>
        </p:blipFill>
        <p:spPr bwMode="auto">
          <a:xfrm>
            <a:off x="1389887" y="1544605"/>
            <a:ext cx="2950465" cy="49133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381837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CNS Nervous Injuries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The brain and spine has a very strong defense mechanism against permanent damage</a:t>
            </a:r>
          </a:p>
          <a:p>
            <a:r>
              <a:rPr lang="en-US" dirty="0" smtClean="0"/>
              <a:t>If an area is damaged, living neurons in the local area will form new connections with new neurons</a:t>
            </a:r>
          </a:p>
          <a:p>
            <a:r>
              <a:rPr lang="en-US" dirty="0" smtClean="0"/>
              <a:t>This will open new pathways for the CNS to send signals </a:t>
            </a:r>
          </a:p>
          <a:p>
            <a:endParaRPr lang="en-US" dirty="0"/>
          </a:p>
        </p:txBody>
      </p:sp>
      <p:sp>
        <p:nvSpPr>
          <p:cNvPr id="5" name="AutoShape 2" descr="data:image/jpeg;base64,/9j/4AAQSkZJRgABAQAAAQABAAD/2wCEAAkGBxQTEhQUExQWFhUXFxoYGBgXGRYgHBwYGhgXHBkaGRgYHSgiHB0lHBwcITEiJSkrLi8uFx8zODMsNygtLisBCgoKDg0OGxAQGywkICY0LDQvLCw0NCw0ODQsLCwsLDQvNCwsLCwwLCwsLCwsNCwsLCwsLCwsLCwsLCwsLCwsLP/AABEIAMIBAwMBIgACEQEDEQH/xAAcAAACAwEBAQEAAAAAAAAAAAAEBQIDBgABBwj/xABDEAACAQIEAwUGBAQEBgEFAQABAhEAAwQSITEFQVEiYXGBkQYTMqGxwUJS0fAUI2JyM4Lh8QcVQ5KistI0c8LD8iT/xAAaAQADAQEBAQAAAAAAAAAAAAACAwQBBQAG/8QALxEAAgEDAwIFAwQCAwAAAAAAAQIAAxEhBBIxQVETIjJxgQUUkTNDYaEjQlKx0f/aAAwDAQACEQMRAD8A+M421+NSWQ8+YP5WHI/WnPCrfuLJuH/EcdnuHX99aA9n0Y3Y/AR2wR2So5EeMa0fxY+9cm0ZjTJzgc16jn11qukLDf1k1U3OyLVJJULuT+ya84gJcsNuXgNBXuHt5UDTLPmAA/CAYJPedh51YxDCDuKDpmH1xFpSvRbJ0A8qm3SmeAU2V9+fj/6a9/5z3dPClLYm0cVIF5e7tYtrbQwdGuH+r8p7gPrULuDW8vvbQyuNHTvP4l7jQlu3dvaLmdjqeZ7yT48zTPh/DbtpxmdVkZWAJOjDmVBHfvyqpfPi2JK42cnMSLgGJNFLg8tsydabX8EdQbiC5zPbg+MrS+5w1ye04H/dr4aVhoFeBPCrfkxfbw0nU0WbgAygUSuAy6LkPeSxP0io/wAI5/FZHj//ADWBCs0sGhOAuBLF24RAY+6B7zDMPQfKrcOeyCpmruL4Blw2GQZCDmdjlOWdNjAGzb0tsvbtDVgxn8IGUecmT5U8EowBicMLiOsaxS2NYn18hS22l1jK/wAtebPuR56+lRbjGb4RqNp/f0ilN7G3HaWPOvVayk3mpTbrH2I4iiaI0ttnyz6TWfvIpJJZzJ5gfPWp4e+M3arzEMJ02qepU3xqJskDYAHxeo/Q1Idkcj4f615ZTnOlSbWBFABDJnuFHZk/ief8qDMf33ULduZzJ3NOcXZBtrAhhbkr1zk9of5RSJlrKi2sISG8IwyMrBhyNE4q0qPO6AZh3k7D137gaFwh1iaYY6xK5I7Q7YP1X018ZrVHkMEnzReCSGY7kyT3neq8KJarVnJEV3uyIIFBbiFfmWjSTyFDt2jpVt9eVU2VM6b0Tdpg7zls600F4Igjc1Res6ADc1bewZgeGgogNvEBiDzFt+ede2LnKifc8jqegphg+Aah7xyoIJAImO87L8z3Vi02Y4hM6gZiogV1aa+9pGKpbJXTKVRSCCJEFjJ33NdVHgfyInxj2g1zLbtQpCu/JtCOgnbQTqY1NJ3tsjQylWiR+oPMd4qzHl2uFmBg9enjzojAl0EaMh/AwkT3Dke8QaBiWaw4EJQFF+stSblhniHtEFv6lbTNHWQJ9eZpdh8OzXOyO8k6ADqSdhWstIq4U5UZbufNllc7KY7MkajfSJidKjwDhJxRBUZLSnVNZDaSJOrT+bkDGlDXSwHtHaU72Nu8jgPZkMy3CQ9siRAIzNJGXXWBGp6UbxP2SvuVCiWaWOhAUTA8FAB/Zr6Jg8NhcIV/iL6MRBW2kdnbQRry51T/AMQfa+29rLaIUFRI0DEEDTTlryNcarqGDY47dTPoaOnUqBtvzdugnyriWMt2LfuMNqwP8y9+Y9FB2A/fWs52mksSepJJ+tX37gLUdw/AGC7mLf17hXUps1W04eoVaV5ZiMOHtpeOpIy5erLoCe6IodcQRpfOnq3lG378K9/jwHIGiNEnmI2II2jupVjbTKxB8Z698053tkSVEvgxiSqAvbT3i7y5JjxUaR+9KG/5m/IIPBV+9CYe+yGQfKjL2HDrntgz+JenSOnP006UvcSMRm0DmaBcacTw1keTcsPmX+yCdfIsI/pBrJ2bhnu5jkac+yBm9kPw3FI12kajfukf5qAxeG92zLvlYrPgSJmvO25Vb4m06diVHvLrdiAWTUDcc18eo76GurzrsNeZDmBg0TfAuwUGV+acm706H+n06V7BGJhBBzFdWgTFWIFE5tDUBdAPWliEZYCBpV2EYSWOwqDOInnViJmCyAAWA8ZOsDnHOmDmAZfxB2VtORAHgqqI8JJqrEYfOPeKNJ7a9D18DVXEMSxYEc5I8MzURw7FZSJHce8UVwWsYJBAuJLDYFc46DU/v970fZC5gWOszrRdqwE7Q1VuvIDl6/Sg7PDjdu5mMKDVATbYARBbdcmMMThAZAUAESpHzFLOH4XtFXMTtWqt3AwyKNANPGl629zlkg7nYeJ5U99OOYlahAsZmcfaOfIBtzozB8MBA5TWkmxbJ98VLxsJ38Br9KXcS42FhrSQNunyGvzoPBRcsYfiu3lUSScNVNx2ur6fLf5UO+Bt27k37unQafLVj5ClvEuIXrkS0CNhAHy1PnSgyOVIeqg4EalJjyZpv+b27YZbSAz+LUadObHzIpK2Md2Gc6DYch4ChFvEcqscE7UtqrN/5GLTCzS4Hi+S2q5QY5knrXVmgzda8ovGaD4IjDB2r6zo2mhBB9CdDR9nEEHt3UtNygyT3GNfWtdicTheIWwtwm1cA7LrsD/UmgYfPvrBcf8AZ+5hny3BodVddVcdVP1G4p1RWpcZEVTdaps2DGYCO3ws5AnMxyqvfA1qS+1JZsk+6APYdZ1/vjXXr60t96bCIg1ZtXB5DkOo/wB6vxFq1Ad1bKfxLEjxAjvG/KsYlhg27xiHYf8AqW3uKnUXUHUMpKz3gjQ+lU4rG23CHLd1X86n4SV/KJ2FEYWxZYHIHdeechVXpBEmd9NKMw9pdCiIEUR2iQTEmN9ieeu9KGl3ZxKDriBbMCscFVV963aESFbTTqwn5V13Ho6w57gEOw6aiPSqOI4PEZ/ePcVo1m2RC+AGwqvBOt5+2sEfjHP+5dj4jXxpgsvlUW95O5L+ZjeCOqycgy97rmPrsKvsB2EFgY+EiNPKIinf8SFbIVEdeo6g0B7Q2LaRlETWvS2DdBWruO2KcS5B/moD3wAfGRXYd9Zt69VOhI6dDXtrExozGOR3y+R3HdUruIgw6A9GUkSOvOamJAzeVIpOIcLeR0uovZLAkRsQZgjvg+c91NvbbgJtXA8QtxFYekfaqPZ69mm3mDq34SIcHTY8x67CvqntRwn+I4ZhyILIoXWAdNIqHVVCuV4nX0lINZWGTi8+CunKqTprT3i3C2tfECKTXByraVUMLiK1GnKGxEvN1b2lwhbnJ+R7n/Wgb+HZGysIO/l1HUVF6YYTE5lFu52lHwnmvgendtVK2fnmc9hslViyHIkwo1J6Ab1baxGa4DsqA5B0ABjzJiTRN7Am2I3RtSw5nkp6Ebx31Hh1kNcyDdlYDxifoDTghBAid4sTKL2HIy/2ip4W2ARzY1Vj7pN0qupJCgd+gj1o6xZt25ks12I2ARSdDBmSRqNo9KE2BxGIL8yu7inznL8I0g7RTbgd9W/lnQnbxo/2W4B/EMFAmTFbbifsPawSe+vQXH+Eg2J6t3DpUS68rWt0HJ6TqN9OU0gScngdTELYP3NrPcOUaHvI6+FZr2t440qLK5LTqGXTXv8Anz313oTj/Hr1y4czaA6DkNdoqu5bGJwwywLlpiMvVW105b/euu2r8VSqYnEbS+GwapAMHjdRI8TReNcMIWk1kGYpocM2QEkKOp+w51OjEgiE6gGBXLb86rDnxpgMTbUbM56kwPIDX5+lRbGKRIRfSh2jvC3HtARiOUURZfpUf4u2d7cd6k/Q6VbhFXN2G/ysIPrtXl5wZp44lxws69a6vbuExAJhGjyr2m/BifkQ3FH3dwgfCYI/tOo9NvKtf7PXBiLLWL0OuYFJ3UxCsPOB/vWRdDc1PxDcdO7wP1rV+xNqPiBEsI8hMeo+VdGkLsR0kOoIC3HMxnFuHXDiLqv8auVJ11gwD57+dGWsILaMuIYKp2B+Id4Xx5mmf/EPHsuLuhCVUN2iN8xC89wKxGLxJJ11qBmWmSeTLKYaoo6COMRjmUBUAybgiD56aT4138V2BMknn0pHaU7gkeFM7V3Km5J7wKWKpbmMNMDiHYTHLmGZtufPw7xRVrDIxJtGJOoOg8jy+nfWWOIaZ0HgBRnDcUc2pJHeaZTri9iIL0SBcGbTAcOBEvsNttD+hpT7Q4K4zHIpboBr4UPieNvAFuBGh/Yq3AcaViAy5SgLBuhGxkDTWN5qmpVp1BsiQKgbfEV7A3bbFLttlI3BBrrTKOye0vMcx3g8jToYO7A7ZdToDmhh5EwfDXrVD2ynxQ/iBPnzFQPSIl1KqDCuCcPh1aQVMQR9D0NffPYzCpewpt3Dm10neK+CcLxgttpoDup1U/cHv5VveG8dNkLcRmCeO3VT+tcfUUnWqHAuOon0NB1q6c0921r3Bne2/DsrtaSDrADbd89AN5r5bi7FtrmW2T4hSQe8LqwE/wCw2r67xO/ZxDuzsWAWCQSJLDUEjUSoMHvOulYji/tJhXAWxYOHXKFYZU3B6gnu1IneqdHozTF3NgeJL9Q1gchVFyBkzPpwNU7V+5A/Lb1bzkaedM+HcIwuIkYdri3V7WW6VysANlyyZJ+XrSoYMXWBt3SSfGfXQ/I11+xetMpQElTmzLzbwGscttda6igL/ricKoSx9WZUuNe07qdiSLitzM6gjrNMuC20Nxrts/CDodxIMQec7eu9R9p8OLyJikGUsAt5fyuNJIjTXT060FZU2rBIYS5GnOJMfIN5GtW6vnIGYJsy454gWE7Nx3IIKhjB3BMxNeI0mmNnEk23LqGAgbDu/wDkNutT4PgrWIupbBZCx3EmABLGGnZQTvypD07rZTKaNQBrsJ9M9hEt4HCjGYgjM8+4t8zEjOR06Us9p/bT+JBLNqNPDwrI8c4ldvXiYOQQtpRMLbXRAOmg175pO+Ebds2vJQSfXaub9mxPm7zsffKouObc9h2EpxtwM7EVfwMGXU6LcWJPUagjr5d1QCsNEtQeran56D0qK4C+WDNoZmWI+k1fTQqQQJya1QPcXhjkMzFVBvLo0iJjdlXqOfrQl1mY6yTR9/DBSLi/FzJYAZuv76Grr9osAy3LaadpVPzEaxVJQyXeOYp/gSPjhQdsxqwLZt6Fy0/lH3OlV38NbzGb48crn6iuexZYf42v9jfrSuOgjOZOxdtA6W1b+8k/IRVDY24uikKP6QB9KibVkf8AUY+Cfq1TGJQfBbn+q4ZPkohZ8ZoN3xDC/MstYy4QIVj3gGvaNw+CZ1DG64nWBMeQG1dR+eDtWalPZ+0mU3cSA0A5VU5jO6ydPlT7hd1A2ZdLVuSFLCYAkmeXOlQwlhwtztflkiDI5EHY79a944Rbw4VAAbhy+FtdWG+pLRPKAa7agIpacVgXIBmb4rla/de7fWXdmCqjNoxJAB0BHKD0oW6mAUy64hu5Sqr85I9TS7iClnBQyoGX0J+5NWZlIhtTXJZgSRadRVsBmN3wVkhXwS23GUFlvMc6tzWCwVvSqC7TF3D5B+ZVZfMT2W/etIwxB2ii7HFLlvZz4En9ihDr1xNKN7zzGcMynMWBQzDDY+XI91RsXkEhRtTS1xwuuViHB3Vwp81LDccpqMZf+nZg/CfdxI8iIYcx399FtW91mbmtZpQmEUpmDQSdu+rcXZVFuEdyDv8AzH/x+dM+GXlkr7pCyqbnZXmIAiT+YilPGOJwQiraIXcquhbmR1HKe6iO1VveACzNaUYfiWXssZSI5wPEDWPDUUxw5cCVMp0YFk7wHWY8oNZ5MYfyr6CjMHxRrLBlVJ8P0paVB1McyEcCOMRgDlFxQhGsqXEqRE9pdCuu5iOfWqsPjmsmWRsh0IkFGHSYj70A/tBdZswYL/SoAXvlec980ZZxi3e0q5I+JUGu34FOjj+nQ+NeOxj5eY1XdR5pqcCVfDO1pyFKlRmAJDKrBV337UDwrK3/AHcAae9/M66HvCyRPiP0ptwTEqFYLlyFgQVGmZRIzA7NFZ/jlw2rhSAybpP5TtH08qfVsKYaIRyXKyGLuXyuXPm7lI/9RFK7WJdD2WZe6T9Kc8OUXFJKEIuhbfU7ATu3d3cqef8AKsEQvvb2VzEe8YSNfxQoMeJpHglxuU/maawTBEG9k+MPeY4e/wDzEuCBIGjE9RzPU8wKA4/ZVbxtE+7KHQbq0gahhyiPStbw32WkzbNtrU9q4CAFHMgAGTHOTV6cSwuJzraRM6kKmaZZOZzLB1M+EzFVCiSgRjmSmsA5ZRiZO9w3+QgYlZMyoLAnWNFE9PUUVhcOmHw125Jm4PdW3Kwx1BdlU6gQMuus792nw+FDXxb91fQrlBHuyRrExcPZAjmaL4/xTC4dglxLt8qIVbSgqkab6azHM7UTUkFzfjEAV3JC25zMBZt379traI4iCpOYT1BJ3oP/AJAU1uso11GYD5mtRxL2gwl0E+5xlt8pykEwG0iRn230jnWTxvDWYq6CRcOpM9lueboOc+dSuFtcZldNm4OJZcS2nw3UH9ok/wDdJ+VDXLFokk3/AFR5PyoPE21zkWszLykanTUwO+fKrhgHgFoQdX0+W59KRvJ6R+23WH2bFplKLcnxUipWMCxg23U5dNTGv0qjCXbSEQC7aiW0XyUanz9K9ue+diCrlZ07JCgTyA0poIsMfiKINzmXX+DzqTDc1TtekaDw9KWFkUxkYkb5jHyFE3sJdUgjs9+dRr60XbuFv8drNwdS65h4EUJUE4FoYJAzmLveKdra/M/U0Rh3MiETX+mjf+XWoZluqAN4zMB6CR5k0x4bhbCsrM1y7BBJtKmX1Z83/jSqisovKdPsY2hFyzdBhbQiBGnKBXV9Pw6YZ1VgLhBUEEFOn9tdXMOvr3xO2Pp+ntkGZKwiqBba52tIuNABckKvZHIk7k9daxXHzfY5CZCiOz8Xgw+w0o/j98OO2xXtAKRy7MgkVPiuPTOWtAkOAWvEAw7AFgg2Cz11OvdX0+ocN5BxPjKCFPMeZlsPhX3E+O31ou1hSTqyg9xn6bGj7uGa+IuGbkdh/wALc9e+P9KSC8U7JEHnURAT2lly/vGF9LagguZ7kP3NBRhZ7TXztOUJ113PSqGxH5tR8xUDh82qmR+9xQOwbgQ0XbyYc1zCAaDEHztDn4HlTfg+MsuGQ27hWCy5nBMoC2mVRuARWVuJBo/hWO92wPQyJ+n2rKdQhsz1RNy4hl/iV1CGtEIOTWx8Q6MTJPgagMYl6VxChWI7N5FAg/1qohh8/GuxgW3BQE2XOgJ2/pJ5MJ899jQd+1HaBlTsfsehoiTBAErxuBey2VhvqrDVWXkykbihmNOuFcSAT3N5feWTMDmhPNfPlI/XziPASq+8st722empGsaiPsD1FAUuLrDD2Nmiazbk9ANSe6rXuz8PZA2H38a8v9kBfM+PIeVWcLwT37qWrYl3MD6kk8gBJ8qAc2EMnFzND7NP7xXtkfzLnwkfiKKTqOsE608Hsk16yq3nCFJ21bLIgCNOZ0np0FaXhPCbWDthUKlo7d1t2PMKB+EdPDrR7hFhwywddTrPSDuPOu5R048PbUnFq6hi96UQ3PZpfdqlu8LKqOyfdzvu3xiWOnaPf3RmcT7B7kYtCf6kca95k1sOJcUOuUaDnpHl+lZniF6YMAg9Rt/S1eraakRkTaVWspsTFWE4ZicI8i9bUf0vmVu7KN6ZI9rMtwgpcEmT8Rjmqg6+J27694fgg122CNCwMeevypf7fhVxQCCCtpA39xLNPjDLU7KKCXH9x4bxX2nn+JZj/arHsGtpeBXUnKEz685InUdKS4fG4okKsz3qg05ksRAHeTXWJxIC7OsnNyA5kxy++1Tu43LNpcwE76BmI2LA/JfvUZYnzXNpWqADaAIfb9qr1rKoui6QZbsrlHLKsr2u8xGgjmSavErd5f5cI21wdokqeagDcHx0ETWXdARJUHqy6HzWqVtGc1t9RtPZP6fOvLWdeczxoof4jTHMbZ1vsVM5cicvEkRSx8Vb1/llz1uOT8linFji0oVv21bqSCJEAAmOnUVTd4RauEe5fKTyYyv+Von11rHQtlPxNRguGHzAcHxFwyhYX+1QPnvUMTdbM+ZideZPPWoX8C9o9obcxqP9POr8RbzAONiIPj+/pS/Nax6RmL3EH3GtQZxUkMiK8FosQFUljoAAST4AUBMIT205Vgykg91H4e7JzJ2Lm8LoG8Oh7tjS1rbL8QI8QR9aZ4dQEDtqT8I6nqe79+Oqu7ELftzHuG9qMWFEEkdSomupG2KDavmzHeCYrq94Q7xv3TTQcZtI52AOdiASRtAG2nWl13Ee4HZV16wRB7jKwR3EVuv+JPs+LBgCMo3HOdTAr5ncvuh3le/b/SvJqxUJPE9W0XhqLG4jLDcTsiM6OgPNSDr1yEQI/pjwNMOJ8Jt31/iLBV+T5WO/esSD4jaKzD3Lb/F2D1EkfIfbzq3B2Ltpg9lwT3EajoeRHiapWt0YXH9yBqWbg2MrxKoJDIQf7vmKqsNZzD/EXwKnX5VrLGFGNRw1vJdRcxK6iJ1aJ1E7j51k8Xw57TQ4/wBaGrTK2YZE2nUDXU8w69YttHbAblIj1oG9wu4uoGYdVM0ZhuB4jEdq1bJUA6kgDTeCxAMd1SxHDL+FfLdUow6EEGdYlZB8KEjdkr8zQ23Ab4lGHxLWxIgx8SMJDDoyn/fXSr+KWRZfJB93cVbgRviUNOhnZl115iOtWYTjDWrgaBmUggkSJH0q7+Gs4piwLJeYzBJYOeeVzse41uy/pM9ut6hFIslBm3HI9au4Ri3W5mQkc2/LA/MKPscKZlY5lW0GynPK9vos7sOdQfgdxUhGVlOrFTv0Ed1aKbjIEzepwTJ43DW8QM6DK5Md0nbP3NsH66HrWh9gcAMNbfE3BDvKoCNlEyx8SI8BSj2V4XFzO7fyxKsCCMxO6a6nqY2gd1HcR4xncnLIUaSdOgEbRVNCkt/FeT13JHhLDMVxg3byLJgknXc6E+mm1L8VxBpOtBWMZqDlEgyORpnatWr0EHKeYPLmYPOrFctwY2gEVNpxLOG4rMCrbEGfIb11rDM0gS2kzHIagmqyVTsqCxOhMGAOcaa0Rw9bhJMlSx846QKPnBidWy42x7wLhhV1dh2UGY+QMjx29RWE41gjdvvduX7QNxiYBY5RsF+HcCB5Vp/a3iotWfcAZngNcEkdkmYJHMnUjkAOtY2z7u4NERT+U6ejfrUerZWbb2g6VWALnrLb+EAti3ZcHXO7MVQuw+EAFvhUTE6kknpQGKu8rqktyPOPuKI7MwQ1sjzHzoc231Ai4s7fpzB8KiYdpYpvzPHQkZs3g4+jdKrYzCle13DXzGxq+zkQ/EyHmrCR4aRPpXG6rgqkr1/NH3X+kfOgMMSODGVvjzDmgg+smPSasfGC00G3ImSNpHlp8qV3rRUwfKNiOoPMUThcaQMj6r6x61iv04hFY4wfErbDKc6zsrGR5NEj51fdtWlBOUhGGuWIHfAHLu84pMLCtqoBHcYP/aaJwmKyGCzjvIB9eRHj8qetQ8NEMg6QbGWPdNOQMp1VszEEddIqH8a0EAKoIg5QASOhbeO6YNPrVhLikW2HWCDlB8Ncs9PSk+N4efylW5ry74I08qGpSK5HEJKgODBrTsWVQSJIG5jUxtR3Erym5sBAAECNIHT08qWoxQg8wfpTrE8MX3nvHbLaMR+Y6R89D50CAlTaExAIvFjX66mC8SQaKqwNpj9K6t2j/lBue03PHva5b+a3fB1OpZSNeup08ax+L4SrH+VcBJ2V4E/0hpgnoDvXQ7JEn+knUg/kn8p5dDFALjWTdZHONvMUNOklNdpHzKq+paobj8QPEYJ1OqsvcR9OvlQwVgZEg+daOzizdWLTqefurms+E/vwqSsSIS0qXgZyEb/2dfCaM0AeDJhVI5Ep9lcdfs3lvA9mdc50ZT8QM8u+tjxDinCwMxZn2PucpgHpmAjKPPesrh8a7f4+QjX4oBHgf1oHE2cOSctzQ/h10PjB08zTlYollP5k70xUe5x7TZ/wYx6lxeZbVoaJZjKAdkVeR72j9C8Dw9TNlnZ7ZkZMQQWgARDINT3HaNCKyHAybOY2bzoCIc8o75WD120q5faDXS+TrJnmeuifaqEqIBdxmJelUuQhxH9r2GtJdi4C6sDllgAND+XcjTnGtdgPY23ZAu3SBpJy54zZoA3g7bROtVYb2svMAmZLqjkw7XOO2gBHmp3rT8TxGVEOHRbhzDOpcAgQD2Gfs5qOmKJ8wXiKf7geUnmZ3i1uCzNbXssVUsJG+sZtNecCgbOBAOdbPbJJgZyB5EwPDblTLjIN1rZCFbr/ABJmzZTLR3TB/fIXiDG08LcIiAWBMAbQp2BmSSJ+U01gvqImKW9N4ytIHKfxDIlwGEy6MZ/CV2Gk6fs03vZwdpBlkwQwEDn2SSAJ351l8dxcqSlkgMPjP4j1GbeepmfCreH8aa2jFmZrYEFGJLAmYWfxLuesA0s6hL2/uH9u9rg/E0ln2PYRIJ8I+ZE6eHyqjE8GILAWo3GZVYmNubc+4Uq946o72rhctGWdInqQBHXWNYpLcv4tZm9fTXWbrj/8qF64QYWalFmOWmrtcJcaswtKN2c5VHiWqjG+0NqwCmG/mXD/ANZh2R3qDufl41j8Qrvrcu5z/VcJ/wDY1dh8F2ZlTHRhSG1LthRaOGnUZY3hFjNn7ZzF5zE7mZmaji+Eup7Os0RgUOcHKdNtj9KYYnEhdLhK9CBMeI5isWmrJmEWIbEVthHKqmWRzB+x5VMcGKZmBMnWOYnXWoviyBo0z+IffpU8TjXCKwOvWgOzmbd+IovX2ntAEd4qHvRocgB7j/pVuIT3gLruPiA5d47vpS+6hGlTMxEpUAx3ZxYdYyKSNY0nvKmND3bGhcRcZRmhXt7SBpPRh+E9x8qX22ZCCNCNRR96+f8AFQROlxfwk945g1viXE3w7GVGwrjNb0I3X9KqGKYbH1oq2B/i2hGXV0JmB1HVfmKqxmHznPbE5t1HI+A/frWG9rie4NjLLOOVSDlg9V++op/Ys+/HvLTHX4s2qkgcwY18NdO+k9rAW7Shr5zNyRfuef08a48Ya4chAVCMoVdNOmn70FPpvsw/4iXXdlfzHt/BWweyB7zLAeJUHrAJIP77qX4jBllZHdGYaqQ32IBie7Zu6grOKuWtCc0bT05EHcUz4XxIXGytLdkyCs8jsw+4pwZHNuIqzoL8zPNgXBjI3oa6t1f9nSxzBCQQDpbO8CeXWvKz7Iz33izC4TElT3bHwNEuz5m7RBBOvWomxbUbsf8AKP8A5VLF3FL7sJVT8I/KP6qlFwMmU4JxInHMD2gD3wAfUCmGE4s24YGPwuNu8Mv3pbKH4m9VP2mrFCjVWX1j6xWo7A4MxlU8iNOIKrL75bY1+NYntc2DDkaXYGzbutC2mnuJgeJJplwi2AGZmyIRDa6EnaCDoedD4666Eq7KFO2VTlI5EsCJ79d5pzgGzGLQ8qJXxjEjJ7q0ewNz1Pj0+seFKLaxTu3gldZUhuRCNqPJhoPOo2PZ9ySYYAdcnyhjPkKRVR2NxH0GUYMqwVhy6m3IYbEbivpPB8NfNhTcs54Jhl0JkdotygDXNpFd/wAN/ZMXLvbYQILRMx4xAr6R7VXbBwjpYKwBBCQJXpPP99aipaitSqnt27zrVNNQqU1W1yevafGeN8eFgsLMMx0d2gj+xY5d9B8KxoxPvXeyVJWfeFjkkCAACN9dgedTxC2VY+/BGkqgUM3cXBZYHdM+VBLxEu62rYIQnUuRmY8hCgKqjXsjrMmustZmYFj8TiVqCoCFHzEuLsqGY59cx+HU7/KmmDCtltuPw52mOkif8setDJw7Ndle0jN2mGyjdp6Aa71Zw28JxGIckQIQDmzHsjU6AAd8UtfK3EFsrAuKXrouE5mHJSNNB4fSp4O7cYgZc5PIDU+OX6mppirjm2qrnLHLljc/7Gm+PxtiwGtW8wY9m5ctxqY7SIT+EGRymvAC5bdPEmwFoNi7OHtAe9Ia4d7SQcp/rcAa9w1oPiGPDIAeyvJVEL6Dc95qtcHZnS4R/eI9SKp4iIiV0OxBkHzrzObHieVRcczzAWlzgqxGs+mvMCisRiXfe4DrswBH3oPOFtuQNxlHnv8AL60AqE0ovYWjQlzeOrNggjsZSeaGQf8AI2vzoi9g2yHKPFdZH+U686UWMSbfwsZ7jTLC8cdRBUPr07vT5UxGQixi3V+RFlq6UaR4EHmOYNdj0ykEfCwkfceVaL3lq6stbg7EsDAnnP8AqBV1vgqZD+IA5lGYRPpsfE140GIsDCWqAciZbD4W5c0VGbwB+tN+HcLunsOjBXBHn+E+RotlQHKWP9q6xHSdB6U1w3D2Kyia8mckkeFRVKtGgf8AIZ1KOlrVx5BM/wAP4BfVwzrkUGDJGo5iJ5jrTa7hLeHMB1tLs5chmI5Qvh/tU/aTAXVIclstxcwAJgEaMPXXzpBxpM1zUGSqGTzlFj5U+lqaYX/GLxFfR1Q1nxLXfCS3aZ5O/bAPqpNQyIY92wU8oyn5MFilN9MulWIRAJoxWvyBJGpbepmjxWcocphlAIEeq698keNCcAx9wztAiNBueg25dOVC8L4mcwtEnITAk/CeRHQdadXbRtiQAC2dyPysiH7nN51Sp3kOp45kzDaChHPEHue0DqSMrNBPazgTrvGTSupOCetdSvGfvGCkvadhuH3gDNm6R1yP+lQ4laIyEiOwB5qSIPyr7f7xBsgn81xVk/5mMmh8fhcNcXJiAuXlrP8A26mPKKpOhO3Bkg+oZys+E3DNTS2XIVQSegr6JjPY/CzNi5uTl98sjuEqwHqPGsXxPCYi07WrgyRppCoRvpEBhUVTTvTywl9KulT0z3F3AipaUg5ZLkGQXbeCNwAAPI1fhHFxPdn4h8GsZhzU8vCdqWJbWILieign56CisNdCCQIP4ZOp7x08a8rZzxNZe0KwttLZkgpc2g6gdw21/fjccTmB/mOBOoIPzg0NcxIuQbymQAM6bx/adKtwtu03ZF2RsCUaR05RRnI2rMRtrbmm/wCB+0FrBYArbDG7e+J9AQNQAJJ5Anb8VIcd7YXAqi2ABBOup3jflMHYTtVuK9n7j20Vbdxh/lQfCoXNPamOg50s42cNbb3Rc6KFJtjaBsSZPlrSxofD8x/MqP1IP5V69IuuAXiXRoJ1cGd+p/Xap4K1cVixQRlMEQ2vcRMf60u4thmslCrBkYZrbrse49GHMVqOBuHtnEvqqgAIY7TiTlHcArEnpFNogFs4MjrudtxkRKtzEkko7+7PaBmBHTwnSKtxeEU25NxUBYMRvDAEEQNefzFUY72juOSLiW3X8sEAf266fOnfAuHWvdG86MoMMlnQlmB0YA7rrtGvhFMQKxKrn3i3JUBjj2kMHhhh7JKvN5wchAOZViGIBAhiNqSDCW1UElvQfrVmPxF65da5dJz6a6wAPhy9BUbje8Un8Q/8vLrWMynAHE8oI5MoY2uQYnv0+jV5axKDs5CVO4zGPvQyHsMaqstlUnnU5cxwSMce6KgCoCCwj0PdyoRsWANEWfL9KlaxE28rfiJg9DpB+3nQPuiSRzG9Y79RCVMWMvGOPRfSrWxjEHXv0oJhGnOjLFkAds7/AIefnQqzHrNYCX4W805nY5Ig9/d617dxlxbmbMQREQdMvId4POhb2IzAdBsKKt9u33p/6/6VpYkWBh0wAbkTU8I4mPeZWRWRoZeRg/L5edfZvY3AYW7bJKjN0PTur8/YW9/KWDraY/8Aaxn5N9a1HCva7IsTB7jXI1gqeIHI3DtPoNIab0DTDbT3n1Dj3sdbvq9u1cSZzKJEg7EeB+tfNvbL2ExVohsmYBFEgj8KgeNU4j2jzmVJDdR+tH4z22uxbt3LjMCi66E8wZB0IkeNM09FiMDbF6ioqEKzbvjM+e8TtZYlSD3igblmBJ2rZcTvXhmKKlxG10zAjxHL0ocxdUe8sgd0qfMGAR4V2E0/QnM4FeuBkCY20da2l8yrKwhhbzn/ADW+0PMxQ78EsDkV75I+5pncwq3HDBjluKV7tVyneNjOndVNCgygiRVqysQZh3bXeureWvZrCACRJ5k+8k+OUx6V5Q/YVf4hfeUv5jRuKudCxZYJgmRpyINAh2LkjSfiXxH4f0qqzZKMwPa7J22Hnzqp7v8AN5yAI5ab7V1C3ec8KOkK/iIlY1HXnHd96S+3yLcWxfHQ23HQjVd+oJ9KaY0wxjtBlmP3+9K63gkxVl7UQ/xKZ3ZfwmTAkSJ76RqF8RCsbRYI4aYPD2ljO23IdT+le3lZu1z7qtxvDr+eDacHYLlOg7tNu+r8Lwe+DquUc8zL9Jk1xwjHy2nVLAZvBsBdZjlOs6VrOCcGS3/MuAtB7Nsc9pznpygameVD4Ph/ujKwCd2MTHOOgpw/ERbWVYgcz18OldHT0AovU6SCvWLGyS7E8SWyHbtyDLHSQ7ScoHcdKR4ngtrFKWsXB7wKWKkQ52nMv4v7hPfNVYvFK2GcqSQbg09PvWdbNIZSQQZBBgg9QRQaivewIuIVCjbINjGeAwbLNq6ha23KYKsdnQ/m7uY0rRXbFgWBbTEoEshl1Vy2Z/iJyrBPLfkazf8AzG/dADMM2wfKgYjoWiZ769xVhktqqHnr9/tSkZQCVEa6kkAmFYfE4OxrbDYm7GjXVC2weoTc+dCHF3b14vcclipA5AQJAA5DSghh82gXK/IDZj0E7Gu4YW96kzEwfoaSGNwI0qLEzR2cQXUZxnB013B6BtxNB3sB2DHiOv8AuKv4JILSP969xmftSI5nxH6j5iqiLrcyUGzWET44ApIGo+ID60vut2aNN3tAip3cAH1XzHT/AEqRk3cSpWC8xXifwjoo9TRq2zcTMNCBDk7HoR5aGp4wIrk/E23cI0qhcZr2jKnQgdD+/lQbQpzGXuMSk3VX4NT+Y/aqVYk761bdsBTE+B6g7GvFsd9Abw8SL93jVmEvlGDeo6jmK4pGnLrVqYQ/irwU3xPbgOYdYuhXI/6biD3qdvMH6VFreRirbgxVdrtL7uNRqvf1Wr7dv3q6mHT/AMl/UfSjNPdCWttkzeVRJphw+8l3LtmScs8wTMT1mSPE1n76kiqcNiWttIryNsbIxMqHeuDma69dYE7qw8jVV3H+8hSQrcm5HuPQ99eYHiYv23t5TnCyrT0Oo76R4JZcu5hV18TyFWvV428GQ7dxO7kR5jm90nbOZuk7eNMvZzFLeIVtGWWEadmCCPIwfM1nbl43tz247Pf/AEn7V5wG6Re94Af5YPqdIPqfSvJVtUFuID0r0zfmfSMRw/DFpZJaBJzsNYHKa9pVjLjZzlt6abiTsJM+NdXTKp2nOAe3MCW44ZWBDDKw03200q7FMt7JoFuAEZo36A+H3oFHgFUJ15+HICjkwDyrN2VI3PWelCLnEYbCVXCWsjtaoZ25HQ0NjFYFS5MfkXRj49Kb4exnc27QMMD2uZPd01pVxi9bsaEe8cchsCdy7fYa+FZVIVbkzad2awgV282mXsAHYGPMnc1XhvdOWzaN1J38DS2/xm44gi2I2AUR89T617huIodLtuDyZPupP0PlUH3CkyzwGAhj2WNwWyMqzOXr3k8/pUPaR4AUVorOHMIzCRGncO40h9pkgggyGMUytTK0ye8XSqBqgHaLE0sMoP5T6k0Pbv5e81di7n8loA1cKOsAfrNK7NpmaBv9O81z3bIAl6rgkxtgcSXPaGg1NX8UvkJbZeeafGY+kUFeuqqe7TU/ibr3VN2/lJ4D/wBro+wo9xA2wNlzee4bEE6nTmD300tXwrq2hzwZ7yYPzms+yGddqvuXCEQj8LMP/U/esSoRNZAYxbiWS5prrt51ocTc96qNsTyI+RrJYnCn37Ms5Cc6sw3VtQfr6VoeGYoXFKgzH7NU6dizFWk9WmBYiAY3g/uszCWXcRynkf1pPYxr5xGgnYfvWt7hrsrkEEjXy5iszxO3lYm0oWD2hHXYg9OUda9Xo7LFTPUqtyVaLMdhg7mOy8mVOx1/CftQn8EacX8VcMEtAIG8RPMQd60nsq+Dvv7rFdktoLi6AHkNfvXO1J23InU0dPfgzF2LQcZD8S/D3jmvjzHnQr2Dzr6njP8Ah6bb9hTcTdXBPLrEQR0rLe0vCxbY9jtRJEn1H3H7E1PUI529ZbV0TIu4ZEywWNzVn8Rl21nlUXZPysP836iuYJ/V8qrU9pzHWxzLCkQwJg6juNe+9z6qYca+MdO+rcG9uCsMeYBPrsKGN8IY92nnmn1mjOBeAMm0tu/ze0ulwfEv5u8d/UUH7wzR6Yiy5GYOrfmEH15n60cbdokDdjs/Ix11+tbs3ZBmF9uLQPA3SCIgH7c6vx8XB/LIIBkgczzPf+47p4vG+6XIqgE6nl8xS5eKPsQP/L5Ek0ZKqNhMAAt5gJYx0BBgitZ7O2wFN4gAmGaY1bZRHeCW8hSHB4l7rKiIS3LUaDqSRoB1rS8Ku5rq2UBdB2rrQTmOmvhyHrVOlVd268n1DHbaarhns2160l1nKlxmyztJ037q6rLmIZTlGwAjU7QI59K6un4bd5yd7RJiOyDGnhpVOKPYw/eST46V1dRHiNEbcLMWMQw0YKYI3HxbGvnvDtbZnXSurqg1XqEq03+3xFVwaNR3BFBZZAOvOurq5y+qdB/TPpmMUe5PhWEviVuzrEEf91dXV1tR+mPacvS+oxHc/wDpl/8AuH6NWl4FaUYYEAAkiTA10O9dXVBpf1PiX6j0fMuxWHQ4VyVWQpgwNNRtWTb/AAbf9v8A+y5XV1ZqvX8TdP6T7zzE/AKHf/B/zn/1FdXVM8ekYY4//wCSx4sPKdqb8AGgFdXVZT/VHsJNV/TPuYfg9/P71Vjx22/taurqrfiSL6pnb+toz+f7GvOFfEK6urg6zgz6L6fyPefpr/h/rhhOsqJ9K+Nf8SzF/TTtH6murq5i8051V9Vf4mD4qoFx4Ea0Pe2r2urrjrOFV5ErwH+KnjU+Jbr/AG/c17XVv7Z94H+4lOE+KjsHs/j9q9rqKlzBqdZ1nXDtOsHSfGlib11dWVOk1Os2/BhGAZhoxeCRuRl2J6VDFXCnDmKEqWvIGKmCRD6Ejcd1dXVf+zIf3vma27cM7n17q6urq7Q4nHPM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49936" y="1971928"/>
            <a:ext cx="5131478" cy="38436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44269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Demo #1</a:t>
            </a:r>
            <a:endParaRPr lang="en-US" dirty="0"/>
          </a:p>
        </p:txBody>
      </p:sp>
      <p:pic>
        <p:nvPicPr>
          <p:cNvPr id="1026" name="Picture 2" descr="http://www.sapdesignguild.org/goodies/optical_illusions/images/faces.gif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97" t="826" r="1028" b="1142"/>
          <a:stretch/>
        </p:blipFill>
        <p:spPr bwMode="auto">
          <a:xfrm>
            <a:off x="3450336" y="1731265"/>
            <a:ext cx="5327904" cy="48158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757326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Video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It is a new field… but some day soon we may be growing our own new cells!</a:t>
            </a:r>
            <a:endParaRPr lang="en-US" dirty="0"/>
          </a:p>
        </p:txBody>
      </p:sp>
      <p:sp>
        <p:nvSpPr>
          <p:cNvPr id="5" name="Content Placeholder 2"/>
          <p:cNvSpPr>
            <a:spLocks noGrp="1"/>
          </p:cNvSpPr>
          <p:nvPr>
            <p:ph sz="half" idx="1"/>
          </p:nvPr>
        </p:nvSpPr>
        <p:spPr>
          <a:xfrm>
            <a:off x="6398419" y="1825625"/>
            <a:ext cx="5181600" cy="4351338"/>
          </a:xfrm>
        </p:spPr>
        <p:txBody>
          <a:bodyPr/>
          <a:lstStyle/>
          <a:p>
            <a:endParaRPr lang="en-US" dirty="0" smtClean="0">
              <a:hlinkClick r:id="rId2"/>
            </a:endParaRPr>
          </a:p>
          <a:p>
            <a:r>
              <a:rPr lang="en-US" dirty="0">
                <a:hlinkClick r:id="rId3"/>
              </a:rPr>
              <a:t>https://</a:t>
            </a:r>
            <a:r>
              <a:rPr lang="en-US" dirty="0" smtClean="0">
                <a:hlinkClick r:id="rId3"/>
              </a:rPr>
              <a:t>www.ted.com/talks/sandrine_thuret_you_can_grow_new_brain_cells_here_s_how</a:t>
            </a:r>
            <a:r>
              <a:rPr lang="en-US" dirty="0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652057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Chemical Synapses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The synapse is a very complex place that allows many different styles of communication</a:t>
            </a:r>
          </a:p>
          <a:p>
            <a:r>
              <a:rPr lang="en-US" dirty="0" smtClean="0"/>
              <a:t>Each synapse is its own environment with different chemicals that can be present </a:t>
            </a:r>
          </a:p>
          <a:p>
            <a:r>
              <a:rPr lang="en-US" dirty="0" smtClean="0"/>
              <a:t>Each synapse also contains different ratios of different chemicals 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0" y="1450087"/>
            <a:ext cx="5439049" cy="47268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16982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Chemical Synapses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 smtClean="0"/>
              <a:t>Each and every action potential releases neurotransmitters</a:t>
            </a:r>
          </a:p>
          <a:p>
            <a:r>
              <a:rPr lang="en-US" dirty="0" smtClean="0"/>
              <a:t>But each action potential that leaves an axon does not automatically ensure that there will be an action potential in the next cell</a:t>
            </a:r>
          </a:p>
          <a:p>
            <a:r>
              <a:rPr lang="en-US" dirty="0" smtClean="0"/>
              <a:t>A specific ratio and amount of neurotransmitters must be present for the signal to be sent</a:t>
            </a:r>
          </a:p>
        </p:txBody>
      </p:sp>
      <p:pic>
        <p:nvPicPr>
          <p:cNvPr id="6146" name="Picture 2" descr="http://2.bp.blogspot.com/-FiIChsoUc1Q/TcAi40NF3YI/AAAAAAAAAAY/3vJozTeJiJ4/s1600/neuron-synapse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475" y="1825624"/>
            <a:ext cx="5571455" cy="4092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279153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Chemical Synapses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b="1" dirty="0" smtClean="0"/>
              <a:t>Excitatory neurotransmitters </a:t>
            </a:r>
            <a:r>
              <a:rPr lang="en-US" dirty="0" smtClean="0"/>
              <a:t>are chemicals that further depolarize a cell </a:t>
            </a:r>
          </a:p>
          <a:p>
            <a:r>
              <a:rPr lang="en-US" dirty="0" smtClean="0"/>
              <a:t>These increase the chance an action potential will propagate</a:t>
            </a:r>
          </a:p>
          <a:p>
            <a:r>
              <a:rPr lang="en-US" b="1" dirty="0" smtClean="0"/>
              <a:t>Inhibitory neurotransmitters </a:t>
            </a:r>
            <a:r>
              <a:rPr lang="en-US" dirty="0" smtClean="0"/>
              <a:t>will cause hyperpolarization</a:t>
            </a:r>
          </a:p>
          <a:p>
            <a:r>
              <a:rPr lang="en-US" dirty="0" smtClean="0"/>
              <a:t>These will decrease the chance an action potential will propagate</a:t>
            </a:r>
            <a:endParaRPr lang="en-US" dirty="0"/>
          </a:p>
        </p:txBody>
      </p:sp>
      <p:pic>
        <p:nvPicPr>
          <p:cNvPr id="5122" name="Picture 2" descr="http://www.psychologynoteshq.com/wp-content/uploads/2011/11/potassium_channel.pn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582" b="10687"/>
          <a:stretch/>
        </p:blipFill>
        <p:spPr bwMode="auto">
          <a:xfrm>
            <a:off x="6019800" y="2793999"/>
            <a:ext cx="6007100" cy="20701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29514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Chemical Synapses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4"/>
            <a:ext cx="5181600" cy="4782439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Once the neurotransmitters have been released by the synaptic terminal they can be picked up by the dendrites of the following cell</a:t>
            </a:r>
          </a:p>
          <a:p>
            <a:r>
              <a:rPr lang="en-US" dirty="0" smtClean="0"/>
              <a:t>However not all neurotransmitters are picked up in equal amounts</a:t>
            </a:r>
          </a:p>
          <a:p>
            <a:r>
              <a:rPr lang="en-US" dirty="0" smtClean="0"/>
              <a:t>Some chemicals will block the absorption of neurotransmitters to stimulate different thoughts or emotions</a:t>
            </a:r>
            <a:endParaRPr lang="en-US" dirty="0"/>
          </a:p>
        </p:txBody>
      </p:sp>
      <p:pic>
        <p:nvPicPr>
          <p:cNvPr id="4098" name="Picture 2" descr="http://2.bp.blogspot.com/-JOBap1mflbc/UaFRJ3LTgbI/AAAAAAAAAgE/kozGXv2n36Q/s1600/neurotransmitters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12534" y="1980882"/>
            <a:ext cx="5257673" cy="37818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640602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Video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en-US" dirty="0">
                <a:hlinkClick r:id="rId2"/>
              </a:rPr>
              <a:t>https://</a:t>
            </a:r>
            <a:r>
              <a:rPr lang="en-US" dirty="0" smtClean="0">
                <a:hlinkClick r:id="rId2"/>
              </a:rPr>
              <a:t>www.youtube.com/watch?v=InNhDfDfl5c</a:t>
            </a:r>
            <a:endParaRPr lang="en-US" dirty="0" smtClean="0"/>
          </a:p>
          <a:p>
            <a:endParaRPr lang="en-US" dirty="0">
              <a:hlinkClick r:id="rId3"/>
            </a:endParaRPr>
          </a:p>
          <a:p>
            <a:r>
              <a:rPr lang="en-US" dirty="0" smtClean="0">
                <a:hlinkClick r:id="rId3"/>
              </a:rPr>
              <a:t>http</a:t>
            </a:r>
            <a:r>
              <a:rPr lang="en-US" dirty="0">
                <a:hlinkClick r:id="rId3"/>
              </a:rPr>
              <a:t>://www.cbsnews.com/news/new-class-of-drugs-could-offer-depression-breakthrough</a:t>
            </a:r>
            <a:r>
              <a:rPr lang="en-US" dirty="0" smtClean="0">
                <a:hlinkClick r:id="rId3"/>
              </a:rPr>
              <a:t>/</a:t>
            </a:r>
            <a:r>
              <a:rPr lang="en-US" dirty="0" smtClean="0"/>
              <a:t> </a:t>
            </a:r>
          </a:p>
          <a:p>
            <a:endParaRPr lang="en-US" dirty="0"/>
          </a:p>
          <a:p>
            <a:r>
              <a:rPr lang="en-US" dirty="0" smtClean="0">
                <a:hlinkClick r:id="rId4"/>
              </a:rPr>
              <a:t>https</a:t>
            </a:r>
            <a:r>
              <a:rPr lang="en-US" dirty="0">
                <a:hlinkClick r:id="rId4"/>
              </a:rPr>
              <a:t>://</a:t>
            </a:r>
            <a:r>
              <a:rPr lang="en-US" dirty="0" smtClean="0">
                <a:hlinkClick r:id="rId4"/>
              </a:rPr>
              <a:t>www.youtube.com/watch?v=JdffIw_xTt0</a:t>
            </a:r>
            <a:r>
              <a:rPr lang="en-US" dirty="0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860159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Electrical Synapses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b="1" dirty="0" smtClean="0"/>
              <a:t>Electrical synapses </a:t>
            </a:r>
            <a:r>
              <a:rPr lang="en-US" dirty="0" smtClean="0"/>
              <a:t>are found in very localized sections of the body</a:t>
            </a:r>
          </a:p>
          <a:p>
            <a:r>
              <a:rPr lang="en-US" dirty="0" smtClean="0"/>
              <a:t>You might find them in the eye and a few areas of the brain</a:t>
            </a:r>
          </a:p>
          <a:p>
            <a:r>
              <a:rPr lang="en-US" dirty="0" smtClean="0"/>
              <a:t>They are known for communicating action potentials very quickly</a:t>
            </a:r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3074" name="Picture 2" descr="http://www.zoology.ubc.ca/~gardner/F21-35A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2395156"/>
            <a:ext cx="5943600" cy="28194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18327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Electrical Synapses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Unlike chemical synapses, electrical synapses will always propagate a signal to the next cell when they receive one</a:t>
            </a:r>
          </a:p>
          <a:p>
            <a:r>
              <a:rPr lang="en-US" dirty="0" smtClean="0"/>
              <a:t>This means that every electrical signal sent is passed down the line</a:t>
            </a:r>
          </a:p>
          <a:p>
            <a:r>
              <a:rPr lang="en-US" dirty="0" smtClean="0"/>
              <a:t>As a result an electrical synapse propagates signals down a stretch of neurons very quickly</a:t>
            </a:r>
            <a:endParaRPr lang="en-US" dirty="0"/>
          </a:p>
        </p:txBody>
      </p:sp>
      <p:pic>
        <p:nvPicPr>
          <p:cNvPr id="2050" name="Picture 2" descr="http://www.adaptiva.com/wp-content/uploads/fire-bucket-brigad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9800" y="2462212"/>
            <a:ext cx="5806440" cy="26331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753511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Cholinergic Synapses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 smtClean="0"/>
              <a:t>A </a:t>
            </a:r>
            <a:r>
              <a:rPr lang="en-US" b="1" dirty="0" smtClean="0"/>
              <a:t>cholinergic synapse </a:t>
            </a:r>
            <a:r>
              <a:rPr lang="en-US" dirty="0" smtClean="0"/>
              <a:t>that releases the neurotransmitter </a:t>
            </a:r>
            <a:r>
              <a:rPr lang="en-US" b="1" dirty="0" smtClean="0"/>
              <a:t>acetylcholine (ACh)</a:t>
            </a:r>
          </a:p>
          <a:p>
            <a:r>
              <a:rPr lang="en-US" dirty="0" smtClean="0"/>
              <a:t>ACh is one of the most common neurotransmitters</a:t>
            </a:r>
          </a:p>
          <a:p>
            <a:r>
              <a:rPr lang="en-US" dirty="0" smtClean="0"/>
              <a:t>It is responsible for sending messages in the PNS and CNS</a:t>
            </a:r>
          </a:p>
          <a:p>
            <a:endParaRPr lang="en-US" dirty="0"/>
          </a:p>
        </p:txBody>
      </p:sp>
      <p:pic>
        <p:nvPicPr>
          <p:cNvPr id="1026" name="Picture 2" descr="http://media.infobarrel.com/media/image/58383_max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2166" y="1690688"/>
            <a:ext cx="4587113" cy="4345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577852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Cholinergic Synapses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4"/>
            <a:ext cx="5181600" cy="4782439"/>
          </a:xfrm>
        </p:spPr>
        <p:txBody>
          <a:bodyPr>
            <a:normAutofit/>
          </a:bodyPr>
          <a:lstStyle/>
          <a:p>
            <a:r>
              <a:rPr lang="en-US" dirty="0" smtClean="0"/>
              <a:t>We can study a cholinergic synapse to understand the basics behind how neurotransmitter function works</a:t>
            </a:r>
          </a:p>
          <a:p>
            <a:r>
              <a:rPr lang="en-US" dirty="0" smtClean="0"/>
              <a:t>Most </a:t>
            </a:r>
            <a:r>
              <a:rPr lang="en-US" dirty="0"/>
              <a:t>cholinergic </a:t>
            </a:r>
            <a:r>
              <a:rPr lang="en-US" dirty="0" smtClean="0"/>
              <a:t>synapses are around 20nm wide</a:t>
            </a:r>
          </a:p>
          <a:p>
            <a:r>
              <a:rPr lang="en-US" dirty="0" smtClean="0"/>
              <a:t>They contain synaptic vesicles that each contain several thousand molecules of ACh</a:t>
            </a:r>
          </a:p>
          <a:p>
            <a:r>
              <a:rPr lang="en-US" dirty="0" smtClean="0"/>
              <a:t>Each synapse can contain a million synaptic vesicles</a:t>
            </a:r>
            <a:endParaRPr lang="en-US" dirty="0"/>
          </a:p>
          <a:p>
            <a:endParaRPr lang="en-US" dirty="0" smtClean="0"/>
          </a:p>
        </p:txBody>
      </p:sp>
      <p:pic>
        <p:nvPicPr>
          <p:cNvPr id="1026" name="Picture 2" descr="http://cnsdiseases.com/wp-content/uploads/2012/03/Central-cholinergic-synapse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75207" y="1825624"/>
            <a:ext cx="5861244" cy="39726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135100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Demo #2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ONE RULE CHANGE…</a:t>
            </a:r>
          </a:p>
          <a:p>
            <a:endParaRPr lang="en-US" dirty="0"/>
          </a:p>
          <a:p>
            <a:r>
              <a:rPr lang="en-US" dirty="0" smtClean="0"/>
              <a:t>You will need to do it with your eyes closed…</a:t>
            </a:r>
          </a:p>
          <a:p>
            <a:endParaRPr lang="en-US" dirty="0"/>
          </a:p>
          <a:p>
            <a:r>
              <a:rPr lang="en-US" dirty="0" smtClean="0"/>
              <a:t>Once you are done, record your thoughts, feelings and strategies on your paper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For this demonstration, you will need to have a partner</a:t>
            </a:r>
          </a:p>
          <a:p>
            <a:r>
              <a:rPr lang="en-US" dirty="0" smtClean="0"/>
              <a:t>We are going to play a game that is commonly called “Slaps” or “Hands”</a:t>
            </a:r>
          </a:p>
          <a:p>
            <a:r>
              <a:rPr lang="en-US" dirty="0" smtClean="0"/>
              <a:t>In this game you and your partner will have your palms touching</a:t>
            </a:r>
          </a:p>
          <a:p>
            <a:r>
              <a:rPr lang="en-US" dirty="0" smtClean="0"/>
              <a:t>The partner on the bottom will have to try to slap the hands of the person with their hands on top</a:t>
            </a:r>
          </a:p>
          <a:p>
            <a:r>
              <a:rPr lang="en-US" dirty="0" smtClean="0"/>
              <a:t>The partner on the top will have to try to avoid having their hand slapped…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168681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 build="p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Events at a Cholinergic Synapse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 smtClean="0"/>
              <a:t>We will now follow the events that happen at a cholinergic synapse to understand how signals are sent</a:t>
            </a:r>
          </a:p>
          <a:p>
            <a:r>
              <a:rPr lang="en-US" b="1" dirty="0" smtClean="0"/>
              <a:t>1) An action potential arrives and depolarizes the synaptic terminal</a:t>
            </a:r>
          </a:p>
          <a:p>
            <a:r>
              <a:rPr lang="en-US" dirty="0" smtClean="0"/>
              <a:t>This follows the basic structure we have learned earlier in this chapter</a:t>
            </a:r>
            <a:endParaRPr lang="en-US" dirty="0"/>
          </a:p>
        </p:txBody>
      </p:sp>
      <p:pic>
        <p:nvPicPr>
          <p:cNvPr id="2050" name="Picture 2" descr="http://2.bp.blogspot.com/-FiIChsoUc1Q/TcAi40NF3YI/AAAAAAAAAAY/3vJozTeJiJ4/s1600/neuron-synapse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0919" y="1690688"/>
            <a:ext cx="5864420" cy="43077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609721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Events at a Cholinergic Synapse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b="1" dirty="0" smtClean="0"/>
              <a:t>2) Extracellular calcium ion enter the synaptic terminal triggers the exocytosis of ACh</a:t>
            </a:r>
          </a:p>
          <a:p>
            <a:r>
              <a:rPr lang="en-US" dirty="0" smtClean="0"/>
              <a:t>The depolarization of the synaptic terminal will open voltage gated calcium channels</a:t>
            </a:r>
          </a:p>
          <a:p>
            <a:r>
              <a:rPr lang="en-US" dirty="0" smtClean="0"/>
              <a:t>These channels will simulate the release of synaptic vesicles that contain ACh</a:t>
            </a:r>
          </a:p>
          <a:p>
            <a:r>
              <a:rPr lang="en-US" dirty="0" smtClean="0"/>
              <a:t>This is rapidly stopped because transport mechanisms remove the calcium very quickly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19800" y="2023872"/>
            <a:ext cx="5907054" cy="33768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42841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Events at a Cholinergic Synapse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4"/>
            <a:ext cx="5181600" cy="4697095"/>
          </a:xfrm>
        </p:spPr>
        <p:txBody>
          <a:bodyPr>
            <a:normAutofit/>
          </a:bodyPr>
          <a:lstStyle/>
          <a:p>
            <a:r>
              <a:rPr lang="en-US" b="1" dirty="0" smtClean="0"/>
              <a:t>3)ACh binds to receptors and depolarizes the postsynaptic membrane</a:t>
            </a:r>
          </a:p>
          <a:p>
            <a:r>
              <a:rPr lang="en-US" dirty="0" smtClean="0"/>
              <a:t>The ACh that is now freely floating in the synaptic terminal bind to receptors in the postsynaptic membrane</a:t>
            </a:r>
          </a:p>
          <a:p>
            <a:r>
              <a:rPr lang="en-US" dirty="0" smtClean="0"/>
              <a:t>This stimulates several actions to depolarize the postsynaptic cell</a:t>
            </a:r>
          </a:p>
          <a:p>
            <a:r>
              <a:rPr lang="en-US" dirty="0" smtClean="0"/>
              <a:t>One example is increase permeability of Na</a:t>
            </a:r>
            <a:r>
              <a:rPr lang="en-US" baseline="30000" dirty="0" smtClean="0"/>
              <a:t>+</a:t>
            </a:r>
            <a:endParaRPr lang="en-US" baseline="300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/>
          <a:srcRect t="5127"/>
          <a:stretch/>
        </p:blipFill>
        <p:spPr>
          <a:xfrm>
            <a:off x="149732" y="1923160"/>
            <a:ext cx="5905958" cy="4197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50281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Events at a Cholinergic Synapse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 lnSpcReduction="10000"/>
          </a:bodyPr>
          <a:lstStyle/>
          <a:p>
            <a:r>
              <a:rPr lang="en-US" b="1" dirty="0" smtClean="0"/>
              <a:t>4) ACh is removed by </a:t>
            </a:r>
            <a:r>
              <a:rPr lang="en-US" b="1" dirty="0" err="1" smtClean="0"/>
              <a:t>AChE</a:t>
            </a:r>
            <a:endParaRPr lang="en-US" b="1" dirty="0" smtClean="0"/>
          </a:p>
          <a:p>
            <a:r>
              <a:rPr lang="en-US" dirty="0" smtClean="0"/>
              <a:t>The neurotransmitter effect on the postsynaptic membrane are temporary</a:t>
            </a:r>
          </a:p>
          <a:p>
            <a:r>
              <a:rPr lang="en-US" dirty="0" smtClean="0"/>
              <a:t>This is because </a:t>
            </a:r>
            <a:r>
              <a:rPr lang="en-US" b="1" dirty="0" err="1" smtClean="0"/>
              <a:t>AChE</a:t>
            </a:r>
            <a:r>
              <a:rPr lang="en-US" b="1" dirty="0" smtClean="0"/>
              <a:t> </a:t>
            </a:r>
            <a:r>
              <a:rPr lang="en-US" dirty="0" smtClean="0"/>
              <a:t>(acetylcholinesterase) breaks down ACh rapidly into acetate and choline</a:t>
            </a:r>
          </a:p>
          <a:p>
            <a:r>
              <a:rPr lang="en-US" dirty="0" smtClean="0"/>
              <a:t>They can be reabsorbed by the cell to create more ACh and other chemicals</a:t>
            </a:r>
            <a:endParaRPr lang="en-US" dirty="0"/>
          </a:p>
        </p:txBody>
      </p:sp>
      <p:pic>
        <p:nvPicPr>
          <p:cNvPr id="3074" name="Picture 2" descr="http://depts.washington.edu/opchild/images/ach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3268"/>
          <a:stretch/>
        </p:blipFill>
        <p:spPr bwMode="auto">
          <a:xfrm>
            <a:off x="6403848" y="1418050"/>
            <a:ext cx="4949952" cy="50693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329473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Synaptic Delay and Fatigue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 smtClean="0"/>
              <a:t>A small amount of time is taken to perform the tasks that were described in the last section</a:t>
            </a:r>
          </a:p>
          <a:p>
            <a:r>
              <a:rPr lang="en-US" dirty="0" smtClean="0"/>
              <a:t>This creates a small time lapse between when a synaptic terminal receives an action potential and its effect on the postsynaptic cell</a:t>
            </a:r>
          </a:p>
          <a:p>
            <a:r>
              <a:rPr lang="en-US" dirty="0" smtClean="0"/>
              <a:t>This is called the </a:t>
            </a:r>
            <a:r>
              <a:rPr lang="en-US" b="1" dirty="0" smtClean="0"/>
              <a:t>synaptic delay</a:t>
            </a:r>
            <a:endParaRPr lang="en-US" b="1" dirty="0"/>
          </a:p>
        </p:txBody>
      </p:sp>
      <p:pic>
        <p:nvPicPr>
          <p:cNvPr id="4098" name="Picture 2" descr="http://www.zuniv.net/physiology/book/images/n2-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5254" y="1690688"/>
            <a:ext cx="5820746" cy="41139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072064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Synaptic Delay and Fatigue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/>
          </a:bodyPr>
          <a:lstStyle/>
          <a:p>
            <a:r>
              <a:rPr lang="en-US" dirty="0" smtClean="0"/>
              <a:t>Synaptic delay is usually around .2 and .5 milliseconds</a:t>
            </a:r>
          </a:p>
          <a:p>
            <a:r>
              <a:rPr lang="en-US" dirty="0" smtClean="0"/>
              <a:t>While a long synaptic delay (.5 milliseconds) does not sound very long, it is important to put it in terms of the nerves in the body</a:t>
            </a:r>
          </a:p>
          <a:p>
            <a:r>
              <a:rPr lang="en-US" dirty="0" smtClean="0"/>
              <a:t>During that time an action potential could travel 7cm</a:t>
            </a:r>
          </a:p>
          <a:p>
            <a:r>
              <a:rPr lang="en-US" dirty="0" smtClean="0"/>
              <a:t>For this reason synaptic delay slows the transmission of information</a:t>
            </a:r>
            <a:endParaRPr lang="en-US" dirty="0"/>
          </a:p>
        </p:txBody>
      </p:sp>
      <p:pic>
        <p:nvPicPr>
          <p:cNvPr id="5122" name="Picture 2" descr="http://wholesalesafetypins.com/images/SE-01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54495" y="3048001"/>
            <a:ext cx="5659169" cy="13582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42278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Synaptic Delay and Fatigue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/>
          </a:bodyPr>
          <a:lstStyle/>
          <a:p>
            <a:r>
              <a:rPr lang="en-US" dirty="0" smtClean="0"/>
              <a:t>Other delays can happen when the ACh recycling rate does not happen at a fast enough rate to keep up with the demand for the neurotransmitter</a:t>
            </a:r>
          </a:p>
          <a:p>
            <a:r>
              <a:rPr lang="en-US" dirty="0" smtClean="0"/>
              <a:t>During intensive synaptic use ACh is not produced at a fast enough rate to keep up with demand</a:t>
            </a:r>
          </a:p>
          <a:p>
            <a:r>
              <a:rPr lang="en-US" b="1" dirty="0" smtClean="0"/>
              <a:t>Synaptic fatigue </a:t>
            </a:r>
            <a:r>
              <a:rPr lang="en-US" dirty="0" smtClean="0"/>
              <a:t>occurs when the synapse weakens until ACh levels recover</a:t>
            </a:r>
            <a:endParaRPr lang="en-US" dirty="0"/>
          </a:p>
        </p:txBody>
      </p:sp>
      <p:pic>
        <p:nvPicPr>
          <p:cNvPr id="6146" name="Picture 2" descr="http://upload.wikimedia.org/wikipedia/commons/a/a5/Neuron_synapse.pn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240" r="16822"/>
          <a:stretch/>
        </p:blipFill>
        <p:spPr bwMode="auto">
          <a:xfrm>
            <a:off x="1560575" y="1304536"/>
            <a:ext cx="3121153" cy="53935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373675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Demo #3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4"/>
            <a:ext cx="5181600" cy="4733672"/>
          </a:xfrm>
        </p:spPr>
        <p:txBody>
          <a:bodyPr>
            <a:normAutofit fontScale="92500" lnSpcReduction="20000"/>
          </a:bodyPr>
          <a:lstStyle/>
          <a:p>
            <a:r>
              <a:rPr lang="en-US" dirty="0" smtClean="0"/>
              <a:t>For this experiment you will need one partner will have to close their eyes and the other will make a series of noises</a:t>
            </a:r>
          </a:p>
          <a:p>
            <a:r>
              <a:rPr lang="en-US" dirty="0" smtClean="0"/>
              <a:t>One partner will close their eyes and the other partner will play a game of “Marco Polo” with them</a:t>
            </a:r>
          </a:p>
          <a:p>
            <a:r>
              <a:rPr lang="en-US" dirty="0" smtClean="0"/>
              <a:t>The partners will wait for my command and will say “Marco” at a normal talking level on my command</a:t>
            </a:r>
          </a:p>
          <a:p>
            <a:r>
              <a:rPr lang="en-US" dirty="0" smtClean="0"/>
              <a:t>There will be many different noises in the classroom, so be sure to block out all of the other voices!</a:t>
            </a:r>
          </a:p>
          <a:p>
            <a:endParaRPr lang="en-US" dirty="0" smtClean="0"/>
          </a:p>
        </p:txBody>
      </p:sp>
      <p:sp>
        <p:nvSpPr>
          <p:cNvPr id="5" name="Content Placeholder 2"/>
          <p:cNvSpPr>
            <a:spLocks noGrp="1"/>
          </p:cNvSpPr>
          <p:nvPr>
            <p:ph sz="half" idx="1"/>
          </p:nvPr>
        </p:nvSpPr>
        <p:spPr>
          <a:xfrm>
            <a:off x="6306312" y="1825624"/>
            <a:ext cx="5181600" cy="4733672"/>
          </a:xfrm>
        </p:spPr>
        <p:txBody>
          <a:bodyPr>
            <a:normAutofit/>
          </a:bodyPr>
          <a:lstStyle/>
          <a:p>
            <a:r>
              <a:rPr lang="en-US" dirty="0" smtClean="0"/>
              <a:t>The partner with their eyes closed will have to identify the direction and the location of their partner</a:t>
            </a:r>
          </a:p>
          <a:p>
            <a:r>
              <a:rPr lang="en-US" dirty="0" smtClean="0"/>
              <a:t>When three different “</a:t>
            </a:r>
            <a:r>
              <a:rPr lang="en-US" dirty="0" err="1" smtClean="0"/>
              <a:t>Marco”s</a:t>
            </a:r>
            <a:r>
              <a:rPr lang="en-US" dirty="0" smtClean="0"/>
              <a:t> have been said you will compare information and see if the blind partner was correct</a:t>
            </a:r>
          </a:p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40361017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Demo #4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 smtClean="0"/>
              <a:t>Inside of a box I will place an object</a:t>
            </a:r>
          </a:p>
          <a:p>
            <a:r>
              <a:rPr lang="en-US" dirty="0" smtClean="0"/>
              <a:t>You are going to have to identify the object inside of the box using only your sense of touch</a:t>
            </a:r>
          </a:p>
          <a:p>
            <a:r>
              <a:rPr lang="en-US" dirty="0" smtClean="0"/>
              <a:t>With this in mind, I have put a whole bunch of paper inside of the box to help rule out your sense of sight and sound</a:t>
            </a:r>
          </a:p>
          <a:p>
            <a:r>
              <a:rPr lang="en-US" dirty="0" smtClean="0"/>
              <a:t>You will only </a:t>
            </a:r>
            <a:r>
              <a:rPr lang="en-US" smtClean="0"/>
              <a:t>have 5 </a:t>
            </a:r>
            <a:r>
              <a:rPr lang="en-US" dirty="0" smtClean="0"/>
              <a:t>seconds!</a:t>
            </a:r>
            <a:endParaRPr lang="en-US" dirty="0"/>
          </a:p>
        </p:txBody>
      </p:sp>
      <p:pic>
        <p:nvPicPr>
          <p:cNvPr id="2050" name="Picture 2" descr="http://www.skai.gr/files/1/dchristopoulou!/2013/april/present_box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4323" y="1825625"/>
            <a:ext cx="5470989" cy="41032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651232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The Nervous System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All of the previous tests were possible because of the nervous system</a:t>
            </a:r>
          </a:p>
          <a:p>
            <a:r>
              <a:rPr lang="en-US" dirty="0" smtClean="0"/>
              <a:t>The </a:t>
            </a:r>
            <a:r>
              <a:rPr lang="en-US" b="1" dirty="0" smtClean="0"/>
              <a:t>nervous system </a:t>
            </a:r>
            <a:r>
              <a:rPr lang="en-US" dirty="0" smtClean="0"/>
              <a:t>is a large collection of interconnected neurons that are used to interact with the body and environment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19800" y="1825625"/>
            <a:ext cx="5841681" cy="37667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84000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845</TotalTime>
  <Words>3093</Words>
  <Application>Microsoft Office PowerPoint</Application>
  <PresentationFormat>Widescreen</PresentationFormat>
  <Paragraphs>293</Paragraphs>
  <Slides>66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66</vt:i4>
      </vt:variant>
    </vt:vector>
  </HeadingPairs>
  <TitlesOfParts>
    <vt:vector size="70" baseType="lpstr">
      <vt:lpstr>Arial</vt:lpstr>
      <vt:lpstr>Calibri</vt:lpstr>
      <vt:lpstr>Calibri Light</vt:lpstr>
      <vt:lpstr>Office Theme</vt:lpstr>
      <vt:lpstr>Neural Tissue</vt:lpstr>
      <vt:lpstr>Introduction</vt:lpstr>
      <vt:lpstr>Introduction</vt:lpstr>
      <vt:lpstr>Demo #1</vt:lpstr>
      <vt:lpstr>Demo #1</vt:lpstr>
      <vt:lpstr>Demo #2</vt:lpstr>
      <vt:lpstr>Demo #3</vt:lpstr>
      <vt:lpstr>Demo #4</vt:lpstr>
      <vt:lpstr>The Nervous System</vt:lpstr>
      <vt:lpstr>The Nervous System</vt:lpstr>
      <vt:lpstr>The Nervous System</vt:lpstr>
      <vt:lpstr>The Nervous System</vt:lpstr>
      <vt:lpstr>The Nervous System</vt:lpstr>
      <vt:lpstr>Neurons</vt:lpstr>
      <vt:lpstr>Video</vt:lpstr>
      <vt:lpstr>Neurons</vt:lpstr>
      <vt:lpstr>Neurons</vt:lpstr>
      <vt:lpstr>The Synapse</vt:lpstr>
      <vt:lpstr>The Synapse</vt:lpstr>
      <vt:lpstr>The Synapse</vt:lpstr>
      <vt:lpstr>Action Potential</vt:lpstr>
      <vt:lpstr>Action Potential</vt:lpstr>
      <vt:lpstr>Action Potential</vt:lpstr>
      <vt:lpstr>Action Potential</vt:lpstr>
      <vt:lpstr>Action Potential</vt:lpstr>
      <vt:lpstr>More Advanced</vt:lpstr>
      <vt:lpstr>More Advanced</vt:lpstr>
      <vt:lpstr>More Advanced</vt:lpstr>
      <vt:lpstr>More Advanced</vt:lpstr>
      <vt:lpstr>More Advanced</vt:lpstr>
      <vt:lpstr>More Advanced</vt:lpstr>
      <vt:lpstr>Review</vt:lpstr>
      <vt:lpstr>Video</vt:lpstr>
      <vt:lpstr>Signal Strength</vt:lpstr>
      <vt:lpstr>Signal Strength</vt:lpstr>
      <vt:lpstr>Signal Strength</vt:lpstr>
      <vt:lpstr>Demo</vt:lpstr>
      <vt:lpstr>Signal Strength</vt:lpstr>
      <vt:lpstr>Sending Signals as Waves</vt:lpstr>
      <vt:lpstr>Sending Signals as Waves</vt:lpstr>
      <vt:lpstr>Sending Signals as Waves</vt:lpstr>
      <vt:lpstr>Sending Signals as Waves</vt:lpstr>
      <vt:lpstr>PNS Nervous Injuries</vt:lpstr>
      <vt:lpstr>PNS Nervous Injuries</vt:lpstr>
      <vt:lpstr>PNS Nervous Injuries</vt:lpstr>
      <vt:lpstr>PNS Nervous Injuries</vt:lpstr>
      <vt:lpstr>CNS Nervous Injuries</vt:lpstr>
      <vt:lpstr>CNS Nervous Injuries</vt:lpstr>
      <vt:lpstr>CNS Nervous Injuries</vt:lpstr>
      <vt:lpstr>Video</vt:lpstr>
      <vt:lpstr>Chemical Synapses</vt:lpstr>
      <vt:lpstr>Chemical Synapses</vt:lpstr>
      <vt:lpstr>Chemical Synapses</vt:lpstr>
      <vt:lpstr>Chemical Synapses</vt:lpstr>
      <vt:lpstr>Video</vt:lpstr>
      <vt:lpstr>Electrical Synapses</vt:lpstr>
      <vt:lpstr>Electrical Synapses</vt:lpstr>
      <vt:lpstr>Cholinergic Synapses</vt:lpstr>
      <vt:lpstr>Cholinergic Synapses</vt:lpstr>
      <vt:lpstr>Events at a Cholinergic Synapse</vt:lpstr>
      <vt:lpstr>Events at a Cholinergic Synapse</vt:lpstr>
      <vt:lpstr>Events at a Cholinergic Synapse</vt:lpstr>
      <vt:lpstr>Events at a Cholinergic Synapse</vt:lpstr>
      <vt:lpstr>Synaptic Delay and Fatigue</vt:lpstr>
      <vt:lpstr>Synaptic Delay and Fatigue</vt:lpstr>
      <vt:lpstr>Synaptic Delay and Fatigue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Neural Tissue</dc:title>
  <dc:creator>Owdij, Michael</dc:creator>
  <cp:lastModifiedBy>Administrator</cp:lastModifiedBy>
  <cp:revision>77</cp:revision>
  <dcterms:created xsi:type="dcterms:W3CDTF">2015-02-04T11:55:49Z</dcterms:created>
  <dcterms:modified xsi:type="dcterms:W3CDTF">2018-03-19T12:39:23Z</dcterms:modified>
</cp:coreProperties>
</file>