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3" r:id="rId9"/>
    <p:sldId id="264" r:id="rId10"/>
    <p:sldId id="265" r:id="rId11"/>
    <p:sldId id="268" r:id="rId12"/>
    <p:sldId id="269" r:id="rId13"/>
    <p:sldId id="273" r:id="rId14"/>
    <p:sldId id="270" r:id="rId15"/>
    <p:sldId id="271" r:id="rId16"/>
    <p:sldId id="272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806F4-3327-450E-AFE7-E839CC29D204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BC53C-2552-4AF5-A9DF-5C57DDF6D7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O3Gg3YfJ84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legumes can support bacteria that fix nitrogen</a:t>
            </a:r>
          </a:p>
          <a:p>
            <a:r>
              <a:rPr lang="en-US" dirty="0" smtClean="0"/>
              <a:t>These bacteria form nodes or “bumps” on the roots of these plants</a:t>
            </a:r>
          </a:p>
          <a:p>
            <a:r>
              <a:rPr lang="en-US" dirty="0" smtClean="0"/>
              <a:t>These bacteria </a:t>
            </a:r>
            <a:r>
              <a:rPr lang="en-US" dirty="0" smtClean="0"/>
              <a:t>change N</a:t>
            </a:r>
            <a:r>
              <a:rPr lang="en-US" baseline="-25000" dirty="0" smtClean="0"/>
              <a:t>2</a:t>
            </a:r>
            <a:r>
              <a:rPr lang="en-US" dirty="0" smtClean="0"/>
              <a:t> to a useable form of  </a:t>
            </a:r>
            <a:r>
              <a:rPr lang="en-US" dirty="0" smtClean="0"/>
              <a:t>nitrogen</a:t>
            </a:r>
            <a:endParaRPr lang="en-US" dirty="0"/>
          </a:p>
        </p:txBody>
      </p:sp>
      <p:pic>
        <p:nvPicPr>
          <p:cNvPr id="2050" name="Picture 2" descr="http://academic.reed.edu/biology/nitrogen/images/part1/bigFL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828800"/>
            <a:ext cx="3856482" cy="360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useable ammonia from these plants is then eaten by primary and secondary consumers</a:t>
            </a:r>
          </a:p>
          <a:p>
            <a:r>
              <a:rPr lang="en-US" dirty="0" smtClean="0"/>
              <a:t>The nitrogen taken from the producers is incorporated into the consumer structure</a:t>
            </a:r>
          </a:p>
          <a:p>
            <a:r>
              <a:rPr lang="en-US" dirty="0" smtClean="0"/>
              <a:t>The consumers use the nitrogen in their tissues</a:t>
            </a:r>
          </a:p>
          <a:p>
            <a:endParaRPr lang="en-US" dirty="0" smtClean="0"/>
          </a:p>
        </p:txBody>
      </p:sp>
      <p:pic>
        <p:nvPicPr>
          <p:cNvPr id="6146" name="Picture 2" descr="http://www.mikesjournal.com/July%202009/Bugs%20Eating%20Bean%20Leav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438400"/>
            <a:ext cx="3886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Nitrogen can be returned to the earth when those consumers die</a:t>
            </a:r>
          </a:p>
          <a:p>
            <a:r>
              <a:rPr lang="en-US" dirty="0" smtClean="0"/>
              <a:t>Then the nitrogen returns to the earth</a:t>
            </a:r>
          </a:p>
          <a:p>
            <a:r>
              <a:rPr lang="en-US" dirty="0" smtClean="0"/>
              <a:t>This nitrogen in the soil can then be used by any sort of plant life</a:t>
            </a:r>
          </a:p>
          <a:p>
            <a:r>
              <a:rPr lang="en-US" dirty="0" smtClean="0"/>
              <a:t>Nitrogen is not limited to legumes after it is in the soil</a:t>
            </a:r>
          </a:p>
        </p:txBody>
      </p:sp>
      <p:pic>
        <p:nvPicPr>
          <p:cNvPr id="5122" name="Picture 2" descr="http://www.signs-bydesign.co.uk/images/pet-grave-stone-new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47800"/>
            <a:ext cx="2895600" cy="4250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pic>
        <p:nvPicPr>
          <p:cNvPr id="1026" name="Picture 2" descr="http://www.kidsgeo.com/images/nitrogen-cyc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600200"/>
            <a:ext cx="5105400" cy="4376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Humans can greatly impact this cycle by adding nitrogen to the soils</a:t>
            </a:r>
          </a:p>
          <a:p>
            <a:r>
              <a:rPr lang="en-US" dirty="0" smtClean="0"/>
              <a:t>Humans do this by adding fertilizer to fields, crops and farms</a:t>
            </a:r>
          </a:p>
          <a:p>
            <a:r>
              <a:rPr lang="en-US" dirty="0" smtClean="0"/>
              <a:t>This greatly increases the amount of nitrogen in the soil</a:t>
            </a:r>
          </a:p>
        </p:txBody>
      </p:sp>
      <p:pic>
        <p:nvPicPr>
          <p:cNvPr id="4098" name="Picture 2" descr="http://www.sanantoniolandscapingservices.com/images/fertiliz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447800"/>
            <a:ext cx="4038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Impact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Humans adding nitrogen can be very harmful</a:t>
            </a:r>
          </a:p>
          <a:p>
            <a:r>
              <a:rPr lang="en-US" dirty="0" smtClean="0"/>
              <a:t>Excess nitrogen can be captured in runoff</a:t>
            </a:r>
          </a:p>
          <a:p>
            <a:r>
              <a:rPr lang="en-US" dirty="0" smtClean="0"/>
              <a:t>This runoff is then carried to the ocean were it causes an algae bloom</a:t>
            </a:r>
            <a:endParaRPr lang="en-US" dirty="0"/>
          </a:p>
        </p:txBody>
      </p:sp>
      <p:pic>
        <p:nvPicPr>
          <p:cNvPr id="3074" name="Picture 2" descr="http://www.onencnaturally.org/images/storm_pic_runoff2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057400"/>
            <a:ext cx="42719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 algae bloom is very destructive to an ecosystem</a:t>
            </a:r>
          </a:p>
          <a:p>
            <a:r>
              <a:rPr lang="en-US" dirty="0" smtClean="0"/>
              <a:t>It chokes the life out of all manner of sea life</a:t>
            </a:r>
          </a:p>
          <a:p>
            <a:r>
              <a:rPr lang="en-US" dirty="0" smtClean="0"/>
              <a:t>Without this sea life, there are no primary consumers to feed secondary consumers</a:t>
            </a:r>
          </a:p>
          <a:p>
            <a:r>
              <a:rPr lang="en-US" dirty="0" smtClean="0"/>
              <a:t>It can wipe out large sections of open water</a:t>
            </a:r>
            <a:endParaRPr lang="en-US" dirty="0"/>
          </a:p>
        </p:txBody>
      </p:sp>
      <p:pic>
        <p:nvPicPr>
          <p:cNvPr id="2050" name="Picture 2" descr="http://www.atac.cc/images/why_fertilize_anim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52600"/>
            <a:ext cx="4076700" cy="35711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Human Impact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www.youtube.com/watch?v=YO3Gg3YfJ84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Air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Air is composed of different compounds and elements</a:t>
            </a:r>
          </a:p>
          <a:p>
            <a:r>
              <a:rPr lang="en-US" dirty="0" smtClean="0"/>
              <a:t>It has around around 78% Nitrogen </a:t>
            </a:r>
          </a:p>
          <a:p>
            <a:pPr lvl="1"/>
            <a:r>
              <a:rPr lang="en-US" dirty="0" smtClean="0"/>
              <a:t>In the form of (N</a:t>
            </a:r>
            <a:r>
              <a:rPr lang="en-US" baseline="-25000" dirty="0" smtClean="0"/>
              <a:t>2</a:t>
            </a:r>
            <a:r>
              <a:rPr lang="en-US" dirty="0" smtClean="0"/>
              <a:t>) </a:t>
            </a:r>
          </a:p>
          <a:p>
            <a:r>
              <a:rPr lang="en-US" dirty="0" smtClean="0"/>
              <a:t>It has around 21% oxygen </a:t>
            </a:r>
          </a:p>
          <a:p>
            <a:pPr lvl="1"/>
            <a:r>
              <a:rPr lang="en-US" dirty="0" smtClean="0"/>
              <a:t>In the form of (O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It is composed of around 1.5% other compounds</a:t>
            </a:r>
          </a:p>
          <a:p>
            <a:pPr lvl="1"/>
            <a:r>
              <a:rPr lang="en-US" dirty="0" smtClean="0"/>
              <a:t>Argon .9%</a:t>
            </a:r>
          </a:p>
          <a:p>
            <a:pPr lvl="1"/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 smtClean="0"/>
              <a:t> .03%</a:t>
            </a:r>
          </a:p>
          <a:p>
            <a:pPr lvl="1"/>
            <a:r>
              <a:rPr lang="en-US" dirty="0" smtClean="0"/>
              <a:t>Other compounds .5%</a:t>
            </a:r>
          </a:p>
        </p:txBody>
      </p:sp>
      <p:pic>
        <p:nvPicPr>
          <p:cNvPr id="19458" name="Picture 2" descr="http://www.rebreatherworld.com/photopost/data/19/Air_composition_pie_ch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642682"/>
            <a:ext cx="4343400" cy="3376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Air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makes nitrogen the most common gas in our environment</a:t>
            </a:r>
          </a:p>
          <a:p>
            <a:r>
              <a:rPr lang="en-US" dirty="0" smtClean="0"/>
              <a:t>You would think that it would be abundant and easy to use</a:t>
            </a:r>
          </a:p>
          <a:p>
            <a:r>
              <a:rPr lang="en-US" dirty="0" smtClean="0"/>
              <a:t>However nitrogen is a difficult material to convert from a gas</a:t>
            </a:r>
            <a:endParaRPr lang="en-US" dirty="0"/>
          </a:p>
        </p:txBody>
      </p:sp>
      <p:pic>
        <p:nvPicPr>
          <p:cNvPr id="18434" name="Picture 2" descr="http://www.dreamstime.com/nitrogen-form-periodic-table-of-elements-thumb63502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9" y="1828800"/>
            <a:ext cx="4359189" cy="362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order to have nitrogen in a useable form it has to change from the N</a:t>
            </a:r>
            <a:r>
              <a:rPr lang="en-US" baseline="-25000" dirty="0" smtClean="0"/>
              <a:t>2 </a:t>
            </a:r>
            <a:r>
              <a:rPr lang="en-US" dirty="0" smtClean="0"/>
              <a:t>in air</a:t>
            </a:r>
          </a:p>
          <a:p>
            <a:r>
              <a:rPr lang="en-US" dirty="0" smtClean="0"/>
              <a:t>The nitrogen must be put in a usable form</a:t>
            </a:r>
          </a:p>
          <a:p>
            <a:r>
              <a:rPr lang="en-US" dirty="0" smtClean="0"/>
              <a:t>One useable form is ammonia  </a:t>
            </a:r>
            <a:endParaRPr lang="en-US" dirty="0"/>
          </a:p>
        </p:txBody>
      </p:sp>
      <p:pic>
        <p:nvPicPr>
          <p:cNvPr id="17410" name="Picture 2" descr="http://upload.wikimedia.org/wikipedia/commons/0/05/Ammonia-3D-balls-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905000"/>
            <a:ext cx="4191000" cy="3233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Fixation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order for a N</a:t>
            </a:r>
            <a:r>
              <a:rPr lang="en-US" baseline="-25000" dirty="0" smtClean="0"/>
              <a:t>2 </a:t>
            </a:r>
            <a:r>
              <a:rPr lang="en-US" dirty="0" smtClean="0"/>
              <a:t>to be converted to </a:t>
            </a:r>
            <a:r>
              <a:rPr lang="en-US" dirty="0" smtClean="0"/>
              <a:t>NH</a:t>
            </a:r>
            <a:r>
              <a:rPr lang="en-US" baseline="-25000" dirty="0" smtClean="0"/>
              <a:t>4 </a:t>
            </a:r>
            <a:r>
              <a:rPr lang="en-US" dirty="0" smtClean="0"/>
              <a:t>(or NH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+</a:t>
            </a:r>
            <a:r>
              <a:rPr lang="en-US" dirty="0" smtClean="0"/>
              <a:t>)</a:t>
            </a:r>
            <a:r>
              <a:rPr lang="en-US" dirty="0" smtClean="0"/>
              <a:t>there </a:t>
            </a:r>
            <a:r>
              <a:rPr lang="en-US" dirty="0" smtClean="0"/>
              <a:t>has to be a way for it to change</a:t>
            </a:r>
          </a:p>
          <a:p>
            <a:r>
              <a:rPr lang="en-US" dirty="0" smtClean="0"/>
              <a:t>Nitrogen will not spontaneously convert to ammonia</a:t>
            </a:r>
          </a:p>
          <a:p>
            <a:r>
              <a:rPr lang="en-US" dirty="0" smtClean="0"/>
              <a:t>There needs to be a process</a:t>
            </a:r>
            <a:endParaRPr lang="en-US" dirty="0"/>
          </a:p>
        </p:txBody>
      </p:sp>
      <p:pic>
        <p:nvPicPr>
          <p:cNvPr id="16386" name="Picture 2" descr="http://www.tracysworld.com/wp-content/uploads/2010/05/glass-of-w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143000"/>
            <a:ext cx="1981199" cy="2641599"/>
          </a:xfrm>
          <a:prstGeom prst="rect">
            <a:avLst/>
          </a:prstGeom>
          <a:noFill/>
        </p:spPr>
      </p:pic>
      <p:pic>
        <p:nvPicPr>
          <p:cNvPr id="16388" name="Picture 4" descr="http://gigihawaii.files.wordpress.com/2008/09/coffee-ice-cubes-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495800"/>
            <a:ext cx="2588626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Once again the nitrogen cycle has no beginning point, but we will start at a location</a:t>
            </a:r>
          </a:p>
          <a:p>
            <a:r>
              <a:rPr lang="en-US" dirty="0" smtClean="0"/>
              <a:t>We will start with producers</a:t>
            </a:r>
          </a:p>
          <a:p>
            <a:r>
              <a:rPr lang="en-US" dirty="0" smtClean="0"/>
              <a:t>However we have to start with a specialized group of producers that “</a:t>
            </a:r>
            <a:r>
              <a:rPr lang="en-US" b="1" dirty="0" smtClean="0"/>
              <a:t>fix</a:t>
            </a:r>
            <a:r>
              <a:rPr lang="en-US" dirty="0" smtClean="0"/>
              <a:t>” Nitrogen</a:t>
            </a:r>
          </a:p>
          <a:p>
            <a:r>
              <a:rPr lang="en-US" dirty="0" smtClean="0"/>
              <a:t>This means that make something useable from N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7170" name="Picture 2" descr="http://academic.reed.edu/biology/nitrogen/images/part1/big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09775"/>
            <a:ext cx="4200525" cy="3324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soil the place that has the most life is right next to the roots of plants</a:t>
            </a:r>
          </a:p>
          <a:p>
            <a:r>
              <a:rPr lang="en-US" dirty="0" smtClean="0"/>
              <a:t>This is because many microorganisms live in this area</a:t>
            </a:r>
          </a:p>
          <a:p>
            <a:r>
              <a:rPr lang="en-US" dirty="0" smtClean="0"/>
              <a:t>We call this area the </a:t>
            </a:r>
            <a:r>
              <a:rPr lang="en-US" b="1" dirty="0" smtClean="0"/>
              <a:t>rhizosphere</a:t>
            </a:r>
            <a:endParaRPr lang="en-US" b="1" dirty="0"/>
          </a:p>
        </p:txBody>
      </p:sp>
      <p:pic>
        <p:nvPicPr>
          <p:cNvPr id="15362" name="Picture 2" descr="http://courses.bio.indiana.edu/L104-Bonner/F08/images08/L32/roots&amp;tip&amp;flow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828800"/>
            <a:ext cx="3882552" cy="392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Bacteria that live right around the roots are called </a:t>
            </a:r>
            <a:r>
              <a:rPr lang="en-US" b="1" dirty="0" smtClean="0"/>
              <a:t>mycorrhizal bacteria</a:t>
            </a:r>
          </a:p>
          <a:p>
            <a:r>
              <a:rPr lang="en-US" dirty="0" smtClean="0"/>
              <a:t>These bacteria are close enough to interact with the plant and can form a symbiotic relationship with the plant</a:t>
            </a:r>
            <a:endParaRPr lang="en-US" dirty="0"/>
          </a:p>
        </p:txBody>
      </p:sp>
      <p:pic>
        <p:nvPicPr>
          <p:cNvPr id="13314" name="Picture 2" descr="http://www.scienceclarified.com/everyday/images/scet_03_img03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057400"/>
            <a:ext cx="390525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Nitrogen Cycle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Legumes</a:t>
            </a:r>
            <a:r>
              <a:rPr lang="en-US" dirty="0" smtClean="0"/>
              <a:t> are plants with dry fruit that have a symbiotic relationship with </a:t>
            </a:r>
            <a:r>
              <a:rPr lang="en-US" dirty="0"/>
              <a:t>m</a:t>
            </a:r>
            <a:r>
              <a:rPr lang="en-US" dirty="0" smtClean="0"/>
              <a:t>ycorrhizal bacteria</a:t>
            </a:r>
          </a:p>
          <a:p>
            <a:r>
              <a:rPr lang="en-US" dirty="0" smtClean="0"/>
              <a:t>We mostly call them bean plants</a:t>
            </a:r>
          </a:p>
        </p:txBody>
      </p:sp>
      <p:pic>
        <p:nvPicPr>
          <p:cNvPr id="12290" name="Picture 2" descr="http://foodstoragemadeeasy.net/wp-content/uploads/2008/08/istock_000005554148xsma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676400"/>
            <a:ext cx="3819525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553</Words>
  <Application>Microsoft Office PowerPoint</Application>
  <PresentationFormat>On-screen Show (4:3)</PresentationFormat>
  <Paragraphs>67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Nitrogen Fixation</vt:lpstr>
      <vt:lpstr>Composition of Air</vt:lpstr>
      <vt:lpstr>Composition of Air</vt:lpstr>
      <vt:lpstr>Nitrogen Fixation</vt:lpstr>
      <vt:lpstr>Nitrogen Fixation</vt:lpstr>
      <vt:lpstr>The Nitrogen Cycle</vt:lpstr>
      <vt:lpstr>The Nitrogen Cycle</vt:lpstr>
      <vt:lpstr>The Nitrogen Cycle</vt:lpstr>
      <vt:lpstr>The Nitrogen Cycle</vt:lpstr>
      <vt:lpstr>The Nitrogen Cycle</vt:lpstr>
      <vt:lpstr>The Nitrogen Cycle</vt:lpstr>
      <vt:lpstr>The Nitrogen Cycle</vt:lpstr>
      <vt:lpstr>The Nitrogen Cycle</vt:lpstr>
      <vt:lpstr>Human Impact</vt:lpstr>
      <vt:lpstr>The Human Impact</vt:lpstr>
      <vt:lpstr>The Human Impact</vt:lpstr>
      <vt:lpstr>The Human Impact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Nitrogen Fixation</dc:title>
  <dc:creator>mowdij</dc:creator>
  <cp:lastModifiedBy>mowdij</cp:lastModifiedBy>
  <cp:revision>5</cp:revision>
  <dcterms:created xsi:type="dcterms:W3CDTF">2010-10-21T12:53:29Z</dcterms:created>
  <dcterms:modified xsi:type="dcterms:W3CDTF">2010-12-16T12:37:30Z</dcterms:modified>
</cp:coreProperties>
</file>