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1" r:id="rId5"/>
    <p:sldId id="268" r:id="rId6"/>
    <p:sldId id="278" r:id="rId7"/>
    <p:sldId id="277" r:id="rId8"/>
    <p:sldId id="282" r:id="rId9"/>
    <p:sldId id="269" r:id="rId10"/>
    <p:sldId id="260" r:id="rId11"/>
    <p:sldId id="279" r:id="rId12"/>
    <p:sldId id="261" r:id="rId13"/>
    <p:sldId id="276" r:id="rId14"/>
    <p:sldId id="259" r:id="rId15"/>
    <p:sldId id="270" r:id="rId16"/>
    <p:sldId id="271" r:id="rId17"/>
    <p:sldId id="272" r:id="rId18"/>
    <p:sldId id="273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816" y="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0" units="in"/>
          <inkml:channel name="Y" type="integer" max="18428" units="in"/>
          <inkml:channel name="F" type="integer" max="255" units="dev"/>
        </inkml:traceFormat>
        <inkml:channelProperties>
          <inkml:channelProperty channel="X" name="resolution" value="2978.18188" units="1/in"/>
          <inkml:channelProperty channel="Y" name="resolution" value="2978.02197" units="1/in"/>
          <inkml:channelProperty channel="F" name="resolution" value="INF" units="1/dev"/>
        </inkml:channelProperties>
      </inkml:inkSource>
      <inkml:timestamp xml:id="ts0" timeString="2012-01-31T16:20:20.149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145 20 112,'-35'15'40,"1"-15"1,2-12-1,3-8-38,12 14-4,17 6-3,0 0-10,14 0-25,8 10-2,2-6 2,0-5-1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4570" units="in"/>
          <inkml:channel name="Y" type="integer" max="18428" units="in"/>
          <inkml:channel name="F" type="integer" max="255" units="dev"/>
        </inkml:traceFormat>
        <inkml:channelProperties>
          <inkml:channelProperty channel="X" name="resolution" value="2978.18188" units="1/in"/>
          <inkml:channelProperty channel="Y" name="resolution" value="2978.02197" units="1/in"/>
          <inkml:channelProperty channel="F" name="resolution" value="INF" units="1/dev"/>
        </inkml:channelProperties>
      </inkml:inkSource>
      <inkml:timestamp xml:id="ts0" timeString="2012-01-31T16:20:21.071"/>
    </inkml:context>
    <inkml:brush xml:id="br0">
      <inkml:brushProperty name="width" value="0.05292" units="cm"/>
      <inkml:brushProperty name="height" value="0.05292" units="cm"/>
      <inkml:brushProperty name="color" value="#FF0000"/>
      <inkml:brushProperty name="fitToCurve" value="1"/>
    </inkml:brush>
  </inkml:definitions>
  <inkml:trace contextRef="#ctx0" brushRef="#br0">0 118 51,'27'-12'31,"-9"-10"2,5 6-3,-8-5-30,-7-3-27,11 22-1,-12-10-2,7 3-2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EE5F7-CDD2-46BE-9EF3-5706456C2173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B56-38A4-4CAB-8F98-E598CE794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62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EE5F7-CDD2-46BE-9EF3-5706456C2173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B56-38A4-4CAB-8F98-E598CE794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303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EE5F7-CDD2-46BE-9EF3-5706456C2173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B56-38A4-4CAB-8F98-E598CE794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893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EE5F7-CDD2-46BE-9EF3-5706456C2173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B56-38A4-4CAB-8F98-E598CE794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23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EE5F7-CDD2-46BE-9EF3-5706456C2173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B56-38A4-4CAB-8F98-E598CE794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808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EE5F7-CDD2-46BE-9EF3-5706456C2173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B56-38A4-4CAB-8F98-E598CE794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432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EE5F7-CDD2-46BE-9EF3-5706456C2173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B56-38A4-4CAB-8F98-E598CE794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1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EE5F7-CDD2-46BE-9EF3-5706456C2173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B56-38A4-4CAB-8F98-E598CE794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65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EE5F7-CDD2-46BE-9EF3-5706456C2173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B56-38A4-4CAB-8F98-E598CE794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934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EE5F7-CDD2-46BE-9EF3-5706456C2173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B56-38A4-4CAB-8F98-E598CE794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593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EE5F7-CDD2-46BE-9EF3-5706456C2173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2DB56-38A4-4CAB-8F98-E598CE794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976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EE5F7-CDD2-46BE-9EF3-5706456C2173}" type="datetimeFigureOut">
              <a:rPr lang="en-US" smtClean="0"/>
              <a:pPr/>
              <a:t>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2DB56-38A4-4CAB-8F98-E598CE7948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52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kp0esidDr-c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-qrMG4XCVw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emf"/><Relationship Id="rId5" Type="http://schemas.openxmlformats.org/officeDocument/2006/relationships/customXml" Target="../ink/ink2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14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 and Deletion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Sometimes extra base pairs can be added or deleted from the DNA strand</a:t>
            </a:r>
          </a:p>
          <a:p>
            <a:r>
              <a:rPr lang="en-US" dirty="0" smtClean="0"/>
              <a:t>These additions or decreases in base pairs can affect the entire molecule of DNA</a:t>
            </a:r>
          </a:p>
          <a:p>
            <a:r>
              <a:rPr lang="en-US" dirty="0" smtClean="0"/>
              <a:t>This can change the message of DNA</a:t>
            </a:r>
          </a:p>
          <a:p>
            <a:r>
              <a:rPr lang="en-US" dirty="0" smtClean="0"/>
              <a:t>These are called </a:t>
            </a:r>
            <a:r>
              <a:rPr lang="en-US" b="1" dirty="0" smtClean="0"/>
              <a:t>frameshift mutations</a:t>
            </a:r>
          </a:p>
          <a:p>
            <a:endParaRPr lang="en-US" dirty="0"/>
          </a:p>
        </p:txBody>
      </p:sp>
      <p:pic>
        <p:nvPicPr>
          <p:cNvPr id="7172" name="Picture 4" descr="http://members.cox.net/amgough/Mutation_frameshift-01_03_03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209800"/>
            <a:ext cx="3333750" cy="3133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3331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1"/>
            <a:ext cx="9144000" cy="4191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Original Phrase:</a:t>
            </a:r>
          </a:p>
          <a:p>
            <a:pPr marL="0" indent="0" algn="ctr">
              <a:buNone/>
            </a:pPr>
            <a:r>
              <a:rPr lang="en-US" dirty="0" smtClean="0"/>
              <a:t>The cat ran over the hat. </a:t>
            </a:r>
            <a:endParaRPr lang="en-US" dirty="0"/>
          </a:p>
          <a:p>
            <a:pPr marL="0" indent="0" algn="ctr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3429000"/>
            <a:ext cx="9143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Mutation:</a:t>
            </a:r>
          </a:p>
          <a:p>
            <a:pPr algn="ctr"/>
            <a:r>
              <a:rPr lang="en-US" sz="2800" dirty="0" smtClean="0"/>
              <a:t>ran </a:t>
            </a:r>
            <a:r>
              <a:rPr lang="en-US" sz="2800" dirty="0">
                <a:sym typeface="Wingdings" panose="05000000000000000000" pitchFamily="2" charset="2"/>
              </a:rPr>
              <a:t> </a:t>
            </a:r>
            <a:r>
              <a:rPr lang="en-US" sz="2800" dirty="0" err="1" smtClean="0">
                <a:sym typeface="Wingdings" panose="05000000000000000000" pitchFamily="2" charset="2"/>
              </a:rPr>
              <a:t>rn</a:t>
            </a:r>
            <a:endParaRPr lang="en-US" sz="2800" dirty="0">
              <a:sym typeface="Wingdings" panose="05000000000000000000" pitchFamily="2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029200"/>
            <a:ext cx="9143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ym typeface="Wingdings" panose="05000000000000000000" pitchFamily="2" charset="2"/>
              </a:rPr>
              <a:t>New Phrase:</a:t>
            </a:r>
          </a:p>
          <a:p>
            <a:pPr algn="ctr"/>
            <a:r>
              <a:rPr lang="en-US" sz="2800" dirty="0"/>
              <a:t>The cat </a:t>
            </a:r>
            <a:r>
              <a:rPr lang="en-US" sz="2800" dirty="0" err="1"/>
              <a:t>rno</a:t>
            </a:r>
            <a:r>
              <a:rPr lang="en-US" sz="2800" dirty="0"/>
              <a:t> </a:t>
            </a:r>
            <a:r>
              <a:rPr lang="en-US" sz="2800" dirty="0" err="1"/>
              <a:t>vert</a:t>
            </a:r>
            <a:r>
              <a:rPr lang="en-US" sz="2800" dirty="0"/>
              <a:t> </a:t>
            </a:r>
            <a:r>
              <a:rPr lang="en-US" sz="2800" dirty="0" err="1"/>
              <a:t>heh</a:t>
            </a:r>
            <a:r>
              <a:rPr lang="en-US" sz="2800" dirty="0"/>
              <a:t> at.</a:t>
            </a:r>
          </a:p>
        </p:txBody>
      </p:sp>
    </p:spTree>
    <p:extLst>
      <p:ext uri="{BB962C8B-B14F-4D97-AF65-F5344CB8AC3E}">
        <p14:creationId xmlns:p14="http://schemas.microsoft.com/office/powerpoint/2010/main" val="152986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Insertion and Deletion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By adding and deleting base pairs there is a change in the overall codons for the protein</a:t>
            </a:r>
          </a:p>
          <a:p>
            <a:r>
              <a:rPr lang="en-US" dirty="0" smtClean="0"/>
              <a:t>It could change some or all of the amino acids in the protein</a:t>
            </a:r>
          </a:p>
          <a:p>
            <a:r>
              <a:rPr lang="en-US" dirty="0" smtClean="0"/>
              <a:t>Depending on where the insertion and deletion happens it could ensure that the protein never starts or stops</a:t>
            </a:r>
            <a:endParaRPr lang="en-US" dirty="0"/>
          </a:p>
        </p:txBody>
      </p:sp>
      <p:pic>
        <p:nvPicPr>
          <p:cNvPr id="5" name="Picture 2" descr="http://ghr.nlm.nih.gov/handbook/illustrations/frameshif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057400"/>
            <a:ext cx="4420961" cy="3257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1272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http://www.youtube.com/watch?v=kp0esidDr-c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Mistakes in DNA often present themselves in single base pairs</a:t>
            </a:r>
          </a:p>
          <a:p>
            <a:r>
              <a:rPr lang="en-US" dirty="0" smtClean="0"/>
              <a:t>One single base pair can change the message for an entire protein</a:t>
            </a:r>
          </a:p>
          <a:p>
            <a:r>
              <a:rPr lang="en-US" dirty="0" smtClean="0"/>
              <a:t>These changes can change the proteins that DNA codes for</a:t>
            </a:r>
            <a:endParaRPr lang="en-US" dirty="0"/>
          </a:p>
        </p:txBody>
      </p:sp>
      <p:pic>
        <p:nvPicPr>
          <p:cNvPr id="5122" name="Picture 2" descr="http://homepage.usask.ca/~vim458/advirol/SPCV/evolution/2.jpg"/>
          <p:cNvPicPr>
            <a:picLocks noChangeAspect="1" noChangeArrowheads="1"/>
          </p:cNvPicPr>
          <p:nvPr/>
        </p:nvPicPr>
        <p:blipFill>
          <a:blip r:embed="rId2" cstate="print"/>
          <a:srcRect b="13167"/>
          <a:stretch>
            <a:fillRect/>
          </a:stretch>
        </p:blipFill>
        <p:spPr bwMode="auto">
          <a:xfrm>
            <a:off x="4495800" y="2362200"/>
            <a:ext cx="4348241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1272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Mutations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People often think about mutations in the way that the media presents mutations</a:t>
            </a:r>
          </a:p>
          <a:p>
            <a:r>
              <a:rPr lang="en-US" dirty="0" smtClean="0"/>
              <a:t>People often think that mutation give people different personalities or powers</a:t>
            </a:r>
          </a:p>
          <a:p>
            <a:endParaRPr lang="en-US" dirty="0"/>
          </a:p>
        </p:txBody>
      </p:sp>
      <p:pic>
        <p:nvPicPr>
          <p:cNvPr id="4098" name="Picture 2" descr="http://moviesmedia.ign.com/movies/image/article/969/969438/x-men-origins-wolverine-20090403065618382_640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438400"/>
            <a:ext cx="3962400" cy="29718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0" y="593145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3"/>
              </a:rPr>
              <a:t>https://www.youtube.com/watch?v=_-</a:t>
            </a:r>
            <a:r>
              <a:rPr lang="en-US" dirty="0" smtClean="0">
                <a:hlinkClick r:id="rId3"/>
              </a:rPr>
              <a:t>qrMG4XCVw</a:t>
            </a:r>
            <a:endParaRPr lang="en-US" dirty="0" smtClean="0"/>
          </a:p>
          <a:p>
            <a:pPr algn="ctr"/>
            <a:r>
              <a:rPr lang="en-US" dirty="0" smtClean="0"/>
              <a:t>Netflix – 13:00m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428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Many times when a cell undergoes a mutation a cell becomes of less value</a:t>
            </a:r>
          </a:p>
          <a:p>
            <a:r>
              <a:rPr lang="en-US" dirty="0" smtClean="0"/>
              <a:t>The cell cannot create a functional protein in a segment of DNA</a:t>
            </a:r>
          </a:p>
          <a:p>
            <a:r>
              <a:rPr lang="en-US" dirty="0" smtClean="0"/>
              <a:t>This makes the cell less effective</a:t>
            </a:r>
            <a:endParaRPr lang="en-US" dirty="0"/>
          </a:p>
        </p:txBody>
      </p:sp>
      <p:pic>
        <p:nvPicPr>
          <p:cNvPr id="3074" name="Picture 2" descr="http://www.emc.maricopa.edu/faculty/farabee/biobk/mutation_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438400"/>
            <a:ext cx="3392912" cy="2124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0304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Mutations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Mutations also often lead to the death of a cell</a:t>
            </a:r>
          </a:p>
          <a:p>
            <a:r>
              <a:rPr lang="en-US" dirty="0" smtClean="0"/>
              <a:t>Without an essential protein a cell will die</a:t>
            </a:r>
          </a:p>
          <a:p>
            <a:r>
              <a:rPr lang="en-US" dirty="0" smtClean="0"/>
              <a:t>If the cell is very important, it could lead to the death of the organism</a:t>
            </a:r>
            <a:endParaRPr lang="en-US" dirty="0"/>
          </a:p>
        </p:txBody>
      </p:sp>
      <p:pic>
        <p:nvPicPr>
          <p:cNvPr id="2050" name="Picture 2" descr="http://www.cartoonstock.com/lowres/epa1317l.jpg"/>
          <p:cNvPicPr>
            <a:picLocks noChangeAspect="1" noChangeArrowheads="1"/>
          </p:cNvPicPr>
          <p:nvPr/>
        </p:nvPicPr>
        <p:blipFill>
          <a:blip r:embed="rId2" cstate="print"/>
          <a:srcRect t="15775" r="4000"/>
          <a:stretch>
            <a:fillRect/>
          </a:stretch>
        </p:blipFill>
        <p:spPr bwMode="auto">
          <a:xfrm>
            <a:off x="457200" y="2286000"/>
            <a:ext cx="4208075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5301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Mutations in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Mutations are not all bad</a:t>
            </a:r>
          </a:p>
          <a:p>
            <a:r>
              <a:rPr lang="en-US" dirty="0" smtClean="0"/>
              <a:t>If the mutations give the organism some benefit the organism could live</a:t>
            </a:r>
          </a:p>
          <a:p>
            <a:r>
              <a:rPr lang="en-US" dirty="0" smtClean="0"/>
              <a:t>The organism might actually benefit from the overall mutation</a:t>
            </a:r>
            <a:endParaRPr lang="en-US" dirty="0"/>
          </a:p>
        </p:txBody>
      </p:sp>
      <p:pic>
        <p:nvPicPr>
          <p:cNvPr id="1026" name="Picture 2" descr="http://www.sciencemuseum.org.uk/WhoAmI/FindOutMore/Yourgenes/Wheredidyourgenescomefrom/Whydopeoplevary/~/media/WhoAmI/FindOutMore/D/DNAmutationsareimportantforevolution1-3-5-1-2-2-2-2-2-0-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752600"/>
            <a:ext cx="3429000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171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Mistakes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DNA is a molecule that replicates, works and copies with very high accuracy</a:t>
            </a:r>
          </a:p>
          <a:p>
            <a:r>
              <a:rPr lang="en-US" dirty="0" smtClean="0"/>
              <a:t>DNA has enzymes that make sure that it works with a high level of accuracy and detail</a:t>
            </a:r>
          </a:p>
          <a:p>
            <a:r>
              <a:rPr lang="en-US" dirty="0" smtClean="0"/>
              <a:t>DNA can often work without mistake</a:t>
            </a:r>
            <a:endParaRPr lang="en-US" dirty="0"/>
          </a:p>
        </p:txBody>
      </p:sp>
      <p:pic>
        <p:nvPicPr>
          <p:cNvPr id="11266" name="Picture 2" descr="http://www.biojobblog.com/uploads/image/dna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133600"/>
            <a:ext cx="3886200" cy="25260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5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 Mistakes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DNA can however make mistakes</a:t>
            </a:r>
          </a:p>
          <a:p>
            <a:r>
              <a:rPr lang="en-US" dirty="0" smtClean="0"/>
              <a:t>When a DNA makes a mistake in its own sequence of base pairs its is called a </a:t>
            </a:r>
            <a:r>
              <a:rPr lang="en-US" b="1" dirty="0" smtClean="0"/>
              <a:t>mutation</a:t>
            </a:r>
          </a:p>
          <a:p>
            <a:r>
              <a:rPr lang="en-US" dirty="0" smtClean="0"/>
              <a:t>A mutation can change the base pairs in DNA for the rest of DNA</a:t>
            </a:r>
          </a:p>
          <a:p>
            <a:endParaRPr lang="en-US" dirty="0"/>
          </a:p>
        </p:txBody>
      </p:sp>
      <p:pic>
        <p:nvPicPr>
          <p:cNvPr id="10242" name="Picture 2" descr="http://www.cs4fn.org/biology/images/mut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438400"/>
            <a:ext cx="4087581" cy="3067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4488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DNA Mistakes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process of making mutations is called </a:t>
            </a:r>
            <a:r>
              <a:rPr lang="en-US" b="1" dirty="0" smtClean="0"/>
              <a:t>mutagenesis</a:t>
            </a:r>
          </a:p>
          <a:p>
            <a:r>
              <a:rPr lang="en-US" dirty="0" smtClean="0"/>
              <a:t>Mutagenesis is often the result of physical or chemical agents that can damage DNA called </a:t>
            </a:r>
            <a:r>
              <a:rPr lang="en-US" b="1" dirty="0" smtClean="0"/>
              <a:t>mutagens</a:t>
            </a:r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2050" name="Picture 2" descr="http://i340.photobucket.com/albums/o352/BernardCKV/cigaret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62200"/>
            <a:ext cx="4191000" cy="2543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9363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One of the types of mutations makes mistakes between the base pairs</a:t>
            </a:r>
          </a:p>
          <a:p>
            <a:r>
              <a:rPr lang="en-US" dirty="0" smtClean="0"/>
              <a:t>When a base pair does not correctly match put with its complement it is a </a:t>
            </a:r>
            <a:r>
              <a:rPr lang="en-US" b="1" dirty="0" smtClean="0"/>
              <a:t>substitution mutation</a:t>
            </a:r>
          </a:p>
          <a:p>
            <a:endParaRPr lang="en-US" dirty="0"/>
          </a:p>
        </p:txBody>
      </p:sp>
      <p:pic>
        <p:nvPicPr>
          <p:cNvPr id="9218" name="Picture 2" descr="http://evolution.berkeley.edu/evosite/evo101/images/substitu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438400"/>
            <a:ext cx="3103880" cy="1981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93331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1"/>
            <a:ext cx="9144000" cy="4191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Original Phrase:</a:t>
            </a:r>
          </a:p>
          <a:p>
            <a:pPr marL="0" indent="0" algn="ctr">
              <a:buNone/>
            </a:pPr>
            <a:r>
              <a:rPr lang="en-US" dirty="0" smtClean="0"/>
              <a:t>The cat ran over the hat.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429000"/>
            <a:ext cx="9143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Mutation:</a:t>
            </a:r>
          </a:p>
          <a:p>
            <a:pPr algn="ctr"/>
            <a:r>
              <a:rPr lang="en-US" sz="2800" dirty="0">
                <a:solidFill>
                  <a:srgbClr val="FF0000"/>
                </a:solidFill>
              </a:rPr>
              <a:t>c</a:t>
            </a:r>
            <a:r>
              <a:rPr lang="en-US" sz="2800" dirty="0"/>
              <a:t>at </a:t>
            </a:r>
            <a:r>
              <a:rPr lang="en-US" sz="2800" dirty="0">
                <a:sym typeface="Wingdings" panose="05000000000000000000" pitchFamily="2" charset="2"/>
              </a:rPr>
              <a:t> </a:t>
            </a:r>
            <a:r>
              <a:rPr lang="en-US" sz="2800" dirty="0">
                <a:solidFill>
                  <a:srgbClr val="FF0000"/>
                </a:solidFill>
                <a:sym typeface="Wingdings" panose="05000000000000000000" pitchFamily="2" charset="2"/>
              </a:rPr>
              <a:t>b</a:t>
            </a:r>
            <a:r>
              <a:rPr lang="en-US" sz="2800" dirty="0">
                <a:sym typeface="Wingdings" panose="05000000000000000000" pitchFamily="2" charset="2"/>
              </a:rPr>
              <a:t>at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5029200"/>
            <a:ext cx="9143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ym typeface="Wingdings" panose="05000000000000000000" pitchFamily="2" charset="2"/>
              </a:rPr>
              <a:t>New Phrase:</a:t>
            </a:r>
          </a:p>
          <a:p>
            <a:pPr algn="ctr"/>
            <a:r>
              <a:rPr lang="en-US" sz="2800" dirty="0">
                <a:sym typeface="Wingdings" panose="05000000000000000000" pitchFamily="2" charset="2"/>
              </a:rPr>
              <a:t>The bat ran over the hat. </a:t>
            </a:r>
          </a:p>
        </p:txBody>
      </p:sp>
    </p:spTree>
    <p:extLst>
      <p:ext uri="{BB962C8B-B14F-4D97-AF65-F5344CB8AC3E}">
        <p14:creationId xmlns:p14="http://schemas.microsoft.com/office/powerpoint/2010/main" val="189767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Substitution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If a substitution mutation is made, however there is no change in the amino acid sequence it is called a </a:t>
            </a:r>
            <a:r>
              <a:rPr lang="en-US" b="1" dirty="0" smtClean="0"/>
              <a:t>silent mutation</a:t>
            </a:r>
          </a:p>
          <a:p>
            <a:r>
              <a:rPr lang="en-US" dirty="0" smtClean="0"/>
              <a:t>This is because the mutation in not seen</a:t>
            </a:r>
          </a:p>
          <a:p>
            <a:r>
              <a:rPr lang="en-US" dirty="0" smtClean="0"/>
              <a:t>If the mutation does change the amino acid sequence it is called a </a:t>
            </a:r>
            <a:r>
              <a:rPr lang="en-US" b="1" dirty="0" smtClean="0"/>
              <a:t>missense mutation </a:t>
            </a:r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874" y="1752600"/>
            <a:ext cx="4459326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295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Substitution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Often times mistakes can change the stop codons for proteins</a:t>
            </a:r>
          </a:p>
          <a:p>
            <a:r>
              <a:rPr lang="en-US" dirty="0" smtClean="0"/>
              <a:t>This means proteins either end early or don’t end at all</a:t>
            </a:r>
          </a:p>
          <a:p>
            <a:r>
              <a:rPr lang="en-US" dirty="0" smtClean="0"/>
              <a:t>When a stop codon is changed and it changes the shape of an amino acid sequence it is called a </a:t>
            </a:r>
            <a:r>
              <a:rPr lang="en-US" b="1" dirty="0" smtClean="0"/>
              <a:t>nonsense mutation</a:t>
            </a:r>
          </a:p>
          <a:p>
            <a:r>
              <a:rPr lang="en-US" dirty="0" smtClean="0"/>
              <a:t>This type of mutation can permanently change the organism</a:t>
            </a:r>
            <a:endParaRPr lang="en-US" dirty="0"/>
          </a:p>
        </p:txBody>
      </p:sp>
      <p:pic>
        <p:nvPicPr>
          <p:cNvPr id="1026" name="Picture 2" descr="http://270c81.medialib.glogster.com/media/4c/4c4378cff4e8b083ef6cbb1dcc5fcfb9507f108a2df722e5f041a11a17ede33a/mutation-nonsense-01-03-03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630363"/>
            <a:ext cx="4195983" cy="393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70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Substitution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By substituting a base pair for a different base pair will change the codon in the mRNA</a:t>
            </a:r>
          </a:p>
          <a:p>
            <a:r>
              <a:rPr lang="en-US" dirty="0" smtClean="0"/>
              <a:t>By changing the codon there is a different amino acid that is coded</a:t>
            </a:r>
          </a:p>
          <a:p>
            <a:r>
              <a:rPr lang="en-US" dirty="0" smtClean="0"/>
              <a:t>This changes the overall protein that is stored in DNA</a:t>
            </a:r>
            <a:endParaRPr lang="en-US" dirty="0"/>
          </a:p>
        </p:txBody>
      </p:sp>
      <p:pic>
        <p:nvPicPr>
          <p:cNvPr id="8194" name="Picture 2" descr="http://ghr.nlm.nih.gov/handbook/illustrations/nonsen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905000"/>
            <a:ext cx="4524375" cy="3333750"/>
          </a:xfrm>
          <a:prstGeom prst="rect">
            <a:avLst/>
          </a:prstGeom>
          <a:noFill/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050" name="Ink 2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600450" y="5684838"/>
              <a:ext cx="52388" cy="11112"/>
            </p14:xfrm>
          </p:contentPart>
        </mc:Choice>
        <mc:Fallback xmlns="">
          <p:pic>
            <p:nvPicPr>
              <p:cNvPr id="2050" name="Ink 2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85021" y="5669425"/>
                <a:ext cx="76429" cy="3978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051" name="Ink 3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3981450" y="5661025"/>
              <a:ext cx="47625" cy="42863"/>
            </p14:xfrm>
          </p:contentPart>
        </mc:Choice>
        <mc:Fallback xmlns="">
          <p:pic>
            <p:nvPicPr>
              <p:cNvPr id="2051" name="Ink 3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976038" y="5657063"/>
                <a:ext cx="57006" cy="52228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2146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597</Words>
  <Application>Microsoft Office PowerPoint</Application>
  <PresentationFormat>On-screen Show (4:3)</PresentationFormat>
  <Paragraphs>76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Office Theme</vt:lpstr>
      <vt:lpstr>Mutations</vt:lpstr>
      <vt:lpstr>DNA Mistakes</vt:lpstr>
      <vt:lpstr>DNA Mistakes</vt:lpstr>
      <vt:lpstr>DNA Mistakes</vt:lpstr>
      <vt:lpstr>Substitution</vt:lpstr>
      <vt:lpstr>Example</vt:lpstr>
      <vt:lpstr>Substitution</vt:lpstr>
      <vt:lpstr>Substitution</vt:lpstr>
      <vt:lpstr>Substitution</vt:lpstr>
      <vt:lpstr>Insertion and Deletion</vt:lpstr>
      <vt:lpstr>Example</vt:lpstr>
      <vt:lpstr>Insertion and Deletion</vt:lpstr>
      <vt:lpstr>Video</vt:lpstr>
      <vt:lpstr>Results of Mutations</vt:lpstr>
      <vt:lpstr>Results of Mutations</vt:lpstr>
      <vt:lpstr>Results of Mutations</vt:lpstr>
      <vt:lpstr>Results of Mutations</vt:lpstr>
      <vt:lpstr>Mutations in Evolution</vt:lpstr>
      <vt:lpstr>Practice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Mutations</dc:title>
  <dc:creator>Mike</dc:creator>
  <cp:lastModifiedBy>Owdij, Michael</cp:lastModifiedBy>
  <cp:revision>19</cp:revision>
  <dcterms:created xsi:type="dcterms:W3CDTF">2011-03-01T10:33:42Z</dcterms:created>
  <dcterms:modified xsi:type="dcterms:W3CDTF">2016-01-06T14:05:05Z</dcterms:modified>
</cp:coreProperties>
</file>