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0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8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6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3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4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6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2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69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0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0D14-1B6A-4CAD-AEEF-7E6DB0EB4359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Which way to the anatomy classroom?... This way…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99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Cardiac muscle tissue </a:t>
            </a:r>
            <a:r>
              <a:rPr lang="en-US" dirty="0" smtClean="0"/>
              <a:t>is located in the heart and is designed for long term involuntary use</a:t>
            </a:r>
          </a:p>
          <a:p>
            <a:r>
              <a:rPr lang="en-US" dirty="0" smtClean="0"/>
              <a:t>These cells are designed to contract many times a minute for the entirety of a human life</a:t>
            </a:r>
          </a:p>
          <a:p>
            <a:r>
              <a:rPr lang="en-US" dirty="0" smtClean="0"/>
              <a:t>When they decide to take a 10 minute break… an organism dies</a:t>
            </a:r>
          </a:p>
          <a:p>
            <a:r>
              <a:rPr lang="en-US" dirty="0" smtClean="0"/>
              <a:t>Cardiac muscle cells are referred to as </a:t>
            </a:r>
            <a:r>
              <a:rPr lang="en-US" b="1" dirty="0" smtClean="0"/>
              <a:t>cardiocytes</a:t>
            </a:r>
            <a:endParaRPr lang="en-US" b="1" dirty="0"/>
          </a:p>
        </p:txBody>
      </p:sp>
      <p:pic>
        <p:nvPicPr>
          <p:cNvPr id="9218" name="Picture 2" descr="http://www.botany.uwc.ac.za/sci_ed/grade10/mammal/images/cardiac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382" y="1690688"/>
            <a:ext cx="3026537" cy="48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3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Cardiac tissue anchors on itself so it forms very strong interconnections with itself</a:t>
            </a:r>
          </a:p>
          <a:p>
            <a:r>
              <a:rPr lang="en-US" dirty="0" smtClean="0"/>
              <a:t>This creates branching networks of muscle cells that are interconnected</a:t>
            </a:r>
          </a:p>
          <a:p>
            <a:r>
              <a:rPr lang="en-US" dirty="0" smtClean="0"/>
              <a:t>These connections occur at places called </a:t>
            </a:r>
            <a:r>
              <a:rPr lang="en-US" b="1" dirty="0" smtClean="0"/>
              <a:t>intercalated discs</a:t>
            </a:r>
            <a:endParaRPr lang="en-US" b="1" dirty="0"/>
          </a:p>
        </p:txBody>
      </p:sp>
      <p:pic>
        <p:nvPicPr>
          <p:cNvPr id="10242" name="Picture 2" descr="http://www.histology.leeds.ac.uk/tissue_types/nerves/assets/intercal_dis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" y="1690688"/>
            <a:ext cx="5196713" cy="41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4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Cardiac muscle cells do not wait for a nerve stimulus to start a contraction</a:t>
            </a:r>
          </a:p>
          <a:p>
            <a:r>
              <a:rPr lang="en-US" dirty="0" smtClean="0"/>
              <a:t>Instead they use a signal that is generated from a group of cells called </a:t>
            </a:r>
            <a:r>
              <a:rPr lang="en-US" b="1" dirty="0" smtClean="0"/>
              <a:t>pacemaker </a:t>
            </a:r>
            <a:r>
              <a:rPr lang="en-US" b="1" dirty="0" smtClean="0"/>
              <a:t>cells</a:t>
            </a:r>
          </a:p>
          <a:p>
            <a:r>
              <a:rPr lang="en-US" dirty="0" smtClean="0"/>
              <a:t>These cells monitor the level of blood needed in the body and send impulses that cause the heart to beat</a:t>
            </a:r>
            <a:endParaRPr lang="en-US" dirty="0"/>
          </a:p>
        </p:txBody>
      </p:sp>
      <p:pic>
        <p:nvPicPr>
          <p:cNvPr id="11266" name="Picture 2" descr="https://myhealth.alberta.ca/health/_layouts/healthwise/media/medical/hw/h9991262_001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9"/>
          <a:stretch/>
        </p:blipFill>
        <p:spPr bwMode="auto">
          <a:xfrm>
            <a:off x="6263767" y="2139696"/>
            <a:ext cx="5262474" cy="324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Smooth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Smooth muscle tissue </a:t>
            </a:r>
            <a:r>
              <a:rPr lang="en-US" dirty="0" smtClean="0"/>
              <a:t>is involuntary muscle tissue located in the walls of hollow organs </a:t>
            </a:r>
          </a:p>
          <a:p>
            <a:r>
              <a:rPr lang="en-US" dirty="0" smtClean="0"/>
              <a:t>These muscles are designed to create both short and long contractions that are not controlled the organism</a:t>
            </a:r>
          </a:p>
          <a:p>
            <a:r>
              <a:rPr lang="en-US" dirty="0" smtClean="0"/>
              <a:t>Imagine how much concentration and effort it would take for someone to control food from their mouth until it left them as waste</a:t>
            </a:r>
            <a:endParaRPr lang="en-US" dirty="0"/>
          </a:p>
        </p:txBody>
      </p:sp>
      <p:pic>
        <p:nvPicPr>
          <p:cNvPr id="12290" name="Picture 2" descr="http://media.web.britannica.com/eb-media/42/92942-004-76A1B8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2"/>
          <a:stretch/>
        </p:blipFill>
        <p:spPr bwMode="auto">
          <a:xfrm>
            <a:off x="448183" y="2434304"/>
            <a:ext cx="5567152" cy="250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Smooth Muscle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smooth muscle tissue that lines the body is controlled by the nerves in the brain</a:t>
            </a:r>
          </a:p>
          <a:p>
            <a:r>
              <a:rPr lang="en-US" dirty="0" smtClean="0"/>
              <a:t>However the part of the brain that controls the smooth muscle tissues is at the base of the brain </a:t>
            </a:r>
          </a:p>
          <a:p>
            <a:r>
              <a:rPr lang="en-US" dirty="0" smtClean="0"/>
              <a:t>This is the area of the brain that we have very little (almost no) control over</a:t>
            </a:r>
            <a:endParaRPr lang="en-US" dirty="0"/>
          </a:p>
        </p:txBody>
      </p:sp>
      <p:pic>
        <p:nvPicPr>
          <p:cNvPr id="13314" name="Picture 2" descr="http://itsforyourlife.com/wp-content/uploads/2014/03/spinal-nerves-organ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119" y="1548384"/>
            <a:ext cx="3125735" cy="471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6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Smooth Muscle Tissue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068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Smooth muscle is often found in flat sheets that line organs</a:t>
            </a:r>
          </a:p>
          <a:p>
            <a:r>
              <a:rPr lang="en-US" dirty="0" smtClean="0"/>
              <a:t>If it was bulky it would block these hollow organs</a:t>
            </a:r>
          </a:p>
          <a:p>
            <a:r>
              <a:rPr lang="en-US" dirty="0" smtClean="0"/>
              <a:t>This means that it does not bundle the same way that skeletal muscle does</a:t>
            </a:r>
          </a:p>
          <a:p>
            <a:r>
              <a:rPr lang="en-US" dirty="0" smtClean="0"/>
              <a:t>Because of the lack of muscle control by the brain and the lack of bundles of fibers smooth muscle is referred to as nonstriated involuntary muscle</a:t>
            </a:r>
            <a:endParaRPr lang="en-US" dirty="0"/>
          </a:p>
        </p:txBody>
      </p:sp>
      <p:pic>
        <p:nvPicPr>
          <p:cNvPr id="1026" name="Picture 2" descr="http://s3.amazonaws.com/rapgenius/1379223533_smooth_muscle_carto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7" y="2092711"/>
            <a:ext cx="5440553" cy="427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37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Lets be very honest…</a:t>
            </a:r>
          </a:p>
          <a:p>
            <a:r>
              <a:rPr lang="en-US" dirty="0" smtClean="0"/>
              <a:t>Many of the things that define us as humans and as individuals are based on muscular movements</a:t>
            </a:r>
          </a:p>
          <a:p>
            <a:r>
              <a:rPr lang="en-US" dirty="0" smtClean="0"/>
              <a:t>The ability to walk upright</a:t>
            </a:r>
          </a:p>
          <a:p>
            <a:r>
              <a:rPr lang="en-US" dirty="0" smtClean="0"/>
              <a:t>The ability to play sports</a:t>
            </a:r>
          </a:p>
          <a:p>
            <a:r>
              <a:rPr lang="en-US" dirty="0" smtClean="0"/>
              <a:t>The ability to play the saxophone</a:t>
            </a:r>
          </a:p>
          <a:p>
            <a:r>
              <a:rPr lang="en-US" dirty="0" smtClean="0"/>
              <a:t>The ability to talk a selfie</a:t>
            </a:r>
            <a:endParaRPr lang="en-US" dirty="0"/>
          </a:p>
        </p:txBody>
      </p:sp>
      <p:pic>
        <p:nvPicPr>
          <p:cNvPr id="2050" name="Picture 2" descr="http://medias.gifboom.com/medias/t_c54ff3fff91d4a5bad5c4f79cfef2b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26" y="1744332"/>
            <a:ext cx="4574921" cy="451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01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Here is an unconventional example</a:t>
            </a:r>
          </a:p>
          <a:p>
            <a:r>
              <a:rPr lang="en-US" dirty="0" smtClean="0"/>
              <a:t>My friend Jon is a professional eater</a:t>
            </a:r>
          </a:p>
          <a:p>
            <a:r>
              <a:rPr lang="en-US" dirty="0" smtClean="0"/>
              <a:t>The muscles that he uses defines what he does</a:t>
            </a:r>
          </a:p>
          <a:p>
            <a:r>
              <a:rPr lang="en-US" dirty="0" smtClean="0"/>
              <a:t>In fact we often talk about the different types of muscles that could help him in his competitions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s://fbcdn-sphotos-c-a.akamaihd.net/hphotos-ak-xpf1/v/t1.0-9/1466225_571219029600574_1584620701_n.jpg?oh=34a5b83d41b27bc894bae021de8de800&amp;oe=54866C17&amp;__gda__=1418162577_418037e1c8a947310597c7ddc32fcd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999" y="1447154"/>
            <a:ext cx="3831209" cy="510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7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Muscle tissue </a:t>
            </a:r>
            <a:r>
              <a:rPr lang="en-US" dirty="0" smtClean="0"/>
              <a:t>is designed to help movement of the body or in the body</a:t>
            </a:r>
          </a:p>
          <a:p>
            <a:r>
              <a:rPr lang="en-US" dirty="0" smtClean="0"/>
              <a:t>It is a diverse set of tissue that is specialized for contraction</a:t>
            </a:r>
          </a:p>
          <a:p>
            <a:r>
              <a:rPr lang="en-US" dirty="0" smtClean="0"/>
              <a:t>This contraction will pull on two anchored bases and will allow for movement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14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muscle tissue</a:t>
            </a:r>
          </a:p>
          <a:p>
            <a:pPr lvl="1"/>
            <a:r>
              <a:rPr lang="en-US" dirty="0" smtClean="0"/>
              <a:t>Skeletal Muscle</a:t>
            </a:r>
          </a:p>
          <a:p>
            <a:pPr lvl="1"/>
            <a:r>
              <a:rPr lang="en-US" dirty="0" smtClean="0"/>
              <a:t>Cardiac muscle</a:t>
            </a:r>
          </a:p>
          <a:p>
            <a:pPr lvl="1"/>
            <a:r>
              <a:rPr lang="en-US" dirty="0" smtClean="0"/>
              <a:t>Smooth Muscle</a:t>
            </a:r>
          </a:p>
          <a:p>
            <a:r>
              <a:rPr lang="en-US" dirty="0" smtClean="0"/>
              <a:t>These three different types of muscles are responsible for the entire movement system of the body</a:t>
            </a:r>
            <a:endParaRPr lang="en-US" dirty="0"/>
          </a:p>
        </p:txBody>
      </p:sp>
      <p:pic>
        <p:nvPicPr>
          <p:cNvPr id="6146" name="Picture 2" descr="http://wmaresh.wikispaces.com/file/view/mu.jpg/182489113/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3" y="1825625"/>
            <a:ext cx="5482245" cy="460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3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/>
          </a:bodyPr>
          <a:lstStyle/>
          <a:p>
            <a:r>
              <a:rPr lang="en-US" b="1" dirty="0" smtClean="0"/>
              <a:t>Skeletal muscle </a:t>
            </a:r>
            <a:r>
              <a:rPr lang="en-US" dirty="0" smtClean="0"/>
              <a:t>is composed of large muscle cells that are designed to make strong contractions</a:t>
            </a:r>
          </a:p>
          <a:p>
            <a:r>
              <a:rPr lang="en-US" dirty="0" smtClean="0"/>
              <a:t>It is a significant amount of your body weight</a:t>
            </a:r>
          </a:p>
          <a:p>
            <a:pPr lvl="1"/>
            <a:r>
              <a:rPr lang="en-US" dirty="0" smtClean="0"/>
              <a:t>42% in men</a:t>
            </a:r>
          </a:p>
          <a:p>
            <a:pPr lvl="1"/>
            <a:r>
              <a:rPr lang="en-US" dirty="0" smtClean="0"/>
              <a:t>36% in women</a:t>
            </a:r>
          </a:p>
        </p:txBody>
      </p:sp>
      <p:pic>
        <p:nvPicPr>
          <p:cNvPr id="4" name="Picture 2" descr="http://o.quizlet.com/i/zHPoyCmiQ-c6AlYlmsfTW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010378"/>
            <a:ext cx="4762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8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Skeletal muscle cells can be up to one foot in length</a:t>
            </a:r>
          </a:p>
          <a:p>
            <a:r>
              <a:rPr lang="en-US" dirty="0" smtClean="0"/>
              <a:t>Single muscle cells are often called </a:t>
            </a:r>
            <a:r>
              <a:rPr lang="en-US" b="1" dirty="0" smtClean="0"/>
              <a:t>muscle fibers</a:t>
            </a:r>
            <a:endParaRPr lang="en-US" dirty="0" smtClean="0"/>
          </a:p>
          <a:p>
            <a:r>
              <a:rPr lang="en-US" dirty="0" smtClean="0"/>
              <a:t>Muscle fibers are often bundled with other muscle fibers to increase their strength and resistance to damage</a:t>
            </a:r>
          </a:p>
          <a:p>
            <a:r>
              <a:rPr lang="en-US" dirty="0" smtClean="0"/>
              <a:t>These bundles give your muscle a striped or </a:t>
            </a:r>
            <a:r>
              <a:rPr lang="en-US" b="1" dirty="0" smtClean="0"/>
              <a:t>striated</a:t>
            </a:r>
            <a:r>
              <a:rPr lang="en-US" dirty="0" smtClean="0"/>
              <a:t> appearance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www.highlands.edu/academics/divisions/scipe/biology/faculty/harnden/2121/images/parallelm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" y="1690688"/>
            <a:ext cx="5251450" cy="4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18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Skeletal muscles are controlled by the nervous system</a:t>
            </a:r>
          </a:p>
          <a:p>
            <a:r>
              <a:rPr lang="en-US" dirty="0" smtClean="0"/>
              <a:t>This means that for a skeletal muscle to contract a signal must come from a set of nerves</a:t>
            </a:r>
          </a:p>
          <a:p>
            <a:r>
              <a:rPr lang="en-US" dirty="0" smtClean="0"/>
              <a:t>Since you have a large amount of control over your nerves, you have a large amount of control over your muscle fibers</a:t>
            </a:r>
          </a:p>
          <a:p>
            <a:r>
              <a:rPr lang="en-US" dirty="0" smtClean="0"/>
              <a:t>This means most of your muscle movements come from </a:t>
            </a:r>
            <a:r>
              <a:rPr lang="en-US" b="1" dirty="0" smtClean="0"/>
              <a:t>striated voluntary muscle</a:t>
            </a:r>
            <a:endParaRPr lang="en-US" b="1" dirty="0"/>
          </a:p>
        </p:txBody>
      </p:sp>
      <p:pic>
        <p:nvPicPr>
          <p:cNvPr id="7170" name="Picture 2" descr="http://2.bp.blogspot.com/_xboZ4sZ80iw/S7NDiQKzLXI/AAAAAAAAG30/9tPCz3oiCsU/s1600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999" y="2047635"/>
            <a:ext cx="5660009" cy="390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68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173095"/>
          </a:xfrm>
        </p:spPr>
        <p:txBody>
          <a:bodyPr>
            <a:normAutofit/>
          </a:bodyPr>
          <a:lstStyle/>
          <a:p>
            <a:r>
              <a:rPr lang="en-US" dirty="0" smtClean="0"/>
              <a:t>Ok… lets try an experiment</a:t>
            </a:r>
          </a:p>
          <a:p>
            <a:r>
              <a:rPr lang="en-US" dirty="0" smtClean="0"/>
              <a:t>On the count of three I would like everyone to try to make their heart stop beating for three seconds</a:t>
            </a:r>
          </a:p>
          <a:p>
            <a:r>
              <a:rPr lang="en-US" dirty="0" smtClean="0"/>
              <a:t>This is not long enough for a change in our </a:t>
            </a:r>
            <a:r>
              <a:rPr lang="en-US" dirty="0" smtClean="0"/>
              <a:t>bodies</a:t>
            </a:r>
            <a:endParaRPr lang="en-US" dirty="0" smtClean="0"/>
          </a:p>
        </p:txBody>
      </p:sp>
      <p:pic>
        <p:nvPicPr>
          <p:cNvPr id="8194" name="Picture 2" descr="https://www.photoshopgurus.com/forum/attachments/photoshop-newbies/600d1284656427t-realistic-beating-heart-animation-heart-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15356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2200" y="486390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Ready…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Set…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Go!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2509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682</Words>
  <Application>Microsoft Office PowerPoint</Application>
  <PresentationFormat>Widescreen</PresentationFormat>
  <Paragraphs>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Muscle Tissue</vt:lpstr>
      <vt:lpstr>Introduction</vt:lpstr>
      <vt:lpstr>Introduction</vt:lpstr>
      <vt:lpstr>Muscle Tissue</vt:lpstr>
      <vt:lpstr>Muscle Tissue</vt:lpstr>
      <vt:lpstr>Skeletal Muscle</vt:lpstr>
      <vt:lpstr>Skeletal Muscle</vt:lpstr>
      <vt:lpstr>Skeletal Muscle</vt:lpstr>
      <vt:lpstr>Cardiac Muscle Tissue</vt:lpstr>
      <vt:lpstr>Cardiac Muscle Tissue</vt:lpstr>
      <vt:lpstr>Cardiac Muscle Tissue</vt:lpstr>
      <vt:lpstr>Cardiac Muscle Tissue</vt:lpstr>
      <vt:lpstr>Smooth Muscle Tissue</vt:lpstr>
      <vt:lpstr>Smooth Muscle Tissue</vt:lpstr>
      <vt:lpstr>Smooth Muscle Tissue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 Tissue</dc:title>
  <dc:creator>Owdij, Michael</dc:creator>
  <cp:lastModifiedBy>Owdij, Michael</cp:lastModifiedBy>
  <cp:revision>9</cp:revision>
  <dcterms:created xsi:type="dcterms:W3CDTF">2014-10-02T10:49:45Z</dcterms:created>
  <dcterms:modified xsi:type="dcterms:W3CDTF">2014-10-02T12:24:59Z</dcterms:modified>
</cp:coreProperties>
</file>