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1" r:id="rId17"/>
    <p:sldId id="273" r:id="rId18"/>
    <p:sldId id="278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4E7E-BE78-4E5C-AC2F-1950E5F41D6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5B06-3037-4DDF-A5A0-F2E9BC05B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267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4E7E-BE78-4E5C-AC2F-1950E5F41D6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5B06-3037-4DDF-A5A0-F2E9BC05B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93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4E7E-BE78-4E5C-AC2F-1950E5F41D6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5B06-3037-4DDF-A5A0-F2E9BC05B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953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4E7E-BE78-4E5C-AC2F-1950E5F41D6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5B06-3037-4DDF-A5A0-F2E9BC05B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383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4E7E-BE78-4E5C-AC2F-1950E5F41D6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5B06-3037-4DDF-A5A0-F2E9BC05B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83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4E7E-BE78-4E5C-AC2F-1950E5F41D6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5B06-3037-4DDF-A5A0-F2E9BC05B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760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4E7E-BE78-4E5C-AC2F-1950E5F41D6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5B06-3037-4DDF-A5A0-F2E9BC05B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613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4E7E-BE78-4E5C-AC2F-1950E5F41D6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5B06-3037-4DDF-A5A0-F2E9BC05B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384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4E7E-BE78-4E5C-AC2F-1950E5F41D6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5B06-3037-4DDF-A5A0-F2E9BC05B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852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4E7E-BE78-4E5C-AC2F-1950E5F41D6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5B06-3037-4DDF-A5A0-F2E9BC05B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283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B4E7E-BE78-4E5C-AC2F-1950E5F41D6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75B06-3037-4DDF-A5A0-F2E9BC05B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837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B4E7E-BE78-4E5C-AC2F-1950E5F41D6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75B06-3037-4DDF-A5A0-F2E9BC05B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webhp?sourceid=chrome-instant&amp;ion=1&amp;espv=2&amp;ie=UTF-8#q=qwop%20unblocked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Muscle Arrangement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7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Skeletal Muscle Levers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second class lever </a:t>
            </a:r>
            <a:r>
              <a:rPr lang="en-US" dirty="0" smtClean="0"/>
              <a:t>is seen when the load is applied between the force and the fulcrum</a:t>
            </a:r>
          </a:p>
          <a:p>
            <a:r>
              <a:rPr lang="en-US" dirty="0" smtClean="0"/>
              <a:t>An example of this is the wheelbarrow</a:t>
            </a:r>
          </a:p>
          <a:p>
            <a:r>
              <a:rPr lang="en-US" dirty="0" smtClean="0"/>
              <a:t>In humans we can see this in our legs when we walk</a:t>
            </a:r>
            <a:endParaRPr lang="en-US" dirty="0"/>
          </a:p>
        </p:txBody>
      </p:sp>
      <p:pic>
        <p:nvPicPr>
          <p:cNvPr id="2050" name="Picture 2" descr="http://www.humankinetics.com/AcuCustom/Sitename/DAM/086/18art2_Ma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6567" y="1594425"/>
            <a:ext cx="2697353" cy="481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944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Skeletal Muscle Levers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third class lever </a:t>
            </a:r>
            <a:r>
              <a:rPr lang="en-US" dirty="0" smtClean="0"/>
              <a:t>is seen when the force is seen between the load and the fulcrum</a:t>
            </a:r>
          </a:p>
          <a:p>
            <a:r>
              <a:rPr lang="en-US" dirty="0" smtClean="0"/>
              <a:t>This is seen in a baseball bat</a:t>
            </a:r>
          </a:p>
          <a:p>
            <a:pPr lvl="1"/>
            <a:r>
              <a:rPr lang="en-US" dirty="0" smtClean="0"/>
              <a:t>The fulcrum is the wrist, the force is the force of the bat and the load is the ball</a:t>
            </a:r>
          </a:p>
          <a:p>
            <a:r>
              <a:rPr lang="en-US" dirty="0" smtClean="0"/>
              <a:t>In humans this is the most common type of lever, seen in the arm</a:t>
            </a:r>
            <a:endParaRPr lang="en-US" dirty="0"/>
          </a:p>
        </p:txBody>
      </p:sp>
      <p:pic>
        <p:nvPicPr>
          <p:cNvPr id="3074" name="Picture 2" descr="http://www.biologyreference.com/images/biol_03_img03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69" t="3051" r="2597" b="8822"/>
          <a:stretch/>
        </p:blipFill>
        <p:spPr bwMode="auto">
          <a:xfrm>
            <a:off x="7254239" y="1523205"/>
            <a:ext cx="3767329" cy="465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71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Origin of the Story…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Muscles have defined parts that dictate the job of the muscle</a:t>
            </a:r>
          </a:p>
          <a:p>
            <a:r>
              <a:rPr lang="en-US" dirty="0" smtClean="0"/>
              <a:t>Each part of the muscle is located in a specific part of the body and had a specific function</a:t>
            </a:r>
          </a:p>
          <a:p>
            <a:r>
              <a:rPr lang="en-US" dirty="0" smtClean="0"/>
              <a:t>These specific functions will be a great advantage to understanding the basics of the location of skeletal muscles</a:t>
            </a:r>
            <a:endParaRPr lang="en-US" dirty="0"/>
          </a:p>
        </p:txBody>
      </p:sp>
      <p:pic>
        <p:nvPicPr>
          <p:cNvPr id="1026" name="Picture 2" descr="http://sciencelearn.org.nz/var/sciencelearn/storage/images/contexts/sporting-edge/science-ideas-and-concepts/muscle-types/9231-43-eng-NZ/Muscle-typ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60" y="1690688"/>
            <a:ext cx="5879640" cy="391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532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Origin of the Story…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69709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 a muscle fiber, both ends of the myofibril are able to contract and move together</a:t>
            </a:r>
          </a:p>
          <a:p>
            <a:r>
              <a:rPr lang="en-US" dirty="0" smtClean="0"/>
              <a:t>You would think this would create a scenario where a skeletal muscle contracts evenly</a:t>
            </a:r>
          </a:p>
          <a:p>
            <a:r>
              <a:rPr lang="en-US" dirty="0" smtClean="0"/>
              <a:t>This is not the case</a:t>
            </a:r>
          </a:p>
          <a:p>
            <a:r>
              <a:rPr lang="en-US" dirty="0" smtClean="0"/>
              <a:t>Generally one end of the muscle is held in a fixed position</a:t>
            </a:r>
          </a:p>
          <a:p>
            <a:r>
              <a:rPr lang="en-US" dirty="0" smtClean="0"/>
              <a:t>During a contraction, the other end of the muscle will move to the opposite end</a:t>
            </a:r>
          </a:p>
        </p:txBody>
      </p:sp>
      <p:pic>
        <p:nvPicPr>
          <p:cNvPr id="2052" name="Picture 4" descr="http://antranik.org/wp-content/uploads/2012/01/Antagonistic-Muscles-pair-bicep-tricep-1024x567.jpg?9873a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2275770"/>
            <a:ext cx="5660770" cy="3134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913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Origin of the Story…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7200" y="1690688"/>
            <a:ext cx="5181600" cy="4351338"/>
          </a:xfrm>
        </p:spPr>
        <p:txBody>
          <a:bodyPr/>
          <a:lstStyle/>
          <a:p>
            <a:r>
              <a:rPr lang="en-US" dirty="0" smtClean="0"/>
              <a:t>The site where the end of the muscle attaches to in a fixed position is called the </a:t>
            </a:r>
            <a:r>
              <a:rPr lang="en-US" b="1" dirty="0" smtClean="0"/>
              <a:t>origin</a:t>
            </a:r>
          </a:p>
          <a:p>
            <a:r>
              <a:rPr lang="en-US" dirty="0" smtClean="0"/>
              <a:t>The site where the moveable end attaches to another structure is called the </a:t>
            </a:r>
            <a:r>
              <a:rPr lang="en-US" b="1" dirty="0" smtClean="0"/>
              <a:t>insertion</a:t>
            </a:r>
          </a:p>
          <a:p>
            <a:pPr marL="228600" lvl="1">
              <a:spcBef>
                <a:spcPts val="1000"/>
              </a:spcBef>
            </a:pPr>
            <a:r>
              <a:rPr lang="en-US" sz="2800" dirty="0"/>
              <a:t>Generally the origin is proximal to the insertion</a:t>
            </a:r>
          </a:p>
          <a:p>
            <a:endParaRPr lang="en-US" b="1" dirty="0" smtClean="0"/>
          </a:p>
          <a:p>
            <a:endParaRPr lang="en-US" b="1" dirty="0"/>
          </a:p>
        </p:txBody>
      </p:sp>
      <p:pic>
        <p:nvPicPr>
          <p:cNvPr id="3076" name="Picture 4" descr="http://apbrwww5.apsu.edu/thompsonj/Anatomy%20&amp;%20Physiology/2010/2010%20Exam%20Reviews/Exam%203%20Review/origin_insert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1690688"/>
            <a:ext cx="5499100" cy="4024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058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Diagram</a:t>
            </a:r>
            <a:endParaRPr lang="en-US" dirty="0"/>
          </a:p>
        </p:txBody>
      </p:sp>
      <p:pic>
        <p:nvPicPr>
          <p:cNvPr id="5" name="Picture 2" descr="https://classconnection.s3.amazonaws.com/548/flashcards/1531548/jpg/skeletal_muscle_action13365918526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09"/>
          <a:stretch/>
        </p:blipFill>
        <p:spPr bwMode="auto">
          <a:xfrm>
            <a:off x="1211307" y="1690688"/>
            <a:ext cx="9769385" cy="4777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36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Origin of the Story…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actual movement of the muscle is defined as the </a:t>
            </a:r>
            <a:r>
              <a:rPr lang="en-US" b="1" dirty="0" smtClean="0"/>
              <a:t>action</a:t>
            </a:r>
          </a:p>
          <a:p>
            <a:r>
              <a:rPr lang="en-US" dirty="0" smtClean="0"/>
              <a:t>The action of a muscle describes how it moves in the body and what end of the muscle manipulate the body</a:t>
            </a:r>
          </a:p>
          <a:p>
            <a:r>
              <a:rPr lang="en-US" dirty="0" smtClean="0"/>
              <a:t>The action is different for every muscle</a:t>
            </a:r>
            <a:endParaRPr lang="en-US" dirty="0"/>
          </a:p>
        </p:txBody>
      </p:sp>
      <p:pic>
        <p:nvPicPr>
          <p:cNvPr id="4100" name="Picture 4" descr="http://media.showmeapp.com/files/356116/pictures/thumbs/659412/last_thumb13594927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688" y="1590707"/>
            <a:ext cx="6428232" cy="4821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992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Muscle Groups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Muscles have the responsibility to move the skeleton around in the world</a:t>
            </a:r>
          </a:p>
          <a:p>
            <a:r>
              <a:rPr lang="en-US" dirty="0" smtClean="0"/>
              <a:t>However, one muscle cannot move the body in all different directions</a:t>
            </a:r>
          </a:p>
          <a:p>
            <a:r>
              <a:rPr lang="en-US" dirty="0" smtClean="0"/>
              <a:t>This is because one contraction can only shorten one muscle</a:t>
            </a:r>
          </a:p>
          <a:p>
            <a:r>
              <a:rPr lang="en-US" dirty="0" smtClean="0"/>
              <a:t>To move the body in all different directions you need a complex series of muscles </a:t>
            </a:r>
          </a:p>
        </p:txBody>
      </p:sp>
      <p:pic>
        <p:nvPicPr>
          <p:cNvPr id="2050" name="Picture 2" descr="http://www.fallingpixel.com/products/33817/mains/0000-MaleMuscular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3" t="3840" r="25973"/>
          <a:stretch/>
        </p:blipFill>
        <p:spPr bwMode="auto">
          <a:xfrm>
            <a:off x="2133600" y="1410272"/>
            <a:ext cx="2315689" cy="516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3025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Activity!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>
                <a:hlinkClick r:id="rId2"/>
              </a:rPr>
              <a:t>https</a:t>
            </a:r>
            <a:r>
              <a:rPr lang="en-US">
                <a:hlinkClick r:id="rId2"/>
              </a:rPr>
              <a:t>://</a:t>
            </a:r>
            <a:r>
              <a:rPr lang="en-US" smtClean="0">
                <a:hlinkClick r:id="rId2"/>
              </a:rPr>
              <a:t>www.google.com/webhp?sourceid=chrome-instant&amp;ion=1&amp;espv=2&amp;ie=UTF-8#q=qwop%20unblocked</a:t>
            </a:r>
            <a:r>
              <a:rPr lang="en-US" smtClean="0"/>
              <a:t> </a:t>
            </a:r>
          </a:p>
          <a:p>
            <a:r>
              <a:rPr lang="en-US" smtClean="0"/>
              <a:t>Pull </a:t>
            </a:r>
            <a:r>
              <a:rPr lang="en-US" dirty="0" smtClean="0"/>
              <a:t>out your chromebooks and go to the following link</a:t>
            </a:r>
          </a:p>
          <a:p>
            <a:r>
              <a:rPr lang="en-US" dirty="0" smtClean="0"/>
              <a:t>This is a great simulator that shows how hard it is to make muscles work together</a:t>
            </a:r>
          </a:p>
          <a:p>
            <a:r>
              <a:rPr lang="en-US" dirty="0" smtClean="0"/>
              <a:t>People who get over 5m can write their names and distances on the board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b="1" u="sng" dirty="0" smtClean="0"/>
              <a:t>High Scores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428078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Muscle 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Since each muscle group has different muscles that have different jobs</a:t>
            </a:r>
          </a:p>
          <a:p>
            <a:r>
              <a:rPr lang="en-US" dirty="0" smtClean="0"/>
              <a:t>Each job in a muscle group is defined and has a specific purpose</a:t>
            </a:r>
          </a:p>
          <a:p>
            <a:r>
              <a:rPr lang="en-US" dirty="0" smtClean="0"/>
              <a:t>A muscle </a:t>
            </a:r>
            <a:r>
              <a:rPr lang="en-US" b="1" dirty="0" smtClean="0"/>
              <a:t>agonist</a:t>
            </a:r>
            <a:r>
              <a:rPr lang="en-US" dirty="0" smtClean="0"/>
              <a:t> is a prime mover</a:t>
            </a:r>
          </a:p>
          <a:p>
            <a:r>
              <a:rPr lang="en-US" dirty="0" smtClean="0"/>
              <a:t>Agonist is the primary muscle that produces the desired movement in a joint</a:t>
            </a:r>
            <a:endParaRPr lang="en-US" dirty="0"/>
          </a:p>
        </p:txBody>
      </p:sp>
      <p:sp>
        <p:nvSpPr>
          <p:cNvPr id="5" name="AutoShape 2" descr="data:image/jpeg;base64,/9j/4AAQSkZJRgABAQAAAQABAAD/2wCEAAkGBxQSEhUUEhQUFRUVFxwXFBgYFBYYFRUVGBgWGBQWFxocHCggGBooJxcXITEiJSovLi4vGB8zODMsNyovLisBCgoKDg0OGxAQGjEcHCQsLCwsLCwsLDUsLCwsLCwsLCwsNCwrLCwsLCwsLCwsLCwsLCwsLCwsLCwsLCssLCwsLP/AABEIAN0A5AMBIgACEQEDEQH/xAAbAAEAAwEBAQEAAAAAAAAAAAAABAUGAwECB//EAEkQAAIBAgMEBwQFCAgFBQAAAAECAwARBBIhBRMxQQYiUWFxgZEUIzKhQlJykrEzYnOCosHR8BUWJGOTo7LhNFPCw/E1g6SztP/EABkBAQADAQEAAAAAAAAAAAAAAAABAgMEBf/EACQRAQEAAgIBBAIDAQAAAAAAAAABAhEDMSEEEiJBI2EyUXEU/9oADAMBAAIRAxEAPwD9xpSqTpXtpsLEu6TezyuI8PFe2eQgkknkqqGYnsFBd0rM4HplEcLg5pA28xcYZIokeVy2QNKFVQSVXW58O0V6nTnCNHHJG0komL7pYoZHdxESsrhAt8gI+I6cKDS0rO4jprhFSJw7yCaFp4xHFJIzRJlzMQq3W2bnbgeyuGI6ZQqyvvE9n9kGKdism8CSMqwWULbrXbQ9a4AA42DU0rK7Y6bRwwCUQ4gs0yYdI2glRzI9iNCtytrm4ve1hrWpU3FB7SlKBSlKBSlKBSs7sjpbHiMZNhUR/dLmWQ23coV93Lk+y11PeDUqDpTg3LKmKw7FUaRgJUOWNLh3NjoBY37LUFxSs3g+nWBeBJziYoo5GdY95IiFjGxVjYnhwPgwva9WGP6R4SBxHNiYI3K5wryorZBc5rE8NDr3GgtKVWz9IMMkywPiIVme2SMyKHa/w2W99eXbXy/SPCCYQHEwb4tkEe9XPnsDly3vfUad9BaUqh/rZhkEjTSxQokzQqzTRkSMiqXtY9UgkgqdRlNwK+26VYX2mHCiVGlnQyRhWUgoBcG99cw1FuIBPKgu6UpQK8Ne0oPBXtKUClKUCs5tXokmKxW/xDuypHkgjRpIt0SSZnzo4LFrIOQATnWjpQfmu0OjeKwQwi4JZZTho8SkbosBASZ1ZImSWVbWypaQFvhN11qw2b0JmihwhhxIgxEOFOGlbdb5WEhWSQpdls4dbhte8VuqUGNj6BLGjpDMUHsPsMRKZmiBLNJLowDMxKkiw+D0+5ehH5bdzKu8iw8KK0CSRJDhwRumRjZ0fMbgZSOR51r68tQYrB9A2iiw6LiBeDGe123LGIdV03MUZkvEgD6dZrHkb1tqV5eg9pSlApSlAqv29FO+HkXDMiTMuVGcnKlzYvoCSQLkDmQBpxqwpQYLAdB5sJLG+GxBlVMLNAqzlRkZ8jRFd3ECy5lJbMSdbi5vds/oVNEsCo8Q9n2fJAhGb/jJipklIy6pdb34kk6VvaUH5htPoTj5MMmHR4URcGmGyriJ1VGUsJG6sQM6uuXquQqm/VbnB25s+WTE4nCRxZkxeLwu8LQzB0igEWezZN00QEVw2e/WK5bm9frtKDBYvohiHknjzQez4jGR4uSQl/aAse6IhVMuXjEAHzaBj1a64fohNeIuYf8A1CTG4izMcw957Mq3QXK+642tk0vz3FKD8zxHQjGbiFUbDjELv5DMs88TxYieVpGZWVCJorFQY2UXy8ddNLs3Yk8eO37mJ4/Y48PcEo4dHZ3IjC5crFgdGFsoFq09eXoPaUpQKUpQKUpQKUpQKUpQKUpQKUpQeGslHOzO12KYpJHKpJIypJGHOUKBo0RQr1gpINiRmBFX20dprErMSoVfiZ2yovYCe3uGvDhesb0h2os+73+GllgzaFsMghuzKFJE7XZhyJjGjEixqmc396TGjxu32jRi2HlDAgC+UxEmwzF0LFIxfVmUEAHQ8K5na0uHVZMQVliNs7xRt7onXORmJaLkWGq6Egi5WDiMKYAmIglkEa5WlhaQyRmE6EoWLbooDm6hykIRbUEXOCliZfcsjIOGRlKjidMugrmy58p5WmKJium2DWyxSjEyN8EWHIlkbnwBso72IHfUnZ+387KksM2HZzaMS7ohyBchWjd1zWBOUkGwNr2NusWHRSSqKpPEhQCfG3HgK5bTwe+jZASrcUYfEki6xuO8EA9+oOhIp/1eek+xdUqDsTFGXDxSNYF41ZgOAYqCw8jcVOrsZlKUoFKUoFKUoOOMkyo7AFiqkgDibC9h31Q7PTdCOSLrqye9yG+8LZWEoubM183O5DnjYCrnHY1YwBYszaKq2LMRxtcgAdpJAHM1hYtmbuUzI80CzSMWkhb+zh3e6q0bArICTl3uRR386z5Je5ekxpm6Q7yXc4ZczKA0rOHRYgfhBBAZnP1RoLG5GgPxgel8BdoMRJHBiIzZ43cLccnjZrbxDxBGvIgHSomFxMczGHENF7VCcuhySEEApJDrnVWFvhOhDLc5anS7JilC+0RxTslwrSQoxAv3g2PC9rA9g4VhfUWXzFvam/0/hs4T2iHOeC71Lm/CwvViDVS+DjZGjKIY2BVkyjKykWII4EU6NTExNGxLNDI0RJN2KqbxFjzYoyG/O9614uaZouOlvSlK2VKUpQKUoaBSlKBUbFzW0BseJPYo4n5j1qQarHOZh/eG9v7tB38iSNPz6Cl2fhvaJjiJBeOJ2TCofhUoWSTEMOcrHMATey8NWapnSN7YaWxsSAFN7WdmURm/LrFda+tjygYaAseMUfmSi8AOJPzqNiMWXnhiC3LuSeFoVjUs0h4h3DGNLDRTINSRXBJlycm/pp4kdsHJkO6AsoZio6xYIxLILAWjUA2GYjRbAcKi7V2WI39rw65ZUHvFSyjEQj4kccGYC7KeIItexNdcRgzFOSgUqQrgG+YTW3KX+spDOxJN7qeP0bg05vhluGPmPEYEAg3BFwe0Hga9r4ijCqFUWCgADsAFgK+65l0LopJ1ZouO5xEij7L2mUeAEoUdwFXtUfRNbxyS2tvp5W8VVzFG3gVjUjxq8r1seowpSlKsFKUoFRsdisg7WY2RebMeA7uBJPIAmpNZ+e8z8dHDKO6BSBKR+c5sLj6NiLEahGhh9pzljmjbqu6krv7XBRCDdYAbjQ9c5uWr8tpR7sPCGZopYJFZXkJEOlt6XYlljsWvrplGUXuD22NibYTDkLdniUquguxUMdfoqL3J5DtOh5YaPezIp66Pmdrj8oFWyyG/BAzKEXuZtTqOTDLLLPd6WutO39GRYuBRiUWW6gZ2QIx4HeR6lou0G4YaGvvo9I27aKRizwOYmY/E6gK0Uh7SyMhJ+tm7K47BlkREikKuVzJGyk3eKE5TM97WJuq5QONyDY6W6xKCWAALWzHmbcL+Fc/JvG3Grx91GwS5MS1uE0ea358RVWJ8Q6D9SpNRIFLYsdkUJJ7zM4A9Nw33hVvT2+/wZ9LulKV6LIpSlApSlB4K9pSgj46XKjG9jaw8SQF8dSKiRuqyuT8MSKvhe7Np4CP0rjtxy+VEkMdmDMwCsdLhVAYEXvrextl7xWbXH4mHPmXfnfFizMEuLRrEDkQggC3LiB32C6w8BURx/TCKDr+SjAsLf3jWtfubXTWVsbDjPJLa1jukH1I0Ov3mu3eMnZXDYmM38ZmtYu7872yMYxbusnYK5bAxbLFPmFnV75Qb2ZgAI/AGyg91c/Hd539LWeEbpNI+RpkJG6k3xI/5cDpHIhH0rq05A7bc7Gr0GucOCDCSJjmG7WFvDIb+BOf8Kh9HpWbDQ5zdwgRyObx9Rz6qaz9Xj4lTgsai7UlZYnKfGRlTszuQkd+7My1Kqt2xLZ8Kn/NxKL9xJJtf8K/lXNxzeUi96XOzsIIYo4lvljUIL8bKALnv0qTSleqxKUpQeGvaV5QRNruREQpIZrIpHEM5yg+V7+VR8DEM0vABcsS8rIiBh85G9K648XkhHYzOfAIyj5uKr5Jvcut7b2WUMfqxq7CVu6yqRftK0FBgZwmFjaUEBcOm8UWLLAAFSMC/GQhibcgF5Cr7BRZIDMDmmnC3bsZ+rFGPqxoXtb7ROpJNTLhs8cAax38yYhxl0yx5ZkUcgFEcSjtCmreFveLEeAlMqi/0CjMD/iZtO4Vlx6vlNVe28MInjxKXAwjxwMBwMEgAlvrwG9jc/oRWjrgcCs8OIjkF1maRHHapG7PyFRej+JaTDoZLbxbxy2FhvY2Mclu66kjuIrD1WPWS+FWNcNhrd8Q975pco7ljREt94SHzruK5dFzfDRvYjegzWPEb1jJY/etVfSzzaZrWlKV3MylKUClKUCueIlCqSeXqb6ADvrpVfiyXcKOCi/6zaL36DMfMUFcVJuzXLHXzP8OA7rXvUDHyMAx7DY9lgbsfDT8KvJosq6C3C3kb/uHrULE4S62txNj6HT51DXGxWdEyMPgED36ua41JLMxawPO5bj5nmah4mWVJDLh7MzlpMhFwwjZwCbajR76fOwv22I2bBMWJsFhlvrwMGHlJHMi+b51dqg0sLBQQLchk0Hz/AArDjxkyyv3tXt99E8f7RC0pQozySBlJvYxuYTY8x7vQ1H6Ox5UlXsxOJPhnxErj/WKttkgZDbm7n1difxqt2aw3uKTms9z+vFE4/wBRHlT1M+Bj2sKrwu8xsY4iCJpD3PKd3H+ys3rVhUPo/wBaTEy8ml3a/ZhRUYff3tc/ppvNbPpeUpSvQZFKUoFKUoK+U/2lB/dSH9uGqXLmSYG4940AB5iSUySkeKuv3am7WZxiEKMq+6e90LX68Vh8QtUPCxOJVDSZ80rORkAGYxPYrqTYW7Tw7qhOn1gwL4VuP9nYDTtEB8iQD86+3fdzh8juTE6gKB1irIVuzEKpsSAWIGprhEfcYN76AIDrxzxZF4fnFKtW+G4H8kcPSsuG/Fax9bEmLCTMMp3hOW97BlVuPmfQ8aq+j7+8xq8kxjAd2eHDyn5yMfOpOEm3cpblJlRj2G53R8yxXt1SvMDCEnxQ5ySJLbuaGKIHwvCw8jUeo/gYzVfe25WTDzMmriNsgOgLlSEHqRVvgoBHGiDgihR4KAB+FU+2FuiDtmhB8N8hPyBq+FU9LPjaZ9lKUrqUKUpQKUpQKgbNGZc/1zm/VPwfs5a77QciNyvxZTl+1Y2+de4ZAqgDgBYeA0FBzxGpt/PH/avJY7i3fceRr6t1z5fL/wA0mNhUJZLAYxcPDlbXLhcNYBSxd2jkQKFFyb7seAuToCRebIitGFPGwv2aAcKz+Db4zod2sAFwLgLLiYnPkpPoe2tBs57nxv8ALh8jeqYybq8nhN2SLIR2MwPjmJ/ffzqq2kfZ8UJT+SnVY3b6kqsdyW7FYOy35EIOelps9uvKvPqsfNcun3PW9SsTh1kUo6hlYWZSLgg6EEcxVs8ZlNVTeqhswAJPAanuA41x6JxWwsRIymQGZhzDzM0z377uajTbEkKGASXgYWJa7ShL9aPN9IFermPWAOuY61fqLCseDiuG9pyu3tKUroVKUpQKUpQUe2ATMv6Jj6PD/tUdlyTRHkHW5+2Hj/Fh61Px6XmH6Fx+3FUTbCFVLaXVS400vGRInndfnUL43xpEw6XwsC6C0kKnsG7mQEeqW86t4ksLdht6HT91UeKkWPDsT8KYu/Ec8WHW9zoOsPKtHGtwbcT+PD+FY8M1v/RHGCBzA8CCDYkaHUEdhHI8iKhSZyRIBmli6kqjQyxHVWUfWHxLyvvFvrerkrp3/wA/71AkYJNG3APeM+YLLfvBBA+2a1slmqr+0WLEriJYREcyoxkk/NsjIiODqr5mvlIB6jcLVoq+VUV9VHHhMJqFuylKVdBSlKBSlKCLtL8m3hXWM6fz4Vz2lfdPbUhSQO0gEgV9QG404cvDlQfKr1if5/nSuOJPU9fwNSRxP89tcJV6tu3T8ahMZaNEU4sswVDGzM5Oq5Z8ZmJ8CSfGrvZTh0ikAtmUMf1lBFUuKjQyYlZCqo2HZWLGy9aecG/ma0GxwpjQi1iqEW4Wyra3dY1nj/Krb8OmHYCYj6yn0Rhp/mE+dWNViD348HHruzb5VZ1qpSlKUClKUClKUClKUECUXn71jHoza/6PlXLaaZhl7RYen8iuii+Ik7N3GP2pSfxFcMeeHbr+NQtizsT3wmJYgnIY3IBA+HD4aVuJtbU37r1qoWs1r6Hh+799ZzCwl8LiFU5WZAFPYxwcAUnztpwNXcMgYBgbiwYd4NjfzrHjvyyn7SssulVO0vybnnGRL9whyP2SKuA2lVsiZgwPA3Q94P8A5Nboi0Wvah7IcmCIniY0J8covUyipSlKBSlKBSlKDxheq7ZrWRQeK3Q97ISp9bXqyqodsjuOWYSC3YwIOnijH9aiY9faqLiVgIfPJG0gIRigCFQczAWU9ccf4X75r29aqdqSFZ8MwBIZ2jJHJWjke57rxoPSpqydUeFuWmn8+lQnSilw4nmkiJNpIZxex0KYohWB7QWv5C1W/RzMsEasbskao/D40ARx5FTVfsxQcRERpbBhj23mlznTlqh9ak7DxN3xC6DLK1gOxmtfxLCSsscvyWJ+lkAfaB2FHNu8GIX+ZqzqvwhvKT2Kfmw/hVhWytKUpRBSlKBSlKBSlKCtV7YiX9HGfnMP3Vzx/FTy5+FxXzMf7RN+hj9M2Ir42u3upD2KSPultPS1QtigbIhzwSodcwVT3hsLB/GpHtapAJQGZRFmIVczEKl7KoGp5WA419bLjyyYkcLTKPC2Gww09K7bIVWiC8gzoRpwDuhH7NYcd/JlE/SVsbHCaCOVQVWRA4DAhgGAIBB4HWo+Nkyozd9/Q3trUTovJ/Y4O6NR+yK77UjzRFRxchQT2ucoPle/lW6OlhshMsEQ7I0HooqZXi8K9qVSlKUClKUClKUCqrbCaq3cUPdmsVPqgH61WtcsTCHUqeBFu8dhHfzoMxt5juA41KSRv5LIuc+GXMa7465TKNCQ1vFgqL82FVuNM00U0O6Yllkjvu3CB7mMWbs5318dKk7LWSZsO7/DKomIzAhRlikUAjj12HDQhPC8L+5Iw6D2/EkfRhw8YHZrO5HZwdf5tUfDjLNL2lnHiBuGX/7WqbsvWXFt2z28ckMK3+RqFisoZtbFcVqeGj4UG1+wkDzArmwv5sk/UW+yHvJJ2AD5tJ+4LVvVVsEaN9r9wP7/AFvVrXUpl2UpSiClKUClKUClKUFPtJssp/Phb/Lbh/mfKo+POZQO2SAeKmSPOPS4qV0gYIqyE2VG63G+VlIsLc75aqMTj0XdqSLtNFGoNwSROq2Xttr5XNQtOljgjeXE/pgP/j4f+NRsM27le2ivKVPdJkWS/iQSP1BXfZ/5XFfpx/8Amw1cMYtvaQvxKseIH2lzC3mIQPOuTjv5qt9PjYEt8OmnDeL/AIbun/RVhCmeZByjXO32mDKmvgZD93trN7Mjk3LPkICNLnu4QkZ52ktbh+UuAbC9q1ew8MUiGcWdyXfhoza207NF/VrsUtWAr2vK9ogpSlApSlApSvCaD2lVeI2/Ahys5uDYhY5G1HEdVTrXGTpCp/IxTynuiMYHi0uRfIEnuqLlIJydWQjk/WHiLBvxU+tVPRNRlI4iC+FXsG5dla3dog/UrpPjp2ysMOBla9jOucjUGwAK8DzYVQ4Xarx4bExjMMTJiWjjRhbLPiYxNYa2ZFzSNmH0UNRM8b1U6W3RVs2GWS9xO0k4P5s8jyxjwCsoHcBUDbkTmVo4lV2kMT5C2TMqriA9jYi9lUa6air/AAWFWKNIkFkjVUQdioAqj0AqAkgXGOzcFwxP6ocE/v8ASuLhu+W1fLpL6IMxwqGRSrnNnDWuHDMGvbvFXVRtnRlYkB0bKM32jq59Sak13sylK8FB7SlKBSlKBSlKCPj8MJI2Q/SBHgeR8RofKqaLAouG3gX3gVWZm6z5oiGIJ7ip0FhflWhqqEdmkhbRZAXT9bSVRrxBOb/3O6gj7M13r/XmcgdmQ7r/ALd/Oq/aGLdZZQiB3ZUhRC2UkMs0hkvY6dUoB2o2orpsKQbycN1ZHdWIuesFijjdlB5Z1kBt4njXDFS73FxFOCNlLC1mYJKzqDfXLZQTwvJbiDbhm8eS1p3H30dxO/Mka6qkyySecUMiL2i7MSfsEHjWtrOdEoVR8YiggnEmQ3N750QC3YOpbyrR1243c2zKUpUhSlKBSlKBXjV7XhFBl8bMgc58Vi06x6qwAJa50B3DEjvDa1zGMw30cViTrwAdj3j8kTVlLsORnZvbMQoJJCouHCqL3AF4iTbhqa9j2NKCT7ZORYWBXD2Fuf5Liay9t/qJ2rXKNoDtCTwDRD7xEY+dU2LRhiTH7FiJUcRy5ziYt9E8e8j3sRL/ABAMi/ENLk8TfZ/0c/KZvNIz+CiqvFYOdcTA28jOZZIgdy2hYJLraXU+5NuHOq6znUifCuw3SkouSfD4zeIAGZcJKyyHQZlyrpfs4DWxI1P3sjENiXLlHj3j7vK4AYLGVMosDew3WQnhnlIFwATZz7JxbswOIjEZ+EJC6MOVmbekkc+qV86stm7LWEaEk2CgmwCqOCqqgBV7gPG9OLi9t91nktThXtKVuqV4a9pQKUpQKUpQKUpQKi4/C510OV1OZGtfKwvy5ggkEcwTwqVSgyuKG9doWhRi6lpElUNHG/VQSLcWkVhwAtfdm9iSB87MUjEmNiCscQXD2RVAUFd8SBpmuYxpYdXgOdvtpMpjlHxB1jP5ySuqsD55WHeveapA1nDg/DBinPiZ1I/0mufl913PrS0Tuj0n9pmH1oYZfvy4sD5IK0VVGDQJicttThkF+6J3H/dq3reTUVKUpUhSlKBSlKDy9L1i4eiDxurwbiI7yWSQxjIzZplMC9VOsqxNOtj9Jx2k1KXY+MbCyRTSxyyO6EnOyIYwyGUAhCULWey2IFxrQaq9L1k8PsjGiVHaWMiyrJZyrkLkKXbd3kClsQMpsGDqbg3FRsJszaQaJXnVgq5pX3llL5oOA3d20jm6pso32nAABtb1XbaQ+5dRmMc6HwD3iY+QlJqnbZOLbCNFNIjyGVHvvXA3aNG5XeCO4YlTqFA14DgObbI2hkUDEqXzJnbOwAjWNFYqAmrFs7G/Hq6jWg1168vWSxGw8XJlzygMkjyIyzMSGI3aMAYgFGWSXqai6oLm5I7Q7DnEU6sYM0zLwAy5DIZJwepqTvJbXBB0J4mg0969vWZj2Xi2wzxyyqZHmRriR7CEPE0qZ8gNyBINFANx8PKHh9hY5AqriFUZw8gDsdW68zKSmvXaQ5ToRlJtrQbG9e3rJbbw2P30kkTAw2UJGjkSHrwFi11smizjMtz1lsOzlg9l7RKjeTqpaNAeuSyMUiEq23eUsrb5g99bqtgNaDY3r2si2xcbmVhOl86ZyWObcq8jMlwl30ksLkaxgm9yKvdg4R4oQkpu+Z2Y52cEu7NoWANutw5cBoKCxrxmAFybAakngBXtcp3XRSVu9woP0jYki3PQE+ANB8YbGxyfk5Ef7Lq3C1+B7x6iu5NY1ejAVEdMSsYhi3e8QWyyDejEPo1iS5juGvbdW4mpsvRqQ4aOHfXdJN7mbORmAYx/SBsrFWt+byoNIHFyLi41IvqAeF/Q19XrJHoy0Tbz2kiKOx67SEqiJF1mfeDOwKTNd7i0xuDbWPhejOIV4g2JJRMr5mdyzyZ0ZgqhxxWDW9wd9J33DYy5bdYgC442tcmw872rwwr2Ds4DmeHqfnWYfZW4wqxz4pV98sm8dmHwESKuYuCdYwx1FxmHaa6f1Zc4WKFpc5jlEuZs5vlLNGL5rkqcjX5leFNDQpGjMJRYnKVVgb9RiCbciDYeld6x2yuihQxGLFOYY3zBAzZeoIUyjrHS8LAjh7x+03kYvozNJLM7YkhZCtkXOoCqJMoNnHNo7245D9awDUXr29YybovJGWl9qKqr75zdgW3cUKDOxawFomvysx7TXPZPRfE5UZ52Q7wOV3krWCiAAg70jM26e9yR75u8ENo7gWBIBOg14njYdvCvq9Y/+qcuXJ7UxOTrXL5i7JCm8BzdS+SfQC3vBp1bG32Hsk4XevLIHLLHmfrKAsUSqbhmIAuHbj9LuoLqleIwIBGoOo7xSg9qNtKBpIpERijMjKrAkFWIIDAjgRxqTXl6DIP0WxLkGXFM7K7OhDSIUY6Lls1tBJiB4GNTcKb+ydFpnWaOSRTHMrBgHkC2mkzTruxZSSGeznXUDQDXWhq8Y0GY2p0UaeGGKSUtut6czO5OeQMiHUnPlWRwC19QO01zj6O4sN/xTBd8HYCSTWEZhu1Gm6uGHA2G6W3xE1rRXtBkcL0fxgMWfFFss2eX3stnXq3svIGzHd3CqW+kBr9Y/ovLJiXmEpUGQOlpZbrZIYwABooyjEdUaMZFvpcVrKUGZTYuKGHmT2gmWRwytvHsFDKXCm2aLMAwstwl9OFzBXoliBLHJv7lcuZi8me6rhlvcW3lxDICrGx35Y3y2O0pQY0dHcfulAxmWS93JaV1chUIbUjIGdAxQdVVdkXjmOqwELIioxLFRbMWLMwGmZiR8R4mpFKBSlKCLtTCmWGSNWKM6FVcC5RiOq1ri9jY2vyrOp0M+HNiHcq7MGcEsM0kbWBzCxCrIt+2UnllrWUoMmvRBrMr4gurmMtmQ5rK8LSx3z23b7t7rbQzMbnhUrEdGC0MUW/cGKF41YAgmRwoEpGblZrD87iLVoqUGUToiwI9+QN2Y2GVjcM5dwpaQ5B1mUAcBlGoUCo+J6Jc5MQnxyspMZGUyoqdVt5mzWD634SEcBWzqn6SbC9rVFz7vIzMDkViC8MsQZb/AAsu8zA9qiggTdG0xEOHVpVkWOJlzbtSJBKqKzrY2W6bxbDS0vdUSXo5usjS4zKqz7xiwYb2wvu5DvLEEBibAAlUuLLYzcH0QjinjlVzljLFYwLKl2kI3dmAXRwraHMEXhao+J6Dq++vM3vmctcE6SLMtmu1jlE7gEAaBRyoPML0TbQ+1M6kJclTmZQIRImYP8Dbt2tyaZjc8Kl4jo47R4eMT2ELZnsh94c6t1eveMaMoAJAD9wqH/UZS1zKbZGUqqBQpff5tzr7lDvzdRx3ceumtn0e6PeylzvnlLsWYyC7a6hQeShmla394RoABQVWI6EF03bTllZcsoZCRJdUV3sHFpDZ7HgBIRY2FT9q9G3mlkkGIZN5HuxYHNFcZWKHOAObC4Nns2trVoqUGTXoacytvtfdByEYM4jTLctvM2a5dgSTYyMdTY1yxHQp3jKNiSQ4tLeNrOSmV5ABIMshJcg36ua1jlFtjSgzmG6NMpkJnJzyM+icM3K7MSfM9wsABStHS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data:image/jpeg;base64,/9j/4AAQSkZJRgABAQAAAQABAAD/2wCEAAkGBxQSEhUUEhQUFRUVFxwXFBgYFBYYFRUVGBgWGBQWFxocHCggGBooJxcXITEiJSovLi4vGB8zODMsNyovLisBCgoKDg0OGxAQGjEcHCQsLCwsLCwsLDUsLCwsLCwsLCwsNCwrLCwsLCwsLCwsLCwsLCwsLCwsLCwsLCssLCwsLP/AABEIAN0A5AMBIgACEQEDEQH/xAAbAAEAAwEBAQEAAAAAAAAAAAAABAUGAwECB//EAEkQAAIBAgMEBwQFCAgFBQAAAAECAwARBBIhBRMxQQYiUWFxgZEUIzKhQlJykrEzYnOCosHR8BUWJGOTo7LhNFPCw/E1g6SztP/EABkBAQADAQEAAAAAAAAAAAAAAAABAgMEBf/EACQRAQEAAgIBBAIDAQAAAAAAAAABAhEDMSEEEiJBI2EyUXEU/9oADAMBAAIRAxEAPwD9xpSqTpXtpsLEu6TezyuI8PFe2eQgkknkqqGYnsFBd0rM4HplEcLg5pA28xcYZIokeVy2QNKFVQSVXW58O0V6nTnCNHHJG0komL7pYoZHdxESsrhAt8gI+I6cKDS0rO4jprhFSJw7yCaFp4xHFJIzRJlzMQq3W2bnbgeyuGI6ZQqyvvE9n9kGKdism8CSMqwWULbrXbQ9a4AA42DU0rK7Y6bRwwCUQ4gs0yYdI2glRzI9iNCtytrm4ve1hrWpU3FB7SlKBSlKBSlKBSs7sjpbHiMZNhUR/dLmWQ23coV93Lk+y11PeDUqDpTg3LKmKw7FUaRgJUOWNLh3NjoBY37LUFxSs3g+nWBeBJziYoo5GdY95IiFjGxVjYnhwPgwva9WGP6R4SBxHNiYI3K5wryorZBc5rE8NDr3GgtKVWz9IMMkywPiIVme2SMyKHa/w2W99eXbXy/SPCCYQHEwb4tkEe9XPnsDly3vfUad9BaUqh/rZhkEjTSxQokzQqzTRkSMiqXtY9UgkgqdRlNwK+26VYX2mHCiVGlnQyRhWUgoBcG99cw1FuIBPKgu6UpQK8Ne0oPBXtKUClKUCs5tXokmKxW/xDuypHkgjRpIt0SSZnzo4LFrIOQATnWjpQfmu0OjeKwQwi4JZZTho8SkbosBASZ1ZImSWVbWypaQFvhN11qw2b0JmihwhhxIgxEOFOGlbdb5WEhWSQpdls4dbhte8VuqUGNj6BLGjpDMUHsPsMRKZmiBLNJLowDMxKkiw+D0+5ehH5bdzKu8iw8KK0CSRJDhwRumRjZ0fMbgZSOR51r68tQYrB9A2iiw6LiBeDGe123LGIdV03MUZkvEgD6dZrHkb1tqV5eg9pSlApSlAqv29FO+HkXDMiTMuVGcnKlzYvoCSQLkDmQBpxqwpQYLAdB5sJLG+GxBlVMLNAqzlRkZ8jRFd3ECy5lJbMSdbi5vds/oVNEsCo8Q9n2fJAhGb/jJipklIy6pdb34kk6VvaUH5htPoTj5MMmHR4URcGmGyriJ1VGUsJG6sQM6uuXquQqm/VbnB25s+WTE4nCRxZkxeLwu8LQzB0igEWezZN00QEVw2e/WK5bm9frtKDBYvohiHknjzQez4jGR4uSQl/aAse6IhVMuXjEAHzaBj1a64fohNeIuYf8A1CTG4izMcw957Mq3QXK+642tk0vz3FKD8zxHQjGbiFUbDjELv5DMs88TxYieVpGZWVCJorFQY2UXy8ddNLs3Yk8eO37mJ4/Y48PcEo4dHZ3IjC5crFgdGFsoFq09eXoPaUpQKUpQKUpQKUpQKUpQKUpQKUpQeGslHOzO12KYpJHKpJIypJGHOUKBo0RQr1gpINiRmBFX20dprErMSoVfiZ2yovYCe3uGvDhesb0h2os+73+GllgzaFsMghuzKFJE7XZhyJjGjEixqmc396TGjxu32jRi2HlDAgC+UxEmwzF0LFIxfVmUEAHQ8K5na0uHVZMQVliNs7xRt7onXORmJaLkWGq6Egi5WDiMKYAmIglkEa5WlhaQyRmE6EoWLbooDm6hykIRbUEXOCliZfcsjIOGRlKjidMugrmy58p5WmKJium2DWyxSjEyN8EWHIlkbnwBso72IHfUnZ+387KksM2HZzaMS7ohyBchWjd1zWBOUkGwNr2NusWHRSSqKpPEhQCfG3HgK5bTwe+jZASrcUYfEki6xuO8EA9+oOhIp/1eek+xdUqDsTFGXDxSNYF41ZgOAYqCw8jcVOrsZlKUoFKUoFKUoOOMkyo7AFiqkgDibC9h31Q7PTdCOSLrqye9yG+8LZWEoubM183O5DnjYCrnHY1YwBYszaKq2LMRxtcgAdpJAHM1hYtmbuUzI80CzSMWkhb+zh3e6q0bArICTl3uRR386z5Je5ekxpm6Q7yXc4ZczKA0rOHRYgfhBBAZnP1RoLG5GgPxgel8BdoMRJHBiIzZ43cLccnjZrbxDxBGvIgHSomFxMczGHENF7VCcuhySEEApJDrnVWFvhOhDLc5anS7JilC+0RxTslwrSQoxAv3g2PC9rA9g4VhfUWXzFvam/0/hs4T2iHOeC71Lm/CwvViDVS+DjZGjKIY2BVkyjKykWII4EU6NTExNGxLNDI0RJN2KqbxFjzYoyG/O9614uaZouOlvSlK2VKUpQKUoaBSlKBUbFzW0BseJPYo4n5j1qQarHOZh/eG9v7tB38iSNPz6Cl2fhvaJjiJBeOJ2TCofhUoWSTEMOcrHMATey8NWapnSN7YaWxsSAFN7WdmURm/LrFda+tjygYaAseMUfmSi8AOJPzqNiMWXnhiC3LuSeFoVjUs0h4h3DGNLDRTINSRXBJlycm/pp4kdsHJkO6AsoZio6xYIxLILAWjUA2GYjRbAcKi7V2WI39rw65ZUHvFSyjEQj4kccGYC7KeIItexNdcRgzFOSgUqQrgG+YTW3KX+spDOxJN7qeP0bg05vhluGPmPEYEAg3BFwe0Hga9r4ijCqFUWCgADsAFgK+65l0LopJ1ZouO5xEij7L2mUeAEoUdwFXtUfRNbxyS2tvp5W8VVzFG3gVjUjxq8r1seowpSlKsFKUoFRsdisg7WY2RebMeA7uBJPIAmpNZ+e8z8dHDKO6BSBKR+c5sLj6NiLEahGhh9pzljmjbqu6krv7XBRCDdYAbjQ9c5uWr8tpR7sPCGZopYJFZXkJEOlt6XYlljsWvrplGUXuD22NibYTDkLdniUquguxUMdfoqL3J5DtOh5YaPezIp66Pmdrj8oFWyyG/BAzKEXuZtTqOTDLLLPd6WutO39GRYuBRiUWW6gZ2QIx4HeR6lou0G4YaGvvo9I27aKRizwOYmY/E6gK0Uh7SyMhJ+tm7K47BlkREikKuVzJGyk3eKE5TM97WJuq5QONyDY6W6xKCWAALWzHmbcL+Fc/JvG3Grx91GwS5MS1uE0ea358RVWJ8Q6D9SpNRIFLYsdkUJJ7zM4A9Nw33hVvT2+/wZ9LulKV6LIpSlApSlB4K9pSgj46XKjG9jaw8SQF8dSKiRuqyuT8MSKvhe7Np4CP0rjtxy+VEkMdmDMwCsdLhVAYEXvrextl7xWbXH4mHPmXfnfFizMEuLRrEDkQggC3LiB32C6w8BURx/TCKDr+SjAsLf3jWtfubXTWVsbDjPJLa1jukH1I0Ov3mu3eMnZXDYmM38ZmtYu7872yMYxbusnYK5bAxbLFPmFnV75Qb2ZgAI/AGyg91c/Hd539LWeEbpNI+RpkJG6k3xI/5cDpHIhH0rq05A7bc7Gr0GucOCDCSJjmG7WFvDIb+BOf8Kh9HpWbDQ5zdwgRyObx9Rz6qaz9Xj4lTgsai7UlZYnKfGRlTszuQkd+7My1Kqt2xLZ8Kn/NxKL9xJJtf8K/lXNxzeUi96XOzsIIYo4lvljUIL8bKALnv0qTSleqxKUpQeGvaV5QRNruREQpIZrIpHEM5yg+V7+VR8DEM0vABcsS8rIiBh85G9K648XkhHYzOfAIyj5uKr5Jvcut7b2WUMfqxq7CVu6yqRftK0FBgZwmFjaUEBcOm8UWLLAAFSMC/GQhibcgF5Cr7BRZIDMDmmnC3bsZ+rFGPqxoXtb7ROpJNTLhs8cAax38yYhxl0yx5ZkUcgFEcSjtCmreFveLEeAlMqi/0CjMD/iZtO4Vlx6vlNVe28MInjxKXAwjxwMBwMEgAlvrwG9jc/oRWjrgcCs8OIjkF1maRHHapG7PyFRej+JaTDoZLbxbxy2FhvY2Mclu66kjuIrD1WPWS+FWNcNhrd8Q975pco7ljREt94SHzruK5dFzfDRvYjegzWPEb1jJY/etVfSzzaZrWlKV3MylKUClKUCueIlCqSeXqb6ADvrpVfiyXcKOCi/6zaL36DMfMUFcVJuzXLHXzP8OA7rXvUDHyMAx7DY9lgbsfDT8KvJosq6C3C3kb/uHrULE4S62txNj6HT51DXGxWdEyMPgED36ua41JLMxawPO5bj5nmah4mWVJDLh7MzlpMhFwwjZwCbajR76fOwv22I2bBMWJsFhlvrwMGHlJHMi+b51dqg0sLBQQLchk0Hz/AArDjxkyyv3tXt99E8f7RC0pQozySBlJvYxuYTY8x7vQ1H6Ox5UlXsxOJPhnxErj/WKttkgZDbm7n1difxqt2aw3uKTms9z+vFE4/wBRHlT1M+Bj2sKrwu8xsY4iCJpD3PKd3H+ys3rVhUPo/wBaTEy8ml3a/ZhRUYff3tc/ppvNbPpeUpSvQZFKUoFKUoK+U/2lB/dSH9uGqXLmSYG4940AB5iSUySkeKuv3am7WZxiEKMq+6e90LX68Vh8QtUPCxOJVDSZ80rORkAGYxPYrqTYW7Tw7qhOn1gwL4VuP9nYDTtEB8iQD86+3fdzh8juTE6gKB1irIVuzEKpsSAWIGprhEfcYN76AIDrxzxZF4fnFKtW+G4H8kcPSsuG/Fax9bEmLCTMMp3hOW97BlVuPmfQ8aq+j7+8xq8kxjAd2eHDyn5yMfOpOEm3cpblJlRj2G53R8yxXt1SvMDCEnxQ5ySJLbuaGKIHwvCw8jUeo/gYzVfe25WTDzMmriNsgOgLlSEHqRVvgoBHGiDgihR4KAB+FU+2FuiDtmhB8N8hPyBq+FU9LPjaZ9lKUrqUKUpQKUpQKgbNGZc/1zm/VPwfs5a77QciNyvxZTl+1Y2+de4ZAqgDgBYeA0FBzxGpt/PH/avJY7i3fceRr6t1z5fL/wA0mNhUJZLAYxcPDlbXLhcNYBSxd2jkQKFFyb7seAuToCRebIitGFPGwv2aAcKz+Db4zod2sAFwLgLLiYnPkpPoe2tBs57nxv8ALh8jeqYybq8nhN2SLIR2MwPjmJ/ffzqq2kfZ8UJT+SnVY3b6kqsdyW7FYOy35EIOelps9uvKvPqsfNcun3PW9SsTh1kUo6hlYWZSLgg6EEcxVs8ZlNVTeqhswAJPAanuA41x6JxWwsRIymQGZhzDzM0z377uajTbEkKGASXgYWJa7ShL9aPN9IFermPWAOuY61fqLCseDiuG9pyu3tKUroVKUpQKUpQUe2ATMv6Jj6PD/tUdlyTRHkHW5+2Hj/Fh61Px6XmH6Fx+3FUTbCFVLaXVS400vGRInndfnUL43xpEw6XwsC6C0kKnsG7mQEeqW86t4ksLdht6HT91UeKkWPDsT8KYu/Ec8WHW9zoOsPKtHGtwbcT+PD+FY8M1v/RHGCBzA8CCDYkaHUEdhHI8iKhSZyRIBmli6kqjQyxHVWUfWHxLyvvFvrerkrp3/wA/71AkYJNG3APeM+YLLfvBBA+2a1slmqr+0WLEriJYREcyoxkk/NsjIiODqr5mvlIB6jcLVoq+VUV9VHHhMJqFuylKVdBSlKBSlKCLtL8m3hXWM6fz4Vz2lfdPbUhSQO0gEgV9QG404cvDlQfKr1if5/nSuOJPU9fwNSRxP89tcJV6tu3T8ahMZaNEU4sswVDGzM5Oq5Z8ZmJ8CSfGrvZTh0ikAtmUMf1lBFUuKjQyYlZCqo2HZWLGy9aecG/ma0GxwpjQi1iqEW4Wyra3dY1nj/Krb8OmHYCYj6yn0Rhp/mE+dWNViD348HHruzb5VZ1qpSlKUClKUClKUClKUECUXn71jHoza/6PlXLaaZhl7RYen8iuii+Ik7N3GP2pSfxFcMeeHbr+NQtizsT3wmJYgnIY3IBA+HD4aVuJtbU37r1qoWs1r6Hh+799ZzCwl8LiFU5WZAFPYxwcAUnztpwNXcMgYBgbiwYd4NjfzrHjvyyn7SssulVO0vybnnGRL9whyP2SKuA2lVsiZgwPA3Q94P8A5Nboi0Wvah7IcmCIniY0J8covUyipSlKBSlKBSlKDxheq7ZrWRQeK3Q97ISp9bXqyqodsjuOWYSC3YwIOnijH9aiY9faqLiVgIfPJG0gIRigCFQczAWU9ccf4X75r29aqdqSFZ8MwBIZ2jJHJWjke57rxoPSpqydUeFuWmn8+lQnSilw4nmkiJNpIZxex0KYohWB7QWv5C1W/RzMsEasbskao/D40ARx5FTVfsxQcRERpbBhj23mlznTlqh9ak7DxN3xC6DLK1gOxmtfxLCSsscvyWJ+lkAfaB2FHNu8GIX+ZqzqvwhvKT2Kfmw/hVhWytKUpRBSlKBSlKBSlKCtV7YiX9HGfnMP3Vzx/FTy5+FxXzMf7RN+hj9M2Ir42u3upD2KSPultPS1QtigbIhzwSodcwVT3hsLB/GpHtapAJQGZRFmIVczEKl7KoGp5WA419bLjyyYkcLTKPC2Gww09K7bIVWiC8gzoRpwDuhH7NYcd/JlE/SVsbHCaCOVQVWRA4DAhgGAIBB4HWo+Nkyozd9/Q3trUTovJ/Y4O6NR+yK77UjzRFRxchQT2ucoPle/lW6OlhshMsEQ7I0HooqZXi8K9qVSlKUClKUClKUCqrbCaq3cUPdmsVPqgH61WtcsTCHUqeBFu8dhHfzoMxt5juA41KSRv5LIuc+GXMa7465TKNCQ1vFgqL82FVuNM00U0O6Yllkjvu3CB7mMWbs5318dKk7LWSZsO7/DKomIzAhRlikUAjj12HDQhPC8L+5Iw6D2/EkfRhw8YHZrO5HZwdf5tUfDjLNL2lnHiBuGX/7WqbsvWXFt2z28ckMK3+RqFisoZtbFcVqeGj4UG1+wkDzArmwv5sk/UW+yHvJJ2AD5tJ+4LVvVVsEaN9r9wP7/AFvVrXUpl2UpSiClKUClKUClKUFPtJssp/Phb/Lbh/mfKo+POZQO2SAeKmSPOPS4qV0gYIqyE2VG63G+VlIsLc75aqMTj0XdqSLtNFGoNwSROq2Xttr5XNQtOljgjeXE/pgP/j4f+NRsM27le2ivKVPdJkWS/iQSP1BXfZ/5XFfpx/8Amw1cMYtvaQvxKseIH2lzC3mIQPOuTjv5qt9PjYEt8OmnDeL/AIbun/RVhCmeZByjXO32mDKmvgZD93trN7Mjk3LPkICNLnu4QkZ52ktbh+UuAbC9q1ew8MUiGcWdyXfhoza207NF/VrsUtWAr2vK9ogpSlApSlApSvCaD2lVeI2/Ahys5uDYhY5G1HEdVTrXGTpCp/IxTynuiMYHi0uRfIEnuqLlIJydWQjk/WHiLBvxU+tVPRNRlI4iC+FXsG5dla3dog/UrpPjp2ysMOBla9jOucjUGwAK8DzYVQ4Xarx4bExjMMTJiWjjRhbLPiYxNYa2ZFzSNmH0UNRM8b1U6W3RVs2GWS9xO0k4P5s8jyxjwCsoHcBUDbkTmVo4lV2kMT5C2TMqriA9jYi9lUa6air/AAWFWKNIkFkjVUQdioAqj0AqAkgXGOzcFwxP6ocE/v8ASuLhu+W1fLpL6IMxwqGRSrnNnDWuHDMGvbvFXVRtnRlYkB0bKM32jq59Sak13sylK8FB7SlKBSlKBSlKCPj8MJI2Q/SBHgeR8RofKqaLAouG3gX3gVWZm6z5oiGIJ7ip0FhflWhqqEdmkhbRZAXT9bSVRrxBOb/3O6gj7M13r/XmcgdmQ7r/ALd/Oq/aGLdZZQiB3ZUhRC2UkMs0hkvY6dUoB2o2orpsKQbycN1ZHdWIuesFijjdlB5Z1kBt4njXDFS73FxFOCNlLC1mYJKzqDfXLZQTwvJbiDbhm8eS1p3H30dxO/Mka6qkyySecUMiL2i7MSfsEHjWtrOdEoVR8YiggnEmQ3N750QC3YOpbyrR1243c2zKUpUhSlKBSlKBXjV7XhFBl8bMgc58Vi06x6qwAJa50B3DEjvDa1zGMw30cViTrwAdj3j8kTVlLsORnZvbMQoJJCouHCqL3AF4iTbhqa9j2NKCT7ZORYWBXD2Fuf5Liay9t/qJ2rXKNoDtCTwDRD7xEY+dU2LRhiTH7FiJUcRy5ziYt9E8e8j3sRL/ABAMi/ENLk8TfZ/0c/KZvNIz+CiqvFYOdcTA28jOZZIgdy2hYJLraXU+5NuHOq6znUifCuw3SkouSfD4zeIAGZcJKyyHQZlyrpfs4DWxI1P3sjENiXLlHj3j7vK4AYLGVMosDew3WQnhnlIFwATZz7JxbswOIjEZ+EJC6MOVmbekkc+qV86stm7LWEaEk2CgmwCqOCqqgBV7gPG9OLi9t91nktThXtKVuqV4a9pQKUpQKUpQKUpQKi4/C510OV1OZGtfKwvy5ggkEcwTwqVSgyuKG9doWhRi6lpElUNHG/VQSLcWkVhwAtfdm9iSB87MUjEmNiCscQXD2RVAUFd8SBpmuYxpYdXgOdvtpMpjlHxB1jP5ySuqsD55WHeveapA1nDg/DBinPiZ1I/0mufl913PrS0Tuj0n9pmH1oYZfvy4sD5IK0VVGDQJicttThkF+6J3H/dq3reTUVKUpUhSlKBSlKDy9L1i4eiDxurwbiI7yWSQxjIzZplMC9VOsqxNOtj9Jx2k1KXY+MbCyRTSxyyO6EnOyIYwyGUAhCULWey2IFxrQaq9L1k8PsjGiVHaWMiyrJZyrkLkKXbd3kClsQMpsGDqbg3FRsJszaQaJXnVgq5pX3llL5oOA3d20jm6pso32nAABtb1XbaQ+5dRmMc6HwD3iY+QlJqnbZOLbCNFNIjyGVHvvXA3aNG5XeCO4YlTqFA14DgObbI2hkUDEqXzJnbOwAjWNFYqAmrFs7G/Hq6jWg1168vWSxGw8XJlzygMkjyIyzMSGI3aMAYgFGWSXqai6oLm5I7Q7DnEU6sYM0zLwAy5DIZJwepqTvJbXBB0J4mg0969vWZj2Xi2wzxyyqZHmRriR7CEPE0qZ8gNyBINFANx8PKHh9hY5AqriFUZw8gDsdW68zKSmvXaQ5ToRlJtrQbG9e3rJbbw2P30kkTAw2UJGjkSHrwFi11smizjMtz1lsOzlg9l7RKjeTqpaNAeuSyMUiEq23eUsrb5g99bqtgNaDY3r2si2xcbmVhOl86ZyWObcq8jMlwl30ksLkaxgm9yKvdg4R4oQkpu+Z2Y52cEu7NoWANutw5cBoKCxrxmAFybAakngBXtcp3XRSVu9woP0jYki3PQE+ANB8YbGxyfk5Ef7Lq3C1+B7x6iu5NY1ejAVEdMSsYhi3e8QWyyDejEPo1iS5juGvbdW4mpsvRqQ4aOHfXdJN7mbORmAYx/SBsrFWt+byoNIHFyLi41IvqAeF/Q19XrJHoy0Tbz2kiKOx67SEqiJF1mfeDOwKTNd7i0xuDbWPhejOIV4g2JJRMr5mdyzyZ0ZgqhxxWDW9wd9J33DYy5bdYgC442tcmw872rwwr2Ds4DmeHqfnWYfZW4wqxz4pV98sm8dmHwESKuYuCdYwx1FxmHaa6f1Zc4WKFpc5jlEuZs5vlLNGL5rkqcjX5leFNDQpGjMJRYnKVVgb9RiCbciDYeld6x2yuihQxGLFOYY3zBAzZeoIUyjrHS8LAjh7x+03kYvozNJLM7YkhZCtkXOoCqJMoNnHNo7245D9awDUXr29YybovJGWl9qKqr75zdgW3cUKDOxawFomvysx7TXPZPRfE5UZ52Q7wOV3krWCiAAg70jM26e9yR75u8ENo7gWBIBOg14njYdvCvq9Y/+qcuXJ7UxOTrXL5i7JCm8BzdS+SfQC3vBp1bG32Hsk4XevLIHLLHmfrKAsUSqbhmIAuHbj9LuoLqleIwIBGoOo7xSg9qNtKBpIpERijMjKrAkFWIIDAjgRxqTXl6DIP0WxLkGXFM7K7OhDSIUY6Lls1tBJiB4GNTcKb+ydFpnWaOSRTHMrBgHkC2mkzTruxZSSGeznXUDQDXWhq8Y0GY2p0UaeGGKSUtut6czO5OeQMiHUnPlWRwC19QO01zj6O4sN/xTBd8HYCSTWEZhu1Gm6uGHA2G6W3xE1rRXtBkcL0fxgMWfFFss2eX3stnXq3svIGzHd3CqW+kBr9Y/ovLJiXmEpUGQOlpZbrZIYwABooyjEdUaMZFvpcVrKUGZTYuKGHmT2gmWRwytvHsFDKXCm2aLMAwstwl9OFzBXoliBLHJv7lcuZi8me6rhlvcW3lxDICrGx35Y3y2O0pQY0dHcfulAxmWS93JaV1chUIbUjIGdAxQdVVdkXjmOqwELIioxLFRbMWLMwGmZiR8R4mpFKBSlKCLtTCmWGSNWKM6FVcC5RiOq1ri9jY2vyrOp0M+HNiHcq7MGcEsM0kbWBzCxCrIt+2UnllrWUoMmvRBrMr4gurmMtmQ5rK8LSx3z23b7t7rbQzMbnhUrEdGC0MUW/cGKF41YAgmRwoEpGblZrD87iLVoqUGUToiwI9+QN2Y2GVjcM5dwpaQ5B1mUAcBlGoUCo+J6Jc5MQnxyspMZGUyoqdVt5mzWD634SEcBWzqn6SbC9rVFz7vIzMDkViC8MsQZb/AAsu8zA9qiggTdG0xEOHVpVkWOJlzbtSJBKqKzrY2W6bxbDS0vdUSXo5usjS4zKqz7xiwYb2wvu5DvLEEBibAAlUuLLYzcH0QjinjlVzljLFYwLKl2kI3dmAXRwraHMEXhao+J6Dq++vM3vmctcE6SLMtmu1jlE7gEAaBRyoPML0TbQ+1M6kJclTmZQIRImYP8Dbt2tyaZjc8Kl4jo47R4eMT2ELZnsh94c6t1eveMaMoAJAD9wqH/UZS1zKbZGUqqBQpff5tzr7lDvzdRx3ceumtn0e6PeylzvnlLsWYyC7a6hQeShmla394RoABQVWI6EF03bTllZcsoZCRJdUV3sHFpDZ7HgBIRY2FT9q9G3mlkkGIZN5HuxYHNFcZWKHOAObC4Nns2trVoqUGTXoacytvtfdByEYM4jTLctvM2a5dgSTYyMdTY1yxHQp3jKNiSQ4tLeNrOSmV5ABIMshJcg36ua1jlFtjSgzmG6NMpkJnJzyM+icM3K7MSfM9wsABStHSg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www.maximumtrainingsolutions.com/image-files/agonist-antagoni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759" y="1493163"/>
            <a:ext cx="4480433" cy="501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444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Fascicle Arrangement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Muscle fibers in skeletal muscle form bundles called fascicles</a:t>
            </a:r>
          </a:p>
          <a:p>
            <a:r>
              <a:rPr lang="en-US" dirty="0" smtClean="0"/>
              <a:t>These single fibers are parallel to each other and end in a tendon</a:t>
            </a:r>
          </a:p>
          <a:p>
            <a:r>
              <a:rPr lang="en-US" dirty="0" smtClean="0"/>
              <a:t>However the arrangement of the muscle fascicles will determine the type of muscle, the strength of the muscle and the function of the muscle</a:t>
            </a:r>
            <a:endParaRPr lang="en-US" dirty="0"/>
          </a:p>
        </p:txBody>
      </p:sp>
      <p:pic>
        <p:nvPicPr>
          <p:cNvPr id="6" name="Picture 2" descr="http://s1.hubimg.com/u/3505148_f5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696273"/>
            <a:ext cx="5990343" cy="191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233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Muscle Groups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8433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An </a:t>
            </a:r>
            <a:r>
              <a:rPr lang="en-US" b="1" dirty="0" smtClean="0"/>
              <a:t>antagonist</a:t>
            </a:r>
            <a:r>
              <a:rPr lang="en-US" dirty="0" smtClean="0"/>
              <a:t> is a muscle whose action  opposes that of the particular agonist</a:t>
            </a:r>
          </a:p>
          <a:p>
            <a:r>
              <a:rPr lang="en-US" dirty="0" smtClean="0"/>
              <a:t>These muscles contract and produce the opposite movement of the agonist</a:t>
            </a:r>
          </a:p>
          <a:p>
            <a:r>
              <a:rPr lang="en-US" dirty="0" smtClean="0"/>
              <a:t>A good example of this is the triceps brachii</a:t>
            </a:r>
          </a:p>
          <a:p>
            <a:r>
              <a:rPr lang="en-US" dirty="0" smtClean="0"/>
              <a:t>Their contractions produce extension in the elbow</a:t>
            </a:r>
          </a:p>
          <a:p>
            <a:r>
              <a:rPr lang="en-US" dirty="0" smtClean="0"/>
              <a:t>This is opposite of the biceps brachii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4782312" cy="463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399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Muscle 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a </a:t>
            </a:r>
            <a:r>
              <a:rPr lang="en-US" b="1" dirty="0" smtClean="0"/>
              <a:t>synergist</a:t>
            </a:r>
            <a:r>
              <a:rPr lang="en-US" dirty="0" smtClean="0"/>
              <a:t> muscle contracts it is helping move the agonist</a:t>
            </a:r>
          </a:p>
          <a:p>
            <a:r>
              <a:rPr lang="en-US" dirty="0" smtClean="0"/>
              <a:t>These muscles are vitally important to moving the agonist</a:t>
            </a:r>
          </a:p>
          <a:p>
            <a:r>
              <a:rPr lang="en-US" dirty="0" smtClean="0"/>
              <a:t>Many muscle groups contain multiple synergists</a:t>
            </a:r>
          </a:p>
          <a:p>
            <a:r>
              <a:rPr lang="en-US" dirty="0" smtClean="0"/>
              <a:t>The hips and knees contain large amounts of strong synergists</a:t>
            </a:r>
            <a:endParaRPr lang="en-US" dirty="0"/>
          </a:p>
        </p:txBody>
      </p:sp>
      <p:pic>
        <p:nvPicPr>
          <p:cNvPr id="4098" name="Picture 2" descr="http://images.slideplayer.com/1/273921/slides/slide_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584" y="1825625"/>
            <a:ext cx="5466249" cy="409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849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Muscle Groups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Some muscle groups are designed to prevent the movement of joints</a:t>
            </a:r>
            <a:endParaRPr lang="en-US" dirty="0"/>
          </a:p>
          <a:p>
            <a:r>
              <a:rPr lang="en-US" dirty="0" smtClean="0"/>
              <a:t>This can create a stable origin for other muscles</a:t>
            </a:r>
          </a:p>
          <a:p>
            <a:r>
              <a:rPr lang="en-US" dirty="0" smtClean="0"/>
              <a:t>These muscles are often synergists </a:t>
            </a:r>
          </a:p>
          <a:p>
            <a:r>
              <a:rPr lang="en-US" dirty="0" smtClean="0"/>
              <a:t>These muscles are called </a:t>
            </a:r>
            <a:r>
              <a:rPr lang="en-US" b="1" dirty="0" smtClean="0"/>
              <a:t>fixators</a:t>
            </a:r>
            <a:endParaRPr lang="en-US" b="1" dirty="0"/>
          </a:p>
        </p:txBody>
      </p:sp>
      <p:sp>
        <p:nvSpPr>
          <p:cNvPr id="5" name="AutoShape 2" descr="data:image/jpeg;base64,/9j/4AAQSkZJRgABAQAAAQABAAD/2wCEAAkGBxQQEhQUExQSFBUXGBgaFBcWGCAeGhgZGhYYHRgdHRoYHC0gGxopHBsYIjEhJyktMTEwGh8zODMuNygvLisBCgoKDg0NGxAQGjQlHxwsLCwtNisvNC00NywsLCwsLCssNCw0Ly40LCwsLCwsLDQsLCwsNCwsLCwsLCwsLCssLP/AABEIAKcBLQMBIgACEQEDEQH/xAAcAAEAAgMBAQEAAAAAAAAAAAAABAUCAwYBBwj/xABBEAACAQMDAgMFBQYCCgMBAAABAhEAAyEEEjEFQRMiUQYyQmFxFCMzgZFDUmJygqEHsRUkNFNjkrPB4fFUotFz/8QAGAEBAAMBAAAAAAAAAAAAAAAAAAECAwT/xAAhEQEBAAIBBAIDAAAAAAAAAAAAAQIDMQQRQVETIRIUIv/aAAwDAQACEQMRAD8A+40pSgVG1OvtWyFe5bRiCQGYAkDkgE5Fa+qaw2lUKAblxgloN7u4hjJjsArE/SO9NB01LUt711vxLpHnfnv2USYUYE4oM7uvQWmuhlZFUtKkEEAdiOah6S5fbe25GhyuyIEKIaGGQ271nAGBOPesdAs6lHBBRmGblslHnkSVjcJ7GQaaTTLcl13Wrsxe2H41AB3KfK2IhiJK7YPFBJtdSQsEYlLh+B8H8uzcHgng+hqZUO3opDi6Vu7uQUEBRwsZkTJyTkn6Vgenm2PuXZY+FiWQ/KGMqP5SPoeKCfSonS9cL9sOBtPDKfhPp9IIIMCQQe9S6BSlKBSlKBSlKBSlKBSlKBSlKBSlKBSlKBSlKBSlKBSlKBSlKBSlKBSlKBWvUXgiljOOw5J7AepJwK2VQ9a6zbVVMXSi3U33FRjbUBxuLMBG0d2yBBkiKBqtLd1Shhc8Nrbh7W0KU3qCNpYgsVyyMV2mGaPWrTp+t8VTKlHUxcQ8o3pjkdwRggg1JWIxx2qJrrJBF1PfUQR++nJX69wex+RNB71XRm9aZAxRiPKw+FhlT8xPI7iR3qANQ0i4oAuLCX7TEDfmFKk43TOw4DTBj4duk17sm6Fc3GPgrlRs7FiRIEZmO49RWjXwXS46Kl2w24GfKbTELcIaBICmSCJBUfIkJml6zZuMbYdVuiN1pztuLPEocwYMHg9qnXUDAgzBBBgwc/McVW9V0ihl1GxXZBDCJJSZx/EpyPqw+KRY2bodQykMpEgjgg8GgrzYXTOGQbbbkK4HAYnyN+ZOw/VOAKs6wv2g6lWEhgQR8jUHR6ko4sXSS8E23P7RRE/LxACJHfkYkALGlKUClKUClKUClKUClKUClKUClKUClKUClKUClKUClKUClKUClKUClKUEHq97agG4oHbaWHwiCzZ7EqpAPYkVJ0wGxYXau0QscCMCPlxWvqOjF62UJK8EMIlSDII3Aj8iCDkGQaoum+2mme/9mfUaY3pIQ27qlbkGCIDEpc9Ub5wWgkBMRDomAEfZCIyf9nacAT+xPHPkIEeU+Sfr7zgBbW3xG43TtUCNzGOYkY7kj61KdQQQQCDgg8EVSJdfT3NqoX064JEs9kwDAWJe3EcZXy4I9wGu0dyzcW9ZG8AMLlrid5BZk9GJAJHfnBndDudRt6p1tkqly4jLbtOQLiKw+9ZgCYfbwnODPfbcXNQt4oitKOrNuRuQrKIVlPzzH/eoHWbIsooElSWKEnc1p1tu63FLTgbcjjPpIIbOp6wlXYAFVeE+b2wzkk9hvUL/AEt641+z/Thofume424krcdp8RmYs09hc3FuAARHJBjbpdM32Wyt2A52+Ltx57gIfbnHmc/+astCSba7juYCGPqymD/cGgkVB6xoTetkKQtxTusuR7lwA7T9OQR3UsO9TqUEbpur8a1buRt3KCV7qSMqfmDI/KpNVvT22X79rt5bqfIXNwYf86M39dWVApSlApSlApSlApSlApSlApSlApSlApSlApSlApSlApSlApSlApSlBW9YtrcazbeCj3DuUxD7bbsFIPIkBo/h9JqZd0qOmxkRkiNhAKwOBBxFa+oaIXlGYZGD227qwmD9CCVI7hiO9QrPUr3iFGsiQJhXG4wYlQ0Bk480giQCo5IZL0+5Y/2d/IP2NzKgeiP7yfQ7gBgAVlb6taQ7LgawxMxcEKSxnFwSjEnsGn5V7d6wEZFe1fVnnaAm/gSSfCLbR8ziSByRWjqvUbLIVuG5bAKMWey+zDhgCSu0gkAET37UEG1oVaWLGxqW89xSfIzcbgJAaFhQ6EGIDT7tQ3XVXryIz2zYld77puXALilUChFVbbhbhJG4sFGYIrXcufalNvRi3MhWu2i62kOCWa0VCFoM7dxOVM10ul6WLS2VVnfY0u7tL3D4bIWZvibI+WABAAFBN1VrejLJWQRI5GOa19PcMgaIZsuJmHHlYfkRH5VJqPbt7HY/C8HjhgIP5EBfzB9aCRSlKCm6pqRa1WkJMeKbtnvBYp4ij0n7pon1PrVzXK+3dlr4sWLazca4z238Tw9j27VwoVfa0vug7YIgGcHLQdc1Frat+21wRO+FRyJAU4Y2XmfhcMeyUHVUqFoeq2rxKo43iNyMCtxZ43W2AZeDyO1TaBSlKBSlKBSlKCt9oepnS2d6rvYvbRFzku6r2BOASfyqiX27trZ8V7Vz3QTsKkFj4h2KHZWZwltnIjA7musvWVcQyqw9GEj9DWLaZCIKIRjG0RgQP0FBzXUPbVLYZls3XCPcVwCm4raW+bpVN+6VNlhDBd3wzXl326sW/ELq+1Ddllgx4Xj4gsGLH7PewoMQJImum+zJnyLkycDJPJPqaHTJM7EmCJ2jgmSPoTQUFz2wtq9xPCvb02yJtxLTI3eJtBG15kj3Gie8Sx7doEQ3rb2ywJIEEJtsC624gzAPiLIBzbaupfSWzMoh3QWlRkjicZqNrrDCDas2HIDSHO3n0IRucyIoKzpHtSLz27bWyHfePKwZFNuQ4LSM70uACJIWYgGPD7YWt+zw7079swsbQL5a4TvhUAsXJBhvdxkVMXUlGl9I6kY3pscebLRB3xP8NB1TSrJYramSfGQ2pJw34qiTQVdv21Uos22VoQtuK7R50W7Hm3eWXiQJ8Nu2auuh9WGqQuLdy1tbaVubdwOxW+BiOGA55Bpoum6cNcuW1RmuGXad08+pIA8zYGMmrBVA4AH0oPaUpQKUpQKUpQKUpQKja3SC6BkqymUccqfUfL1BwRg1JpQVun1zi74Vy0Q5UkXFK7HUHtLbwRIlYMbhk81v6hqSoCpBuPhB6erH+FeT+Q5IrdqNOtwQw4MgjBU+oPY5P6mq67fbTS9xHuCM3La7m2jjdbXPf4AZyYHFBN6fo1soEWTyWZjLMxMszH1Jz/lipNadHq0vIty2yujCVZTII+RFbqBSlKBSsbjhQSSAAJJOAAOST6VH0N5rgL8I34YIg7f3iDkE9h6RMGQA5b2wPi/aCACbSW7VjmTqb1xSokAYEWZAaCHYMI5ux0QWxbWx4aC2gRAyFhsClYMOsiIiZiPnXN9CBvXtHZx9yj6jVmCGfUmbQ3eVQTuN1sqMopHFd5QcvruluSu+wrKvutZYEqfUW7gDWgM/hXJ+uKh6XWX7LBbd8Pjy2NSG34jgvF8DPJ8b+2e0rTq9Kl1SlxEdTyrgEH8jQUum9q7Ulb4bTMCATcjw5MR94PKpJxtfa0/DkTfgzkcdqrNR0VSPIxWJgHzATyBJ3KPkrLxVM/Rbmnk2C1nk/dZtnv5rW3EmZKozQfe9A62lctZ6/qbQ++sLeUGC+nIn5ko5hQPm8nss4FpofaPT3iFW4Fc8JcBRj/KHA3D5rIwc0FrSlKBSlKBSlKBSlKBXhFe0oIF3o1hjuNq2G53Ku1v+ZYP96w/0TtH3d7UW/wCvxP8Arh4/KKsqUFcbWpU4uWXE8PbKmP51Yj/614NbfX39Nu//AI3Fb/qi2f0mrKlBXf6Ztgw4u2/m9tgv/PGz+9SNH1C1eE2rtu4P4GDf5Gtmq1KWkZ7jKiKJZmICqB3JOAK5u4w6nBtWkFj/AORdtAs6/wDAVxIHfxGEcbQ0yA6mlVVjoNu2ALb37ZEZF1jMACSrkqTAGSKjdV8bTWXcau2NqmG1SLt3dpNrZA/I0F9Suf6N1y5qgjW1UoUBLMrJ4kx94ik7lte8QWEt2x5q6CgUpSgUpSgrL3TSjNc05VGYy6Efd3DOSQMq5GN4+UhoArPRdVV28N1Nq7k+G/xAclGGLi8ZGRIkA4qwqPrdFbvLtuKGEyJ7EcEHlWHYjIoJFKpBY1OmP3Z+02v3LjReQfw3Di6OMPB5O88VmPaFFXdds6qzAkhrLNH1a1uX9DQTtdYNwBI8hP3k91GdsdwTAPaJ9a2ai8VgKu5jwJgRiSTBgCoPR/aHTawsLF63c2+9tYEj6gGR+YFaNb1RbTtdIdk8Nhujyg2yxYD0J8wzz4Y9RQc5o38HqF8odLpjqXVS5Xf4r21IKqd1s7yzPkhhKEckT1J0GoJP+tsM8C0mMqYyPQEf1fIU0PSFFhEuqrth7kiVNw5cwce9J+sHmpS6drfuNK48jdh/C3I+hn8qDS2l1GI1C/MNaBHvT2cGYx/esAdWgWfs17A3RvtZnJAPiYiMTz3qXb1ikgNKMezY7gYPByQMHvUmgq7XXEELeV7DwCVuCFE7sC6Jtt7pJhjGJianaXVJdUPbdLikAhkYMCCJBBGCCINbqrtV0Sxckm2FYz57ZNt8gAw9shhgDv2oJOo0aXDLKCRw3DD6MMj8jVZ1HoC3VZTtcHlXHOOCwHmH86vzUv7BcX8O/cHmnbcAdYzIkw8Z/exFa11l+3Hi2d+BL2DOS0E7HhgAIOCx5Ge4Uh6Vd0/4Vy9ZjsDNqB8irW0GTwlv6gCplrq+qRQXsreXPntEKSO0KWZPzNxfoKt9H1S1eJVHG8AEoZVwDxKMAw78jsfSmo6crEspe2x+K2dpPPI91uTyDQQbPtRpzG8va4zcQhBM/tQDbJweGqw0XUbN8brV21dHrbcMP1U1Razpeq3MSuk1ImVLIbV0LHG9SQWnM4Hyqp6n0y29s7rV6xcX3TcCXVGQSfEZLhC9pwMZoO9pXxLU9QuW58P7LdUcNbn/AOr2bg+oIk96Wva959y6YPC6nUT+n2mf1FZzZi6L02yeH22lfJdP7aBQQUvz3ZdVeaM48reIP1qTZ9tmYiLt9QPeBe035efTgx857VPyYo/W2+n1GlfO39uXWPNcIgZOnV5xz5L6n17Vi/8AiPsgsbBHcFLqE/TaLh57RUzPG+VctOzHnGvo1K4ex/iHbH4n2Ufy6iPXvqbVpfTv/wCZtj/ELRMdrNcRwASpQtz2DWtyMf5WNWZ9rHV1W9X6wtjagVrt558KykbmjkmcJbHd2gCQOSAaNvbRbilrarYt9tRrWFlM91tsRcf6MEB7NUBParQaPfcR7mrv3PxLirLPt4G9oRLYnCggZJAJJJi2RMxt4i6tezRv3Fva5hfdTNuwP9ntGTBCH8S4OPEf6gLxV3rNbbsruuultfViAP718t6z/ibfcFLC27BOFP4r/WICg5BiG4P5VOi9ltZ1C6rak3U3w26/LOyZDhLXK4jkKo3LzOa/n34afDZ953s7Hq3+I4Zha0Np77thG2sQT8lAkj1JKgcnFbejeyl684v6+8b11TNu3+xtzEeUALccfoD6xNXXs97KWNGoFtSCRDsxm5czI3PyBJPkECr21bCgKoAAEADgCrSe1LlOMSzbCiP1PqfWs6Vo0erS8u62dyyRImCVJBieRIORipUb6UpQKUpQKUpQKUpQQeo9Is6iPEtqSPdceV1+ausMp+YIrluq9P1GnK21Y6uzceSk7NSFSbjAOpVLs7QsttPmyxma7eq2159U7drVsIP5rhDuDn91bX6mgj9P6mNQT4N7zCTcs3rcXEkYBTysonuQZHB71Yrece8n9SGRxmQYbngCai9Z6DY1e03U86fh3UJW7bJ7pcWGX9YPeoAbWaSAR9utD4htTUKMcjFu73JI2H5E8heq6XAQNrCYI9COxB4NaX0rKPunKnsG8ycRwTMfQj/OY2g6jp9XlGBdY3KwKXbeZAZGAdMjgjtUvY6cHePRsNx+9x+o/OgxOouLO63I7G2QcT3DQQe+J4NZabXW7hhW8wyVIKsBMSVYBgJHpXqatZhpQ+jCO44PB5HBrO/p1cQyq0cSJjEYnjBNBtpUUaUr7jsOcN5l7evmxGACOTXpa6OyPzMEqecQCCDj5iga3QW7wAuIGidp4ZSe6sPMp+YIqI1m/Zk228deyXDDgei3APNiAN4k93qV9tj3rd1f6dw5I/Zkx659R842WdUj4VlJHIByPqORQRdL1m07+GS1u7z4dwbWOQDtnDiSMqSMipl6yriGAYehEj9DWOr0iXl23EV1wSrAESDIwfQgH8qr26ZctD/V7pUAYt3QXTCgATO9Rj94/SghdW9itJqS7NbCu0edPKwI4Mj3vo0j5V8/9oP8N71tw9lvEAPlFyC57DjBJg+gAzivpw6jfT8XTMcnzWXDgCQASG2tJmYCmI5rKx1nT3ibe9Q0Gbd0FHiYk27gDRMZiDI9RUXGVfHZljxX57v6u7YbZetNbI4E+X6kloIknMkGMbu8vT9QU7cwfhDgrjJBUACQR/6xX3zW9Fs3l2OgK+kAjggmGBEkEgtz864nqv8AhXaJ3aa49mOFmUJmWLBgZJOBBVVwYaNpyy1S8OrX1ll/px3hEjGRg+Uif0IGPzrO0hiJYZwcRI7d8/8A5Wev9gOo21DF7H0VzIjzE+ZAgWAxJAHA54NefZ7qNsybNyQOAQTAVSchomWiRJlowZNY3Tk7cet11u1NlGGfMR8hP+QFVt821k7UkYG5JAzGIBEyD/eseodG19q2b1xUsoBLksojzbRGTA3QAfUJzuEuheybarUmzfLEhQUsI4DXBAgvcEhLS7mRnAbKkDcTm+OqsNnV4+I0eKFbbbWXJ8otqAxOY8uRzGT611fR/YHW6obrgGmSDhsucAwByBOJMRGPn9I6L7KppV22vCsicm1b+8YZgNduFieRmBxiK6OtJqnlzZ9VlfqOV9lPYmzogH2Kb0ZuHzPyJ8zAAAxGFHrzmuoW2ASQACeTGTHEnvUbR6zxiWQfdfC/75xlf4Pn37YyZdaydnNbbyVq1WpS0he4yoiiWZjAA+ZNauo69LC7m3GSAqopZ2JMAKq5P+QEkwBNQdJ057ri9qYJUzZsjKWcEbp+O6Qfe4HCxksQ1+A+tnxVa3pjI8FgN14ZE3RHltnkIDJB80ZWrsCK9pQKUpQKUpQKUpQKUpQeExzVf0ETa8Q83Wa589rH7sHPIt7F/pr3rrnwSgw10raBHI8QhSw+aqWb+mp6KAABgDAoPaUpQV3VeiWdSVa4n3ifh3VJW4mQfK65AkCRwYyDUc3NVp+V+1W/3lhby/VMJc+oKn+E1c0oIPTeq2dUD4TqxHvocOh5h7bQyN8mANbTpdv4Z2H05Xv8M4yZMQT61E6r0CxqWW46lbqe5etsUur8g65K/wAJlT3BqGj6zS++BrbXZ0CpqFGPeTFu53JKlDjCmgt/tJX8RYGfMDKgCMnuvJ+WOakAzxUHpfWLOpDeE4JUw6EFbiH0e2wDL65GQQa3NowDKEoefKcHJJlT5czkxPzoNlyzOdzKfkf+xkf2qLf0rMRuW1cA4kbWUgzIOfl6RHfttF50HnXcAMtbn8/JyPkAWNbbGoV/dYGIkdxIkSORj1oIQveHgMyx8N6YMntcznnEn6VKTWLgN5CeAxGcE+Ugw2BOO3MVIqK2iXO3yg+8vKsM4KnGZzEE4zQSq1ajTJcG10Vx6MAR+hqKdOyMSqmO2xz32g/dv5IETz2xyZwGpuKfNxIGbbTA5JZCy55GBQaV6SdPDaZiFEA2GM2yN0krOUeCYg7eJHcS+m9SS+MSrqF8S00b7ZZQdrAEiYPIJHoTWr/SyiAxtgntvx70fEATjPHY1D1oS8YuLYFxZ2sl5t6BljDqgZZyPyoLjV3URSbhULwS2BnEZ9fSqrR9T0ty54SElyN20o4MOTcDZXClg2eJBHIisdFp99wvcW7cZJCbmJtgFtwgMiKXG0Q0EiY3ZNbNR0o37yXiXslAynY/muIfhePLAOREkTgrJkKf2p0IuNZ01kmbruLphmCgaa5sZ2B8sMluBPmgDEyKr2bNy3q7rgi/c++sBAjW9rW791y0lmCq25SW9Bb94uoruXS3prZKqPLwO7MQFEscliYEk/Wqz2S0gC3L2GNx2hh3CmGbgRuub3jPvAcAABNu6O+wB8cKwaQFTyR5oUidzYKyZE7ZgTFRblnU6nbbuqli1+22OWe7ggqsAeGhMHdO6ARAmavaUGAAUAYUYAHA+QFQOqdWFphatjxb7CUtAgHbuALtJ8tsE5P5AE4rPV3fD8S7c/DtIWWMnCku36YA/m9ajezWlItC9cBF++FuXp5UlRCCSdqqIG0YmTySSGzpnSdjeNdIu6giGuRhZC7ltKSfDtkqDtkyckk1aUpQKVi7gckDIGfUmAPrNZUClKUClKg9dW6dNeFj8Y23FqTt85UhfN2z3oJ1K4zR6HqNpH2u0kuUD3AzZ8FFBNzfG1VuvtDQSRJEmNv2bqLoEuPBIsBntsiwC1o3yIUt4g+9jO0jbjJgOupXIWbPUw6FmSDsFwhl5C2CWKlYCSdSCE8xK2oIEx6E6p5TuT8GXHkI8ZlaVUwI2ttgmQYzzgOnv6UO1tiT92SyjtJUrJ/Jj+tb64u1o+pplbhO5x75QlEN28xke57jWV8oH4Zj3sbtLpOoIywzQ14G4GdXAts5uOAXyoBuMgABMWkGBkB11K5zVafXeO5tuBaNxCowfIDpwwIaYwNSZEGWT0qEq9VhDKYLlgQksBsKqQCBbBi4oguQWUkkeUB2FK5A6HqKs58Z3gJtMoA0WgG2oFAVi73CN0j7u3M9p3S7eu8RDeddkneoCZXa5EwJ3y1sEiBNtyBDCA6GlKUFd1XotnUlWuKQ6e5cQlbifyupDAeomD3FRFfVaXDg6y3jzqFW+o9WXCXO5lNp7BCavKUETp3UrWoXfacMJgiCGU/usrAMjeqsAR6Vtv6VHgsuRwRhh9GGRUTqHRrd1vE81u6OLts7XxwCeHX+FgR8qit1C/piftFvxbXa9ZUlhn9pZALDt5k3DkkKKCzSyykw5I9GExzwRB9OZ4rEX7gA328xnY24D6bgpP6VlodbbvoHtXEuIeGRgymOcipFBpt6pWwDn0ODzHBzE1urC5bDCGAI9CJH960nTEe47L8j5h37Nnv2I4FBJrxjAOCfkO/64qM19095Nwz5kz6RKc9zxPHzrdavq07WBjmDxkjPpkEfkaDT9tA95bin5oT6d1BHf19e1b7N1XAZSGU8EGQfoRWdQrzeC26DsYjdnCMTG6P3STkg4MGMsaDZ1AeQn0KseeFYMYC5JgHHeofsxdLaZAwhk3W297lGKz5yWYEAEMSdwMyZq1rmV0j2dQ7aMK4cTeRpVCwlVi6FMOANsAGFRVIA2kBbafXnx3s3FVW277RBnekgNzkMrEAjjzrnOLCuX69buamy3iadbXhjetxnDXLbAmTbFvO/aP3lncB3NTLOp120K1jTFxgv4xCNkDcFFssCRLbOBgbjzQZe10vpmsrl9R90oicP75MqywE3HzCMR3q4trAAHYRUHp/TijG7dYXbxEF9sBVxKoMlUkAkSSTkniJmovrbVndlRVEszEBVA5JJwBQbKo/aD2gGnItW1a7fYSEQE7FkDc8YVZOJycxMGsbeuu638ANZsGfv2EXHH/CtsML/AMRx2wpBDCfpOj2bShVTAkksSzOxEFnZiWd4+JiTQc90jVEENfJv6pd3lxssMW2qi4EmWCtciczCqQB0vSrlxrNtryhbpUG4q8KxGQJJ/wA61t0azJITaW5KErJ3bifKR5i0EnkkCeKnKsYoPaUpQKUpQKUpQKUpQKUpQKUpQKUpQKUpQKUpQKUpQVWs6Ejsbltn09483LUAt/OhBS5/UpI7EVoXX6nTwNRa8Zf99pl459+ySXHYeQv6wBV5Sgh9O6rZ1IJs3EubcMFOVPoy8q3yIBqZUHX9Is3yDctqzL7r8Ov8rrDL+Rqvfpurs50+pF1f91qhu9IC3rcOPq4uH/sF9Wq9p1f3gCex7iCDyM8gVTD2guWx/rOk1NqOXtAX0P0FmbsfW2K36P2m0l1ti6i1v/3bHZc+mx4YH5RQTirrwd49Gw3J4IwcYAI+pr23eW4CpGchkYZ7Tg8jIyJGa3gzWrU2A47g/Cw5U+on/wBHg4oNS9OQGfPzwbjleCI2ltsQTiI4PYVJt2woCqAAAAABAAHAAHAqOWuiRFtsYO4rnOCIMD3cyeTjGfH0hczcYkdkXyrzOYyx+pgj4aDW58cgLm0DLHs5EFVGIKzkkH4duZMT6p+oe0Fq1cFi2GvagiRZtCSB+87e7aT5sRPAk4rSehvqDu1lwuv/AMe2StgfzfHePY7iFMe4KD3U+0QZjb0iHVXQYYqYs2z/AMS9BAjuqhm/hppOhNcYXdZcF9wZS2BtsWvTbb+Nh++5Jmdu2Yq6s2lRQqqFUCFVRAA9ABwKzoFKUoFKUoFKUoFKUoFKUoFKUoFKUoFKUoFKUoFKUoFKUoFKUoFKUoFKUoFR9ZobV5St23buKRBDqGBHoQw4pSgqG9jdJjw7b2ImPs925ZiflZdRHyrYekai3+BrLg9F1CC8oyO4KXDj1fv3rylBINnVwfvtKD2+4c/T9v8A2qM3Qrl2PtGrvsMSlj7hCRzm2fFj5G4fzpSgs+n9Otaddlm2ltZJIUASSZJMckmTJqVSlApSlApSlApSl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75" y="2219134"/>
            <a:ext cx="5383484" cy="298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05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Fascicle Arrangement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a </a:t>
            </a:r>
            <a:r>
              <a:rPr lang="en-US" b="1" dirty="0" smtClean="0"/>
              <a:t>parallel muscle </a:t>
            </a:r>
            <a:r>
              <a:rPr lang="en-US" dirty="0" smtClean="0"/>
              <a:t>the fascicles are parallel to the long axis of the muscle</a:t>
            </a:r>
          </a:p>
          <a:p>
            <a:r>
              <a:rPr lang="en-US" dirty="0" smtClean="0"/>
              <a:t>Most of the muscles in the human body are parallel muscles</a:t>
            </a:r>
          </a:p>
          <a:p>
            <a:r>
              <a:rPr lang="en-US" dirty="0" smtClean="0"/>
              <a:t>Some are broad and flat while others are long with a plump body</a:t>
            </a:r>
          </a:p>
          <a:p>
            <a:r>
              <a:rPr lang="en-US" dirty="0" smtClean="0"/>
              <a:t>The biceps brachii are good examples of this</a:t>
            </a:r>
            <a:endParaRPr lang="en-US" dirty="0"/>
          </a:p>
        </p:txBody>
      </p:sp>
      <p:pic>
        <p:nvPicPr>
          <p:cNvPr id="6" name="Picture 2" descr="http://o.quizlet.com/i/FvYOkc-vjk0ueEugBtzocA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28088"/>
            <a:ext cx="4920691" cy="3075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377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Fascicle Arrangement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Convergent muscles </a:t>
            </a:r>
            <a:r>
              <a:rPr lang="en-US" dirty="0" smtClean="0"/>
              <a:t>extend over a broad area and converge on a common attachment site</a:t>
            </a:r>
          </a:p>
          <a:p>
            <a:r>
              <a:rPr lang="en-US" dirty="0" smtClean="0"/>
              <a:t>The fascicles often fan out from their attachment site where they cover a large area</a:t>
            </a:r>
          </a:p>
          <a:p>
            <a:r>
              <a:rPr lang="en-US" dirty="0" smtClean="0"/>
              <a:t>The pectorals muscles are excellent examples of convergent muscles</a:t>
            </a:r>
            <a:endParaRPr lang="en-US" dirty="0"/>
          </a:p>
        </p:txBody>
      </p:sp>
      <p:pic>
        <p:nvPicPr>
          <p:cNvPr id="6" name="Picture 2" descr="http://o.quizlet.com/i/JjcwGgysscyWWtgA6dAQlA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071" y="1825625"/>
            <a:ext cx="5208097" cy="3819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15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Fascicle Arrangement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Pennate muscles </a:t>
            </a:r>
            <a:r>
              <a:rPr lang="en-US" dirty="0" smtClean="0"/>
              <a:t>form a common angle with the tendon</a:t>
            </a:r>
          </a:p>
          <a:p>
            <a:pPr lvl="1"/>
            <a:r>
              <a:rPr lang="en-US" dirty="0" smtClean="0"/>
              <a:t>This means the tendon is straight, while all of the muscle fibers come off the tendon at a common angle</a:t>
            </a:r>
          </a:p>
          <a:p>
            <a:r>
              <a:rPr lang="en-US" dirty="0" smtClean="0"/>
              <a:t>These muscles commonly contain more fascicles than skeletal muscle and can create more tension when they contract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456" y="2048256"/>
            <a:ext cx="6051665" cy="341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7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Fascicle Arrangement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Circular muscles </a:t>
            </a:r>
            <a:r>
              <a:rPr lang="en-US" dirty="0" smtClean="0"/>
              <a:t>are fascicles that are contained around an opening</a:t>
            </a:r>
          </a:p>
          <a:p>
            <a:r>
              <a:rPr lang="en-US" dirty="0" smtClean="0"/>
              <a:t>These fascicles will decrease the size of the opening when they contract </a:t>
            </a:r>
          </a:p>
          <a:p>
            <a:r>
              <a:rPr lang="en-US" dirty="0" smtClean="0"/>
              <a:t>The fascicles will increase the size of the opening when they relax</a:t>
            </a:r>
          </a:p>
          <a:p>
            <a:r>
              <a:rPr lang="en-US" dirty="0" smtClean="0"/>
              <a:t>These are more commonly called </a:t>
            </a:r>
            <a:r>
              <a:rPr lang="en-US" b="1" dirty="0" smtClean="0"/>
              <a:t>sphincters</a:t>
            </a:r>
          </a:p>
        </p:txBody>
      </p:sp>
      <p:pic>
        <p:nvPicPr>
          <p:cNvPr id="6" name="Picture 2" descr="http://apbrwww5.apsu.edu/thompsonj/Anatomy%20&amp;%20Physiology/2010/2010%20Exam%20Reviews/Exam%204%20Review/pupil%20chan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046" y="2579560"/>
            <a:ext cx="6094687" cy="2455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4215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Skeletal Muscle Levers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Skeletal muscles do not work in isolation</a:t>
            </a:r>
          </a:p>
          <a:p>
            <a:r>
              <a:rPr lang="en-US" dirty="0" smtClean="0"/>
              <a:t>Muscles work in groups in order to help perform tasks that are essential to the body</a:t>
            </a:r>
          </a:p>
          <a:p>
            <a:r>
              <a:rPr lang="en-US" dirty="0" smtClean="0"/>
              <a:t>For this we need to revisit physics…</a:t>
            </a:r>
            <a:endParaRPr lang="en-US" dirty="0"/>
          </a:p>
        </p:txBody>
      </p:sp>
      <p:pic>
        <p:nvPicPr>
          <p:cNvPr id="5122" name="Picture 2" descr="http://mediacdn.snorgcontent.com/media/catalog/product/p/h/physicsistheoreticalblack_fullp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959" y="1898142"/>
            <a:ext cx="52387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92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Skeletal Muscle Levers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lever</a:t>
            </a:r>
            <a:r>
              <a:rPr lang="en-US" dirty="0" smtClean="0"/>
              <a:t> is a bar that pivots at a fixed point</a:t>
            </a:r>
          </a:p>
          <a:p>
            <a:r>
              <a:rPr lang="en-US" dirty="0" smtClean="0"/>
              <a:t>The fixed point that a lever pivots is called the </a:t>
            </a:r>
            <a:r>
              <a:rPr lang="en-US" b="1" dirty="0" smtClean="0"/>
              <a:t>fulcrum</a:t>
            </a:r>
          </a:p>
          <a:p>
            <a:r>
              <a:rPr lang="en-US" dirty="0" smtClean="0"/>
              <a:t>The lever moves based on the application of force in a give direction</a:t>
            </a:r>
            <a:endParaRPr lang="en-US" dirty="0"/>
          </a:p>
        </p:txBody>
      </p:sp>
      <p:pic>
        <p:nvPicPr>
          <p:cNvPr id="4098" name="Picture 2" descr="http://www.msichicago.org/fileadmin/Activities/Howtos/Build_a_Lever/lever_drawin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302192"/>
            <a:ext cx="579120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630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Skeletal Muscle Levers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first class lever is seen when the fulcrum lies between the load and the applied load</a:t>
            </a:r>
          </a:p>
          <a:p>
            <a:r>
              <a:rPr lang="en-US" dirty="0" smtClean="0"/>
              <a:t>This can be seen in a child’s seesaw</a:t>
            </a:r>
          </a:p>
          <a:p>
            <a:r>
              <a:rPr lang="en-US" dirty="0" smtClean="0"/>
              <a:t>It can be seen in the muscles that control the head and neck</a:t>
            </a:r>
            <a:endParaRPr lang="en-US" dirty="0"/>
          </a:p>
        </p:txBody>
      </p:sp>
      <p:pic>
        <p:nvPicPr>
          <p:cNvPr id="1026" name="Picture 2" descr="https://classconnection.s3.amazonaws.com/1609/flashcards/689636/jpg/first-class-leve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746"/>
          <a:stretch/>
        </p:blipFill>
        <p:spPr bwMode="auto">
          <a:xfrm>
            <a:off x="386775" y="2182369"/>
            <a:ext cx="5709225" cy="280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906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924</Words>
  <Application>Microsoft Office PowerPoint</Application>
  <PresentationFormat>Widescreen</PresentationFormat>
  <Paragraphs>95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Muscle Arrangement</vt:lpstr>
      <vt:lpstr>Fascicle Arrangement</vt:lpstr>
      <vt:lpstr>Fascicle Arrangement</vt:lpstr>
      <vt:lpstr>Fascicle Arrangement</vt:lpstr>
      <vt:lpstr>Fascicle Arrangement</vt:lpstr>
      <vt:lpstr>Fascicle Arrangement</vt:lpstr>
      <vt:lpstr>Skeletal Muscle Levers</vt:lpstr>
      <vt:lpstr>Skeletal Muscle Levers</vt:lpstr>
      <vt:lpstr>Skeletal Muscle Levers</vt:lpstr>
      <vt:lpstr>Skeletal Muscle Levers</vt:lpstr>
      <vt:lpstr>Skeletal Muscle Levers</vt:lpstr>
      <vt:lpstr>The Origin of the Story…</vt:lpstr>
      <vt:lpstr>The Origin of the Story…</vt:lpstr>
      <vt:lpstr>The Origin of the Story…</vt:lpstr>
      <vt:lpstr>Diagram</vt:lpstr>
      <vt:lpstr>The Origin of the Story…</vt:lpstr>
      <vt:lpstr>Muscle Groups</vt:lpstr>
      <vt:lpstr>Activity!</vt:lpstr>
      <vt:lpstr>Muscle Groups</vt:lpstr>
      <vt:lpstr>Muscle Groups</vt:lpstr>
      <vt:lpstr>Muscle Groups</vt:lpstr>
      <vt:lpstr>Muscle Groups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Muscle Arrangement</dc:title>
  <dc:creator>Owdij, Michael</dc:creator>
  <cp:lastModifiedBy>Owdij, Michael</cp:lastModifiedBy>
  <cp:revision>18</cp:revision>
  <dcterms:created xsi:type="dcterms:W3CDTF">2015-01-22T12:06:52Z</dcterms:created>
  <dcterms:modified xsi:type="dcterms:W3CDTF">2016-01-05T18:41:43Z</dcterms:modified>
</cp:coreProperties>
</file>