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78" r:id="rId8"/>
    <p:sldId id="262" r:id="rId9"/>
    <p:sldId id="270" r:id="rId10"/>
    <p:sldId id="271" r:id="rId11"/>
    <p:sldId id="272" r:id="rId12"/>
    <p:sldId id="273" r:id="rId13"/>
    <p:sldId id="280" r:id="rId14"/>
    <p:sldId id="264" r:id="rId15"/>
    <p:sldId id="265" r:id="rId16"/>
    <p:sldId id="266" r:id="rId17"/>
    <p:sldId id="267" r:id="rId18"/>
    <p:sldId id="268" r:id="rId19"/>
    <p:sldId id="269" r:id="rId20"/>
    <p:sldId id="279" r:id="rId21"/>
    <p:sldId id="274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004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3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21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227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5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14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176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871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440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20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79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496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5CB20-E03F-4CEF-956F-E88E21ADA4D6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0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Molecules of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Carbs, Proteins, Lipids and Nucleic Acids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85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multiple amino acids come together they can bend, twist and turn to be structurally stable</a:t>
            </a:r>
          </a:p>
          <a:p>
            <a:r>
              <a:rPr lang="en-US" dirty="0" smtClean="0"/>
              <a:t>The molecule will twist based on what amino acid sequence is in the protein</a:t>
            </a:r>
            <a:endParaRPr lang="en-US" dirty="0"/>
          </a:p>
        </p:txBody>
      </p:sp>
      <p:sp>
        <p:nvSpPr>
          <p:cNvPr id="3" name="AutoShape 2" descr="data:image/jpeg;base64,/9j/4AAQSkZJRgABAQAAAQABAAD/2wCEAAkGBhQSEBUUExQWFBUVGB0YGRgVFxkcGhseGx0XGhwfHhgcHCYeHBojGRgcHy8gIycqLCwsHR4xNTAsNSYrLCoBCQoKDgwOGg8PGi0kHyQrLDYsNCwvLCosLCwsLSwpLCwsNCwsMi40LSwtLCwqKiwvNCwsLCwvLCwsLCwsLCwsKf/AABEIAOIA3wMBIgACEQEDEQH/xAAcAAEAAwEBAQEBAAAAAAAAAAAABQYHBAMIAQL/xABKEAACAQIEBAUBBgIHBAYLAAABAgMAEQQSITEFBkFRBxMiYXGBFDJCUpGhI2IzQ3KCkrHBFdHh8DRjg6KywhYXJCVEU6Ozw9Lx/8QAGgEAAgMBAQAAAAAAAAAAAAAAAAMCBAUBBv/EADERAAIBAgUCAwgDAAMBAAAAAAABAgMRBBIhMUEiYRNR8AUycYGRobHBFCPRM1LhFf/aAAwDAQACEQMRAD8A3GlKUAKUpQApSlAClKUAKUpQApX4TbegNAH7SlKAFK/iadUUs7BVAuSxAAHuToKheG85YfESiOLOwJKrLkPlMy3zKrnRmFjtUlFvZEJTjHdk7SlKiTFKUoAUpUXjOZ8NESrzJmXQqDmYHsVW5FSjFydkiM5xgrydl3JSlUzifiEALQp/ek2+ig3P1I+Kn+XONDFQCSwDAlWA2DD/AEIIP1ps6E4RzSRXpYulVnkg7slKUpSC0KUpQApSlAClfhNV5ue8NnyqWcXsWVfT+pIJHuAanCnKfuq4qpWp0lebsWKleGDxqSrmjYMp6j/IjcH2Ne9RaadmMTUldbClK8sTiFjRnY2VAWJ7AC5/auHdj9TEKWZQwLLbMoIuL3tcbi9jb4r0qF5TwxEHmuLS4gmZ77jN9xfhUyi3zUricUkaF5GCKouWYgAfU1KSs7IhCV45mVnmqHz8dgcM2sTedLKlzZhGqhAbbjPIDb2r9xuH/wBnMJos32UkCaLUiO+0qDcAH7wGltelfvAScXjXxtmECxeTh8wIzhiHkkykXCkqqqeoBPWrPJGGBVgCCLEEXBB3BHUUzM42j9ReRTvJb8P1x+QjggEEEEXBGxFfziMQqIzuQqqCSTsAN6rkXBcXhPTg3ikgv6YsSXBjGuiSqGJXsGGnevT/AGDiMSR9tePy1N/IgzZGI2zu1mcfy2AvUcsd76fc65ztZR1+3r7nLheFniLCfFA/Zt4MOfusOkko/ESNlOgB63rt5oIT7Jl9NsVEqgDoQwI+Mt6sAFVvi8nmcSwsNxaJJMS/0/hp8epmP0qUZXlfhEKkLU7cu2vzLJSuPCcZglbLHLG7DorAn5tfb3qjeKniH9kH2WHWZ1u7AkeWp7Ea5mF+xA16g1BQbdhkqsVHMnf4F5x3F4of6SRV9r3Y/CjU/pVcxfiNGremJmXqSQp+i63+pFYxwfmXKwRhYMd8zNqe+Yk/vUxj5WU2YW7dj8HrWlSw1K13qYlfH181laP3Zr2L5viOAxGJhbMYYncqdGDBSQCOlyLdj0r5uWQ7kkk6kk3JPUk7kk1YJcYQGAJs6lWAJGZTuDbppf5AqBngytbcbg9x/v6fINQVJU72GPEuskpLVGneG/KQxmAkkaR0k85lja5ZcoSPQoTYjOWOhB96svJ8cuAxTYbECyz6xODdGdRqAejFNcpsfQd9Cenwhgy8IhP5mkb/AOo4H7AVaeJ8MjxERjkF1NjobEEG4KkahgRcEVWnWldwexfp4aHTUjo/z8TqpVcwOKmgxkeFll89ZIpJEdkCuPKaJbMVNmJEm9htVjpElYtxd91YUpSokhSlKAM38ReaiznCRGyr/SkfiJ1yX/KAde97dCDToZbV1cw8OccQmiVS8jzMVVd28w+Yv7NqdhYk2ANaPypyOmGVXltJPvfdUPZAe22c6nXYG1aqqQoU1Y89KhVxdaV9En9OxH8rcqGSNnxAdM1sgV3jewubnKQddLA9vepFsDjsJrDJ9ti6xTkLMNz6JrBW6AK4Gg+9VnpVCdaU5Ns2KOGhSgoR455K2vP2GGkvnQPe3lywyBrjTSykMOxBINec80nELRiKSHC3BkeYZHlCm+RYz6grEC7G1xtVopUcyWqQxwb0k9PW/pEBxHF41pWiw0McaLb+PO1wb75I0uTb+awqN4XwPzcXKuMcYtoQjKWBVFLZj/Q5il7AG9T3HuMeRGMq55ZGCRJ+ZztfsoGpPQA1/fBOFeRFZmzyOS8jn8Tnc+wGwHQAVNStB9xcoZqi7avy7K23ckKUpSCyKVzY7iMcKZpXCD36+wG5PsK4eC80Q4lmVLqy65XsCR3Fibj9xU1CTjmS0FurBSUG9XweHOPOEXDoFllVmzv5aqvVsrNqegsp116VluJ5rOLxEs2b0siLZbgZQWNiOup69anfH/8A6Jhe3nn/AO3J/wAayLhvERETcMRv6TY/v0q5hnGOtjOx8ZT6U/kXCXHsGDKxVlNwwNiLdb1XOM4qTESyzyHMzHMx0HYDTsBYabVKcYjkiEedcqyosiEXysrAMCGOptexvsaiPNN7g61am1LUzqUZU9GRbVpHDcQs2Gj8wZrqN/8AQ7g1S1wgf7oAb8vf+z/+v6e0/gcTlQL20qVDpbF4u04q26OTi+A8p7A3VtQTv7g/FccEOdgliSx9NgSb/wBkakH27fNdvMPECIsy2uGG4B0N+9SPhz4nHCSeVMiGJz95EVXBPW4AzfX22qFWSTshuHg5RTk9PM17w+wLw8NgjkUoyhrggg6u5Gh1GhFWKuLA8ahmIEcisxF8t7NbvlOtdtZVS+Z3Vj0FHLkSi7qxXeIR34vhCPwYbEk/3mwoH+RqxVXOCzjE42bEprFGgw0bdGIYtKVPVc2Vb7EqasdEtLIlB31FKUqBMUpSgDLfEfFvheJwTxNlZoSNtCVaxuOoKsBXVw7xYkNhLh1bu0bkfojA/wDiqc8SOXYsThDI7eW+HDOjgAnb1JbqHsOo1CnpY5RCbVpUIQqw6lsYmLqVMPUvB7mhYzxIkfSGNYx3c5m/QWA/U1Jck8elmklSaTOcoZbhRaxIb7oHdazT7aq/eYD5P+m9T/InG1bHxpFmckMHyqbKpBN2OyjMBqdzYbkU+rRpRpNJJFShia88RFttq/y1048jW6UpWMemK3hf4vF5y3/w0EQjB2HnGQuw9z5arfsDVkql82zYjBYhsbCqPHJEkUgYMfLKNIyObEXU+YVO1jbvpTeJ87YyQH+OUB6RAL+jWzf96rUaEqqunoUauKhQeWSdzWuK8Yhw0ZknkWNB1Y7+wG7H2GtUKfxSlnz/AGSEKoBCyTn7zf2BsPck27dKzPFs8sl3dnb8zsWIHyxJqfwM4VQo0A0q1RwsU+rUzsV7Qm42p6B+ZXxF2lLeapyurnVD27AdRbQ71HvxZ0cOjFGU3DA6g16cx4IFDiEYJIg1J2dfynue3vp1qDTO8PnZG8vNkL2uoawNiehswtff6VZm8vSyjTjn618/j65LJzfzieJYGOGRcuIilWQFR6ZBldDbX0v6wba3tp2qiDC1IBb1beVuQ58dZiuSL/5zaX+Ba8nzoP5tLVVcYxV9jQVSpUdt2aJylw6HH8GwyTxh1WMJrupjvHdWGoNl6dDaoaPwQiExJxMhh6KFUP8AV9v0UfSr7wDgqYTDpBHqqDc7kkkk/Uk1IVRdRpvK9DWVGMorOtTOOcZcLwfC5cLEqYiYFUf7zqPxOXN20voL2uRppWRxYm1b3zn4fQcRGZrxzquVJl1IFyQGW9nW5Omh1NiLmsX4lyLjIMXHhnS7SuEjkFzG9+oPSwuSDqACbWsTYo1El3KeKoSk9Fpwc2H4NPjmWDDoXYkE9FUC4zO3Rdfk20BOlX/w88LMOs+JbEhMV5DiFQ6Dyy2RHkbIbg2LhRfsT100XlzluHBQCKEf2mP3nP5mPf22HSoLgfHIsLg8TPMbKcZiSLasx81wAo6my/oOwqE6jqXsOpUVRSuU2OQL6fyMQDfUZSQCDuDpvvVv4VweTG4ZfNxuIMRJDxqI0ZrGxUyqufKR2IJB1NZnBxQkXO51PydT+5rmxuLxUkkaYRps7E+iFmFz6dSAQNBux0A3IFaGIWemvNGJgm6VZ22fB9C4XCpEixxqERBZVUWAA6AV61Q+UuVOKQRlp8fmkOoidfNQezOSGJIt921jf71Wbg3HDK7RSxmGeMXZL3BUmwdG/Eh/bY6islw5TuejVS1lJWuS1KUpY0UpSgCC54wTS8PnVdwoe3fIyuR8kLas15O5YONmNyVhjsXYdb7Kp7kak9B8itmIuLGsP4VzdPwvE4iBQHjWdwY30vY5VYMNQSgXe4t0q3QnLI4x3M7FUoeJGpPb1Y15uWMIUVGw0LKuwaJGt+oOvvXXguHxQrlijSJfyxqqj9AAKpn/AK01aIFIHEh/DIVyj3uDc/Fge9qrWN5nxUrXaZ17CMlFH0U3P1JNdhhak99CNX2hRpe7q+xsFfgcEkX1G/tWWyeIOITDiO/r1vKbFrdABa1x3N6q/D+bpcNiPOVixJ9YYn1jqGPfsehrv8OSTuzn/wBODayp257Gvc9Ix4ZjMl832eQiwuSQpNrdb2tavnnhfMGYZWsD0B2Pwenwb19HcC5ggx0OeFgykWZT95Sd1Zeh/Y9K+X+N8FOFxM2HP9TIyC+5UH0H6plb61ChKUG0NxVONWKkWFJdb9/+f+fpXZDLULw+a6L3AAP00ruVmOi2uerMqqPlmIUfU1oxlpcw507ux5cwSs+VRfIuvsW/4DT9a1rwe4Tl4WwkUFZpXazC4K2VNQdxdDVL4Nh+GYT14vFfaH38rDCQx/WQABz9QO96m5fGPOUw+Aw2TYZprAIo3IjQnptdhrbeqlVuppFbmph4qgs02rJFtXwxwInEoi9/LveK/fIf/DfL7ValWwsNAKi+XOMfaIAx++vpce/f4I1/bpUrVOpmUssuDRounKKnT2YpSlLHCvwiozjPM+Gwo/jzIhtcKT6j8KNbe+1UzFeJckxzYVCIkPqYoXvpezFfSm97XvtrTadGU9ivWxMKW+/ktWaPXz3zhx6N38uI2ijZxGtySMzFndifxMxJ9hYdK1ngPP0c8iROpSR72KkFDYA73uL9tfnWvTmbw5weNuzx+XKf62Kyv/e0yv8A3gfa1Tpz8KTjLf8ABGtSdenGcXo9V34/KMETGVtPhJwvJgvOZRnnYkEjXILKovvYlS31FVbhXgbJ9oP2iZDh1P8AV5hJKOxB0jHchmO9raEa9BAqKqIAqqAqqBYAAWAA6ACp1q2aOVCcNhcks0j0qFxh/wDeOHA38mYt8Xit+96mqr/BT52MxOI/ClsNGf7HqkPx5jW/u0iGl32/Ohbqa2j3X21/RYKUpSxopSlACso8TeGQrjkkVbSvHmk7Gxyo1vzWVhfsq1q9Y54i8ZSTHyKoOaBUiYHS7auLexEgF6tYX/kKHtBvwWl2IfzQouSAB3rin5jiXrm/QD9TXDjZL76n9voOlXXkTxJMbCHEx50GgmSO7J/bCj1D3Gvz00alWS91XMShQhJ/2OxROJ8x3y+nLY97kgjfb4PxXJLicwuDcGrL4xYdZOI+dCVeN4UzOhBGdS6kEjY5Qm/tURyBwVMRj4YZQTG+YMASNkYg3HYgVX8WTV5F3+PCLywZxcM4rNhpRLBI0bjqvUdiNmHsa6+I4s47EvM4AmmK3VVNiQqRjKBc3IUG3cmtIxfgUhf+Fi2VO0kYdv8AErIP2q68s8lYbAr/AAkvJaxlfVz31/CDbZbCkutBarUtRw1R9LdkUTlbwlLYOYzjy5pAPKvvHl1BI/mOhG9r9dqBPhWjZ0kXK6MVYHcEG3+m9fTFVbmHw5wuLlMrZ4pGtmaIgZ7CwzBlYXtYXsDYDXQVCGI1ebYZVwacVk3X3MAliJaw3NWLgmEWEaasd27+w9qkeeuXMPgJkiheV3ZczmQqbAmygZUXU2N/YDvULh8TatCi0+oxsTGSvAvnLHH/ALPMGP3G0ce3Q/IP7X71p8+IVBdmCgm1ybanYVm/InKxntPKLRA+kH8ZH/lB/XarJxrm/AtEyM8U38jH03G1zY2sRuASOlU8ZKMprLvyaXsuFSnSefbj9ljxGLSNC7uqKN2YgD9TpXNFx3DsjOs0bKguxVg2X5ttWP4njNwsbvFNFmJVc8v8Lt67ZrW01v714SJBETIyOiZSRKJvu9LI6DLc30V9Tt7UhU4vS7v21LrqVG7xSt3dn+CB46j/AGudpQfMeRnJOtwxJWx6rlsBbSwFah4LP/7JOP8Ar/8A8cX+6qSZIJoyGzyRRAFZAVEqA7jYhkB3FtL6W1qzcgYtcNFPHh2fEmUhkyRm6GxX12JA6a3/AEp1WXRlasyvSpONbMW/DcHw8mIaaGLI6MVLKxVGO5JUaE3N7gXPU1yjjPEFxyQPFB5bAHPmYZgD6yv8wBHpI79NasPB8B5MCJ1Au39o6n968uMcBTElCzSI0d8rxOUYZgARcdCAKqaS95mhFunrBL57d/n+ztxWLSNS8jqijdmIAH1NV885+b/0PDT4odJFCxxH4klK5h7qGr2w/IuEV87Rmd9CGxEjzWI1BAkZlU31uAKnJUJUhTlJBANgbG2hsdDbtXeldyNpPsVGXnCaYthYYsmNJKkBs8cS6XlZwACBewW1y2lWTg/C1w0CQpchBa53Y7sx9yxJPzXNy5y3Hg4iqXd2OaSV9XkbqzH/ACGw/WpaiUltHY5CLWsndilKVAYKUpQArLPGTgAUx4xAQWKxS2G9g5jY9rarfrdR0FanUFz1hlfhuLDAH+C7C/5lBZfrmAtTKcsskxVaCnBpmB4eHzWA6dasuFVVAUCwHaoPhUeUHveurF8S8saasdvatqDSV2eVqpyllRKYvDh0IOxFXfkDw9jw2TEs4kkZLrl+4uYa2J1Y20vYbnSsi4fw/E4yXLCskr9cpIC/2m0VBp1IrfOS+ByYTBRwzSebItyxF7DMScqk6lVva533sL2FPF1rqyNT2dhnFuUtV+ycpSlZptilKUAYV4mYWROJytIDlkytGehUKq6fDAgj69ReF4LDG8yiZxHEPU565RuF7sdh832BrQfG/iUSRYaNkzSu7MrfkVQA/wA3LILe1+lZRJqK06UrwRh4mnlqv6mwweMWCjITy2SNQFXJlawAsBkXYW7E1lfOXHUxmOmnVzkcqI1ZGuFCqLWUHdsx0/NUNItTPLnCAHEsm4+6p6e59+w6b9rchSWbpQVcS1T63+Cb8NuHx/7RfCYtFYSwtlvvnXKwyNoQcmfUWPpNd/OPJjYBw1vPwrsNHHUa5ZAND3DD9BbXnxsZSSHFR/0mGdX03ZAfWv1W4+pHWtj5kwRnwU8agMzxNkB2z5SUPyHsQehAqGITozvx6+4/Ayjiaas7SXPrg+esdwWEgGLzITe5QNmS42I179CL+9SfKHFMTAxVEdmjU6QZDI6kk5hEbGQDqFJIHaoWDH5iPerJwyEsGZIs8sa+YkgYq0NjlZwRutn9S66a29NxQjjalRqFVtxvf58fLhnsK3s2jToynT3S51+P++RoPK3iXHiHVGdDc5SbMjK1vuyRsPSd9iRoddKvKtfUa1neP5BmxXlzDEQSvYWlMOUlezFSfMABNg2x2tvXvFgeI8P+4VxEHWxN1HfIbsB0spbfXS9mTyN9GiMJXL9So7gfFTiI85XL8EEH4IqRpZIUpSgBSlKAFKV4Y3GpDG0kjBUQFmJ6AUA3Y9mcAXJsBuTVL5q47h8Tlwq4qGON/VLJmB0UqQg1tdjrcm1h1vaurCYCTiJEuKUx4beLDHQsNw81u+4j2HW+tWJOGRBQoijCgWChFtbta1rU2LjB33ZXkpVVZaL8/ixjvN3A4MNkfCyrLFls5EiuQ+pu2U6BhoLAC6nvV/5d5GwowkPn4aGSUoGdpI1Zrt6iLkahb5R7CpDiPJuGkhmjWGOMzIVLIigg7g6DowDe5ArH8Dzbj8AWhEhHlkqY5BmVSNPTfULppYgEG9tasZnVjaL2KmSOHnmktH5cG7YXCJEgSNFjUbKihVHwBoK8eJcYiw65pXC9huT8KNTWLSeIOPmvfEGNevloi/obFr/WoHHcRd73ZjfcsxZ2/tOxJNcjhXvJhUx62prXvsfRmCxiyxrIhurgMPg/6171RPBvEu3Dir3tHMyoT+UhH+tndh+3Sojxx5jmhSDDxMUWcSNIQbEhMgC37HPc/A96Q4deVF1VP61N+RZ+ZOfo4LpDaWXYn8Cn3I3P8o+pFUlPELGRtmMof+V0XL/3QCPoazfhvGXR0Vn/AIZZQxbXKpIBbe/pGtr9KuHMfAp8I+WZbA/dddUbroe/8psdDpbWr9OFJLLbXuY1epiG899O37OPxF4+3EJIZBHlMUZUre+pa5K6C4IA030671WeDN5k8MJNllljjJ6qHdUJHxmvapKU1yvhznWRNHRg4t1KkMCB+YEXI679666eVdJyNbO71NSd5h4FBhsQYopGmMejswAUN2UC9yOpOx9xXlh5bVxCYsSzG5YkknqSbn96snKfKUuNf0+iJT65CNB7D8zW6dNzuLsi1CN2xE4urO0VuSHLnDnxUgjXb8bdFXqfnt3P1rY1Wwt2qM4fw/D4CCwKxourPIwFz3ZjYX/YdLCvDhnOuCxE3kw4iOSTeykm9uxtY/Q1QxFZ1notEa+DwscNHV6vf/DF+ZfD3E4TEMEhkliJPlvErP6egYKCVYDTUa20rQvDHlaWG88yNGSmVEbRjcglmXdfugAHXU3A0rQaVQVJXuegl7QqOm4WWu7ITlfg8mHWXzGSzysyRx3yRpc2AuAbncjYbDa5mjX7SmmeVbh3GIoJlinWSKZwdXvkIF2NiDkJ3Nxra1+lTeH45A8nlpKjP+UML7X266a12SRhhYgEdiL1VOI8Uw2FnklGFjtAFE86IgZA/wALmYAEFrHQH2rqjKT0JOpSgupPb6v6bW3+ty20rzgnV1V0IZWAIINwQdQQa9K4RFKUoAVWOcF8yfAwN/RS4gl+zeVG8qKe4LqNOtqs9RPM3BjiYMqMEljZZYXP4ZEN1v8AynVT/KzVKLsyMldEtSqzhufIFsmLvg5tikwIW43yS2yOvYg1Ix814NtsVhz/ANsn++jJLyOeJHzJWqzzTyDBjWzkmKW1s6W9QGwZTo1u+h21tpXdxDm3CwsivKvrBIy3YALluWK3yrdhqe/zUrFKGUMpDKRcEG4IOxBG4rqzQ1Whx5KnS9TJMF4ZmTz1+1Ii4eQozNFobKrFreYMoAa2pO1QPEuC4ZPTFO2IYH1OqqkfwASxPze3zVi8Vp5cOuIiUN5eMaOXMNhkGWVe+uWIn2JrIziGQEoSCASLVfhNvqlsZFWlFdEFZ+v0XeDEtEAI3dLbZHZf8jXLzZxabGxRJIRI8JYo50YqwGZT03VSGPbXe4sfOHJbYaJcRCTJAwBN/vR5rWuRuutr9NL96ouOlJGUaZtT8dB/rTnKFRXRWUKtGWVv/CN/2WxBAKP3VGBP6dfpevpDlZ1xnC8P56iTPCqyBhuy+ltOhzqT7GvnZOHqSALhu+v79vkf8atXK/M0iEiKZg6W1BOVvkHRh8ikyo59E7MswxXg3bV1ySnNXh1PDiQuHjeaKQ+ggXyn8rnZbfmNgR1uDVq5Z8JI0s+LPmvv5akiMfJ0Ln9B7GuHlzmXi+KxDrG2EaNLE+cCpAN9lT1HbfbauqPxWfM6GGJnQlTklutx1BCnMppbVaXQt0OTw0P7Xs9tLr7fsr3ipwBcNiVljQLFMuyiyh0sCLDQArlNvZqoo4ziEGWOeaNdfSkrqNd9FYCtBxeP4jxlWw5wkKpG4cTCQgK2ttyS11LCwXS9+1UzivKeIgkMckZV9wCV1HdTezD4262qcLtZHuhVW0X4sPdfJXcbiXlYGV3lI28xmc/TMTVy5K4W2GkWc/0otlHRRcGx7k2sf0qGwHDTG93FmGw0NvfTr2//AJVlweIq1Rpq95FDFV5NWi/mbjgsWssayLswuP8Ad8javesownPUmDiyIiyZjcZifT30G4J+OtfnDvGaQSWxEKMl9TDmDD6MxDfqKz6uFlGTtsbFD2hTqQTlo+S28488jBOsaoHdlzm5sACSB01JIP6e9ZdzL4m8QJjkjfywSw9CnJcZTbW9zY3sSTVi8V1SVcNjYmDxSr5eYbaXdNO+sl+otaqLFxJHwc+HYXYvHNCezqcjjTq0TNb3AplOMcmi1FVZzdVqT6ePLbQ1vw08RhxFGjlUJiIxdgPuuu2Ze2tgR7jvX7xUIYuKYN2CyTJJImYj1K8VgVHXK6sPpWe+CmDZuKF1ByxwvmPT1FQAfckXt/Ke1ab4nGEcPkaRFZ/uwk2zK7aAqdwQLtp0WkNJTsuS2m3TU29vP4FW8DuZWdJMI5uEHmR+yk2ZfjMQR8mtWrGfDPl/FSvJPHKIMq5FkMSvmJIJUg2zAAa6321rS+E8SxAmOHxSpnyl0livlcAgEFTqri4NtRrvXa0Op2I4ao1BZl8CbpSlVi6KUpQB+MgIsQCPeuOXgmHb70ETX7xof8xXbSgDgwHAcPASYYIYiwsTHGq3HY2A09qiJ8K/D2MkCl8KdZIVFzF3eJeq9WjHyO1WalSUmQcEzOvFw+dw2LEwOGWOVXzKdCrhkv8A4mX96xwtG33kKn/qyAD/AHSCB9LVuvMnK0iRYj7KA0M6v5uGOnqIP8SE7LJexKH0t7HfFI8DmtlIYmwFtyTtYbkmr1DWNkZeM0mmzWuRsficbw8RI0KRRr9nLSK0kpCqAbobISUK6kkG5uKguYvB6dHvhGEyG2kjBXB63NgrDrpbtbS5tvhdy5LhMNJ5y5DK4YIdwAALnsT2+KulV5VHCTy7FuNFVaac73PnLmzgP2Jxhy+eQoGlI+6C1yEXra1iSd+wr+eVuXmeLEYkHKmHC/3mZlBH0S5+StT/AIu4DLxFm6SRo36DJ/5a/rAcVhj5feEECWXEWI6khonLe48pVW/wKspu0WuxRcY3nF8X/wDCIfFyJnMblCyMhK9VbcfBsKiuXODyzTv5X9TC8zb6qg+6P5mYgD6npXpLir7Vb/CeRYxxCSSwVIFJJ/KPNLf5CmVpNLMhWFhGTyPYcu8wnCSeaAWXKQyg/eFrj6hrG/a/eqZjuNT4nGHESuS976fdA6Ko6L/xO9SsU1o1B6KL/pXNyzy6+KeZEPqjgaVV6sVaMZfqrNrpY5el6nUSTziaDlKLpI81br1NSvBOHS4iXy4VzNYta9hYdz06D5IqCEoAv0r+MNzTiMOzHDymHMLEqFuRvuQevapSm0tNyEKSlJZtidnw7SgeWpLtoqmwJOwX1Ws19LHrpVYLnYggjQgixBG4IOoI7V4ScdnJJ8xiWJY6DUk3J23JN6t0vKmJxiecpEmKIDSx+lS+wLLsucaXGmbca3BjKebXy3GQpKHS929Do5M5hwv2bE4PHyFYJLMlldmV+65VaxuA2otce5vWZOXneYx4W+IUtZGC5GbS/wBxjcdf0ph+V8Y0oQYTEZibWMLr+pYAAe5Nq2Hw75Dkwp87E2ElrIgIOS+5LDTNa40uLE6m+lZyjG7bLsYVJZYW0XPb1sU/lLAccw5KQwlFZrt5qxAXta5YnMbDterdxfhKhY5OLYgzSbR4eAZQxNvSqgZ3JP4vT0FWHmrjkkIiiw6B8RiXKRZvuLZSzu/XKqi9hqdBX9cA5WTDkyu5xGJYeueT72vRRtGnZV6Wve1I8R+8/tv9S54C91ffb6HJguFYmZAHb7FCBZIMPYOB0zSWsDvoo671LcO4DFAxZAS5Fi7szN+rHT6VI0pbqSenA2NGCd2rvv60+QpSlLHClKUAKUpQApSlACq5yzyJhsESyAvISbO+pUEmyr2ABtfc9ewsdK6pNKyIuKbTa2FKUrhIg+aeUoscirJdWQ3V1tcX3Gu4On6VReJeCz7wYlSeiyoVH+NSf/D9a1alMjVnFWTEzoU5u8lqZQfBqVcOSJkbEZgQLER5bai9iS19c1gNLWG9RyeGXEVDBQgVxldRLbMAQwB0tbMoP7dTW0UqaxExTwlO91oZNwvwoxMgb7RIsIynKF9bZumbZQoNtiSdRpvXFD4fcUwpkaFY2LxtETHIAxR7Xy58tm0FjfStmpQ8RN7hHB0o+7ofNvGeX8RhrefC8IO2axX/ABKSt/a9QU6V9X1zyYeNczlEGl2OUX07m1M/k33Qr+Ek9JHzJwLh+Z8zDRTp89/+f9Kv3COJmKRHXdDce/Qj4IuPrUdi8V50rzEBc5zWFgFHQaaaLYVLcB5XnxJBRSsZ/rHFlt7dW+mnuK045acer5mBUzVqn9d21tb8mtYPFrLGsi/dcAj617VzcOwQhiSNdQigXPX3+tdNYUrXdtj1sM2VZt+SP4pwKHEFDKpJjvlIZlIzCzC6kGxG49hUdieSoQt8OWw8yj0SIzGx6ZlJIdT1B3F9RvVhpUlUklZMjKlCTu4q/wByJ5d4yZ42WQBJ4jkmjH4Wte47ow9SnqDUtUBxlBDjMNOuhkb7PJb8QYMyE+6utgf5yOtT9ElyuQg94vgUpSoDBSlKAFKUoAUpSgBSlKAFKUoAUpSgBSlKAFKV/MkgVSzEAAXJOgAGpJPagD+qhucMcIcBiHJt/DKg+7+gfu1Zrzz4pyksuGcxRD8Y0dve51QdrWPc9BWMPwLHyRvip4ZvLC5jJKbGwuScrHPbre1jYW3q1CjZrO7FCpis0ZeGr9zr4NzF9mnWR4UmQDRHvdTpZlOq5vlT7Eddp5b5nhx0XmQk6GzK2jKexH+uxr5txeOJOg071ffA2R/ts41yGC7dswdcv1sXp2ISl1clbBSlBqHBrmN45FFPDC5IefNk00OW19e/qH6131VefVjdIU+9iFlWSFVPquDYk2N8pBI+bdq8JOd48LG0TxTCZELLHJc5zcnKsjE3F+uoAtvtWP468Xw39ePg+/J6FUc8FkTcuVvfuuS40qsYfhmPmAeTGpEGAPl4eJWAvr/SOSW09hXr/wCjeJOjcQnt/KkQP0bLpVvKvP8AJSzv/q/t/p+ccl87GYbDJqY3GIlI/CqA5AfdnI09qsdR/B+BRYZSIwSzG7u5zO57sx3/AMtTUhRJrRLgIRau3uxSlKgMFKUoAUpSgBSlKAFKUoAUpSgBSlKAFKUoAVX+fVY8OmyXuApNvyhlL/TLe/terBX8ugIIIuCLEHYg1KMsskyFSOeLj5oy3kbgWHjik4jirMI2IjB1C2sMwHWQsco7aW3qJ5w8SJcUjQKixxOQDqS5AIbVr2ANhcAdxc1I88cFfAwiNHLYWSbOqW9SsFOl7+pba97qPcmrYbl2WcrGmDxHm5rmSRXRQOgswVVHcsST0ttWglBvxHy9OxjuVSKVFK1lrblldngrVfBXCrGMQGBEzZCQfyZQy2H/AGgb4Za5T4QTLF5jYmGORPVZoy8YC6m7Er23KkDXQ1/fKHFMRNjHnWON5pVLMoZkjsFijBBKlrWRTYrfXpRLLUjJR4QQU6EoOXL2L5w/lZI8XLimZpZZD6S9v4a/lWw26X7fJJjuZ8V9rLYLDokkn9bK6ho8OO+ujTflQa31NgK6zwzFz6YiZII+seFzZiOxnaxA75VB96l+HcNjgjEcKCNF2C/uT1JPUnU1nqMYm3KrUqO79W8vI/eHYFYYY4luVjRUGY3NlAAuep0ropSohsKUpQApSlAClKUAKUpQApSlAClKUAKUpQApSlAClKUAKUpQBDc3cBGLwkkVvXbNGezgHLr0vsfYmqHH42Mi5ZsJ/EXRrPlGYaG6lSV16a1qtQ/GOT8JiiTPAjsd21V/8akN+9NhONrSVxFSnJvNB2Zk/H/EmbHL5WURREi6ISWfsGbqL/hAF/er94d8uvDG00ylHkACqd1TfUdCx6dLDrcCa4PyhhMKbwQIjDTNYs/+NiW/epipyrdOSKshUMM/E8So7tbClKVXLgpSlAClKUAKUpQApSlAClKUAKUpQApSlAClKUAKUpQApSlAClKUAKUpQApSlAClKUAKUpQApSlAClKU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61" y="1611062"/>
            <a:ext cx="3541939" cy="358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7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structure of the protein determines its function</a:t>
            </a:r>
          </a:p>
          <a:p>
            <a:r>
              <a:rPr lang="en-US" dirty="0" smtClean="0"/>
              <a:t>The specific shape makes the protein fit in to receptors or enzymes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1266" name="Picture 2" descr="http://www.sciencegeek.net/Biology/review/graphics/Unit2/enzyme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62200"/>
            <a:ext cx="428625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549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Protein functions include</a:t>
            </a:r>
          </a:p>
          <a:p>
            <a:r>
              <a:rPr lang="en-US" dirty="0" smtClean="0"/>
              <a:t>Structure</a:t>
            </a:r>
          </a:p>
          <a:p>
            <a:r>
              <a:rPr lang="en-US" dirty="0" smtClean="0"/>
              <a:t>Signaling</a:t>
            </a:r>
          </a:p>
          <a:p>
            <a:r>
              <a:rPr lang="en-US" dirty="0" smtClean="0"/>
              <a:t>Enzymes (biological catalysts)</a:t>
            </a:r>
          </a:p>
          <a:p>
            <a:r>
              <a:rPr lang="en-US" dirty="0" smtClean="0"/>
              <a:t>Energy </a:t>
            </a:r>
          </a:p>
        </p:txBody>
      </p:sp>
      <p:pic>
        <p:nvPicPr>
          <p:cNvPr id="12290" name="Picture 2" descr="http://www.clemson.edu/centers-institutes/sullivan/patients/nutrition101/Protein/prote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2177708"/>
            <a:ext cx="3733800" cy="253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71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421949"/>
              </p:ext>
            </p:extLst>
          </p:nvPr>
        </p:nvGraphicFramePr>
        <p:xfrm>
          <a:off x="381000" y="1752600"/>
          <a:ext cx="8382000" cy="26533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6400"/>
                <a:gridCol w="1752600"/>
                <a:gridCol w="1600200"/>
                <a:gridCol w="1676400"/>
                <a:gridCol w="16764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Monomer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Polymer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Calories/Gram</a:t>
                      </a:r>
                      <a:endParaRPr lang="en-US" dirty="0"/>
                    </a:p>
                  </a:txBody>
                  <a:tcPr/>
                </a:tc>
              </a:tr>
              <a:tr h="10074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Carbohydrates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monosaccharide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polysaccharide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Energy</a:t>
                      </a:r>
                      <a:r>
                        <a:rPr lang="en-US" baseline="0" dirty="0" smtClean="0"/>
                        <a:t> and structural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k/g</a:t>
                      </a:r>
                      <a:endParaRPr lang="en-US" dirty="0"/>
                    </a:p>
                  </a:txBody>
                  <a:tcPr/>
                </a:tc>
              </a:tr>
              <a:tr h="10074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Proteins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Amino acids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Polypeptides/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algn="ctr"/>
                      <a:r>
                        <a:rPr lang="en-US" baseline="0" dirty="0" smtClean="0"/>
                        <a:t>Proteins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Structural, Signaling,</a:t>
                      </a:r>
                      <a:r>
                        <a:rPr lang="en-US" baseline="0" dirty="0" smtClean="0"/>
                        <a:t> Enzymes,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k/g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383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Lipids </a:t>
            </a:r>
            <a:r>
              <a:rPr lang="en-US" dirty="0" smtClean="0"/>
              <a:t>are diverse compounds that are grouped together because they do not mix with water</a:t>
            </a:r>
          </a:p>
          <a:p>
            <a:r>
              <a:rPr lang="en-US" dirty="0" smtClean="0"/>
              <a:t>You can see this in any bottle of salad dressing where the oil does not mix with the vinegar</a:t>
            </a:r>
          </a:p>
          <a:p>
            <a:r>
              <a:rPr lang="en-US" dirty="0" smtClean="0"/>
              <a:t>Lipids do not follow the typical monomer and polymer </a:t>
            </a:r>
          </a:p>
          <a:p>
            <a:endParaRPr lang="en-US" dirty="0"/>
          </a:p>
        </p:txBody>
      </p:sp>
      <p:pic>
        <p:nvPicPr>
          <p:cNvPr id="3074" name="Picture 2" descr="https://encrypted-tbn1.gstatic.com/images?q=tbn:ANd9GcRur2WXGZ43MHGkBRYTrWzV6OdptuphkMuftfZFW50cn67V0zoC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2438400"/>
            <a:ext cx="4116739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671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One major type of lipid is a fat</a:t>
            </a:r>
          </a:p>
          <a:p>
            <a:r>
              <a:rPr lang="en-US" b="1" dirty="0" smtClean="0"/>
              <a:t>Fats</a:t>
            </a:r>
            <a:r>
              <a:rPr lang="en-US" dirty="0" smtClean="0"/>
              <a:t> are large molecules made from smaller molecules, glycerol and fatty acids</a:t>
            </a:r>
          </a:p>
          <a:p>
            <a:r>
              <a:rPr lang="en-US" dirty="0" smtClean="0"/>
              <a:t>A glycerol is a three carbon alcohol</a:t>
            </a:r>
          </a:p>
          <a:p>
            <a:r>
              <a:rPr lang="en-US" dirty="0" smtClean="0"/>
              <a:t>A triglyceride is a glycerol that has three carbon chains attached to it</a:t>
            </a:r>
          </a:p>
          <a:p>
            <a:r>
              <a:rPr lang="en-US" dirty="0" smtClean="0"/>
              <a:t>A fatty acid is a long hydrocarbon chain with a carboxyl group attached</a:t>
            </a:r>
            <a:endParaRPr lang="en-US" dirty="0"/>
          </a:p>
        </p:txBody>
      </p:sp>
      <p:pic>
        <p:nvPicPr>
          <p:cNvPr id="1026" name="Picture 2" descr="http://www.monashscientific.com.au/GlycerolMolecul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38"/>
          <a:stretch/>
        </p:blipFill>
        <p:spPr bwMode="auto">
          <a:xfrm>
            <a:off x="4495800" y="1272978"/>
            <a:ext cx="2476500" cy="138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8375" y="2806700"/>
            <a:ext cx="2952321" cy="17720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4868068"/>
            <a:ext cx="3310776" cy="125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49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fatty acids have double bonds and some do not</a:t>
            </a:r>
          </a:p>
          <a:p>
            <a:r>
              <a:rPr lang="en-US" dirty="0" smtClean="0"/>
              <a:t>Fatty acids with no double bonds are considered </a:t>
            </a:r>
            <a:r>
              <a:rPr lang="en-US" b="1" dirty="0" smtClean="0"/>
              <a:t>saturated fatty acids</a:t>
            </a:r>
          </a:p>
          <a:p>
            <a:r>
              <a:rPr lang="en-US" dirty="0" smtClean="0"/>
              <a:t>Fatty acids with one or more double bonds are considered </a:t>
            </a:r>
            <a:r>
              <a:rPr lang="en-US" b="1" dirty="0" smtClean="0"/>
              <a:t>unsaturated fatty acids</a:t>
            </a:r>
            <a:endParaRPr lang="en-US" b="1" dirty="0"/>
          </a:p>
        </p:txBody>
      </p:sp>
      <p:pic>
        <p:nvPicPr>
          <p:cNvPr id="5122" name="Picture 2" descr="http://staff.jccc.net/pdecell/biochemistry/satvsunsa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38400"/>
            <a:ext cx="331470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23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Fats have the function of long term energy storage</a:t>
            </a:r>
          </a:p>
          <a:p>
            <a:r>
              <a:rPr lang="en-US" dirty="0" smtClean="0"/>
              <a:t>Carbohydrates and proteins contain 4 calories/gram of energy</a:t>
            </a:r>
          </a:p>
          <a:p>
            <a:r>
              <a:rPr lang="en-US" dirty="0" smtClean="0"/>
              <a:t>Fats contain 9 calories/gram of energy</a:t>
            </a:r>
          </a:p>
          <a:p>
            <a:endParaRPr lang="en-US" dirty="0"/>
          </a:p>
        </p:txBody>
      </p:sp>
      <p:sp>
        <p:nvSpPr>
          <p:cNvPr id="4" name="AutoShape 2" descr="data:image/jpeg;base64,/9j/4AAQSkZJRgABAQAAAQABAAD/2wCEAAkGBhQGEBUREhAUEhQQFQ8WERATERIRFxgSFxYVGRUTFhIZGyYfFxolGhITKzsgLycpLCwsGCoxNzwqNSY3LCkBCQoKDgwOGg8PGjAlHyQyLy0sLSsvNC8yLC81MTMsLSo1LDQsLCkqKiwtLjUpLyovLCopNTApNSkwLi0pNCwwNP/AABEIAMIBAwMBIgACEQEDEQH/xAAcAAEAAgMBAQEAAAAAAAAAAAAABQYDBAcCAQj/xAA6EAACAgIBAwIDBQYEBgMAAAABAgADBBESBRMhBjEiQVEUIzJhcQckQlKBkRZiscEVM4Kh0fFy4fD/xAAZAQEAAwEBAAAAAAAAAAAAAAAAAQIEAwX/xAAxEQACAQIEBAMHBAMAAAAAAAAAAQIDERIhMVEEQWHwgaHBExQicZGx8QVi0eFCUpL/2gAMAwEAAhEDEQA/AO4xEQBERAEREAREQBERAEREARE+OdA/oYB9iRHpjqL9SwabrDt3r5MwAHnz50PHykbg+tF7da9u/Is7NNrtXSg+BgTzK89A+D8I3+W5TGsnuafdajlKK/xdn9tS0xK7Z6srpdrO4Xq+z41laLWCWNtjqvBt7LMQBxOta/XWqvrLt329yu2uuqnHPZetBZ3rLXUcSGIYMDX/ABa/TzI9pEsuDqu9lpb0y810LZE0OldWHVOQ7dlTVkB67VCsNjYPgkEEfMGb8unczSi4uzEREkqIiIAiIgCIiAIiIAiIgCIiAIiIAiIgCIkZm9WOLlY9AUEZC5JLbOwawhGv15mQ3YvCDm7Lq/orvyRJxNHqfWqejhTdYE574jTMTr3IVQTobGzrQ3MOT6mxsRUZr11apavjyfmoIBKhQS3uP/wkOSXMtGjUkk1F56ZakpEi7/U2Nj1pab14Xb7ZXk/ID8RCqCdD5nXj56mzRnr1Ko2Y7pZvuBG2ShddjyR8uQjEnoHSnFXlFpaXaNuJVMXrebdkvjmrH3StLvprPKPy9jv3+EyYq9SY913YFymzZXj50WH4lD64sw8+Ad+JCmmXnw04uyzyvlnZWvf6EnPjDkCPruRB9X4g3+8J8JAY/FoMeXw717/CfHv7fUb81essS4qoyF254gEONNvQV9j4CSPZtbjHHce7Vv8AR/Rmn6f6fmdJpqxnTHNda8DYttnLXnyFKa359tyG6NhZPR8lqaVpd68PDR+47qvIcwHUhTyAP8Pjf1EtPqXqz9HpD1qrM1lNYD7194wXZ15+cx4uZk43J8paEqRHZnrZyRxG96O9jQM5uKulsbI1puEptL4+W7TTvb8EJ/gSylFVLE3VTiCtm5aN1Nr2HkB/Ae4R9Rv8pnyeg5XU3utsTGBtqprWhi1qFa7C5V2Kj8XI/EBsePpuTeH6lxs9mVL0JRSze6jgPdwxADKP5hsTzi+qcbMV2S9SKkLvsMpFY97ACAWXx7jYjDDkyHW4q7cou+Wdvl97L01ZrelujWdJ7nPSI5TtYy3WXrWAPi1Y4B8n5a0JPSHf1dioof7QuizKNB22V1yIAGyo2Pi9vPvNnC67R1FgtdyuSrONH3RXKFgfmAykf+50i4rJMzVoVpt1Jxf0fy9Pnvmb8TQfrVf2ZspD3K0rssHH+IKpOhv9JEdL6/k5Aqtemp6LyByoZnavYJBf3DL8ifGt+0lzV7FI8PNxctLZZ5Z7fP8AGpZokBg+tcfLqa1n4BbXrAIZixBYKVULyOwpOgDrR+k27PU+NTUtpvXhZyCMNnbL7qABvl/l1uRji87kvhq0XhcHe9tOexKRIk+qsUWCrvryJUD8XHkRsKbNcQ3keN78z7l+qMbAsNdl6qy65A8tAnyFLa1y1/DvcnHHcquHqt2UXvo9NyViRl3qTHou7DXKLNquvOgx/CpfXEMfHgnfmSclNPQpKEo2xK19BERJKCIiAIiIAiIgCIiAJXfUNVtWXi3pQ9y0rlhxWa+QNgrC/jZR/Cf7SxRKyV1Y60qjpyxJXyaz6q3Tcqt9lpyq837HcVFVlLU/cmxW5BlsC9ziVOyPfY0JrdA6Ddi349llQVQM9mUEEVtdYjon9uX9pc4lfZq9zu+LlhwpJfXZrfkmyg9MxbOg3VO9Rsbjnr9nVqu4FbILraqswBUhgCQfHiTX7PzywgeIXlblMFU7ABtcjifmPoZM9Q6TT1YBbqUtCnah0DaP5b9psU0rjqFVQqqNBQAAB9AJEaeF9Px/BevxarU7NfE3dv8A66/u8uZDYeA9XUci4rquynGVH2NFlL8h/wBxKv0/03fjmnHZMluzerl+5QMfijFhap4lyx8fCfqfP16JEl00+/ErHjZxvks0l9FhT11sUqn0/auJShp+NM7uWD4f+V3bDy3vyNMJ76h0K21M4CrZuycSyryvxVoaCxHn5dtvHv4lyiPZq1u9h77UxYrLW/ni33K/6z6e/UcUIlRtItx2ascdsiuC4+IgHxuRf/C0NWQlHS7cey3HyUVz2QCWQ6Q8bT7nXyl0iHTTdyKfFzpwUEsk78+nWz02Kb1n05b1CuitE46w8qpj4AWxlp4q35Eow3I89Dvzlf7rK2mLl1r9osxwO5ZXx7dYQfEuwPiJHy/OdCiQ6SbuXp8fUhFRSWWnjrz56FQtrPSMnGsFXcIxTW1CNULFIKk2BXZQV34J340JXBS/2DHtq0lll+bQFU+O1kNZvgR78eCkH6Dc6P1DpNPVgBdSloU7UOgbR/LftA6TSGRuzXyqGq24LtV+in5CVlSu++n8HWlx0acVlmvRSSWv7tlpzMSYLYOL2qOKulfGvkNrzA8bA+W5VE6Q1t1L0YFmHetlZyLQ1aUmsf8AMXSORYG/+Pz/AL3uJ0lBSMtHip0k0ufz888/G/3KLR0y7DsW041jjGyc9mQcCXrvbklle20xHEbHg/FPeJ0O66+u9qSivmX3NUSpKI1RRSwB1skAnW/J/rLvEqqS776HSXHTd8lndc9He/PeTf8ARzzrXS8q9rh2b2/eFsRKuwlDUrYrBj5DPZxX2P8AF5+kw9YtONi5dHa7ncyuQvV6ioL3I3bccuQtUnXHX5+06TNG3odF1ovais2jX3pRS3jwPi19JV0tmd6f6glbFFZO6turden9MpWZ6cuDX08MlxkXtYDXZQtBR357dmUurL9NeSo1OgoOIA+gE9ROkYKOhjr8TKsliWm3hn5CIiXMwiIgCIiAIiIAiIgCIiAIiIAiIgCIiAIiIAiIgCIiAIiIAiIgCIiAIiIAiIgCIiAIiIAiIgCIiAIiIAiIgCIiAIiIAiIgCIiAImLIvGON++/YTRbOc/l+ggEnEjVz2X38/wBNTfqsFo2PnAPcREAREQBERAEREAREQBERAEREAREQBERAEREAREQBERAEREAREQBERAIfr2UcZHcDZqrsYD6kKWA/roT88W9RbKJfOSvKttHJLrr0pPZasMhpW1e0FBU6K78sQw3rXfvU2V9jpyLOQXt03NyK8wONZPIr/EBr2+c4R0X0n1HDrTsU56LYEYissU+JvJV6smtSOBU+QPOx4HmcqiurExdmW/8AZb16+3IbHYAYtqXW4tfKyw1qhoBCW2AM9RNrjetckPE63OudOf3H6Gfn/wDZ/wBYPQeoZF+SllmqVrtsrIyWqJYMef3juQO0wOixHjYHtO4+nuq1dXAtotW1GDAMp35Gtgj3Vh9DoiWjsQ9bk5ERLgREQBERAEREAREQBERAEREAREQBERAEREAREQBERAEREAREwXZi0+Pc/Qf+YBnmDKyewPzPsP8AeRfVvUidJrNt1iU1r7u5+Z9gPqT9ANyrWftJxyfFObYD/GuFboj6jnxLf2kN2IN/1T6jHRUCqnfycjkuNijy1j/MsPlWN7Zj4AEium/srxMXFrrale+tSq96NcgNvHzYUR1DDl8vGwJp+huo1dXsuvsb9+tLG2qxWSymgMRVSiuAe2F4kkeCzefMuIOp41f9RwVHDDobKfD4o3ucQ6j0hvTeUcayogO7vj8QjtYXOq6iitYVLWVVgBn/AABh4JM7P6W6V/h/Fqr1qwKrXvvkXyGUG6xm/iJffn6a+UgfX3Qh1zGPwu7J+FV71mt+Oa0JdWrWAkEMx0NGc5o9RZ/SEGX37zbYmYMtnpbIrDUOFqr7Y+Cs7Rhz345MfM70OOpzV3k27eTfocq0HCyZ+gl6iR7qD+niZqs5bPB8fr7f3nBK/WXUse4ImZWzZdlHEWIjjZQtY1Cb+HHA0N6PIr48ky1fs+9UZedd9lygH+6uuFrDjeq91VQXovwISHOlHkcZqhxNObUYvNnA61Ej8PK4nifY+35SQmkkREQBERAEREAREQBERAEREAREQBERAEREAREQBERAMWTb2VJ+fy/WU31b6hb0/XWa61ssvtWpBY5RASruzuwBOgtbew35k16u6/V6coN97cUTydDZLHwqKPmxO/H+gG5z31b6ir69jcxXbXZ07Jxr8nFtThauOeSPZxBIZOF29gkfWVkQUv1L6qv9VXIzKqGuqp6ET7Sqmtnbu31861sLcRV5UE8FbXz18w+nYeWgNuXhVMa+YVK8VviP4Vtute+0tofhVG0feSXT1Tr1+Pi3Klq4WFYlVyWKwdVvrFVyOjcq2CBRrwQd/IyY/wAIpWS32rLA8k/vOvHz3Zx56/6pmqTVy6RVcbKToOVi9t7uKXYfHvHbfGzJkuilEarHZXUAFV5EbA8eO3zkh9FP6xrAwMZKaFLlcy9uHdc6+8Q8HucAr+LYB1rzqWfoGRl+vGeq3WPj4rtVk3Y72Bsm1feqt2UNVX82I8nYAI3uefxnCyrOLj4mmjVUE7m56s9WYmHTbU+RSz8SrU7x7W863ypsdVbW98SRvX1nJqenPm0VBsMbvtrFLqtSlhacm0iusv2wNdoAEDWyBP0RgdHo6TX2qaK66wNdtKwAR89gD4ifz2TOH9KLW2pQqhKE6jzS9nVgO2FteqtURPA1YSeCKgPkA+JX3f2MFgzzTd+/LMpUm6jRoZGSMium2qpa766VvdleqlFepjQC9bjTKOGtBtry8Dz59vijGvD0q9ORUitQmKFxwNoO5fZl2g92vkxHzGvf3Mkeq9Po69kG6gBGdwaOahqbL2RXC202KDTZYoDK3lLBr2bcjLulkLWasOs2Xu1dXbpVq3uDfHi30XP+72KUP4W0deNiUjTlFrB3fk89F066ZnGUGjs/ozrJ69gUXtyLsgFjMqrysT4XccfBUspII8aP9Jc0OwP0EqPpfon+HMSrG7jWdoH4m1v4mLFQB4CjloD6CTNd7Vex/p8v7T30UJeJrYuX3vB8H/WbMkkREQBERAEREAREQBERAEREAREQBERAEREAREQCt+t/TaepqOzYeO+LVuAG4Wpvi/E+GHxEFT4IJH5zjuHiZeJc1LW1Y3/CmUN1JnVlppsU7xVDH7+twyla20U8qflO8dSH4f6/7Ti3rX0YcPLsuD9r7Vc1lGWSTWt7rx+z3732jssa7h+EsR9CtJAwtStD1342Ti2IrcBmLjV43B7NDsZ1dSr905C8buO1b32DuS2fh5fUcjHwMnGSivMsYWPXlC0tTSvcurChFK8gANn+bUq13Txda/Ou+nJQcHrdrMu3XE/jFjaeltMvglGDDfE+0p0bKHXMHJozMo456ZzNOYpLFKrBdQ9PxHlYp7bALvkQ6je185adSNVtNfEt+7HadNwSeqZ071N6lp9IUbIXkE+4x18E60qAIoLBORrXYU65CVD0t17K6DQMZOj5pbu5TgvR2hxsvV05Ppawe3ZaNggA1r40fFRHULCwyFuTJyFe+9TVWl1eGb7OWq05Mj5Lto+WZKgp9zoiH6lk29cf9+yTbZutODN9psBOyzUVLpAD4GlDe3v9buUIZPNnJyOnepvWGfg4tvd6VZXyVwt1dlOSqqWYfeqncCAVlSdgg6YeNgisY2DVkU49FGRXe1uN1atrUcNrKyK1YMw/EgPC0AkA6Gvcyn9NwB1RtCusKgsNj3piYlYCMOTcgncKgFQVA5An3EsvR/TAz2RMbOC241L2UEYlmM/MudEPYgNtG2CnZbwfaZOIqxXS3jytnkd6UZPkT19VfWq6LwpRcoJh5SeQa32eydfw2VZCgA/5/wBJpdUzwOn16ATKzHrvdySFrvoaoW5J1sqOVKjiBtmfQBJh+v5OZgvkUdNWpndTffZZQa0vR0rNnaLci4dU/EBrQYkgbMdnl+mX1WZl7lsmna5Bx9PTXRbcXbHqrU8WNYRgxGl7hb+GUhQqJYmtO+/kWc46Erl9SuRt3591dhG+NnUa+nnz81waarOC/k5J+s+9P/apZ0l+zarZauENN3KoFWZ2Xg91Q4WKeJ0wVW38LAH23cPBGDR3ntPT8c6K00lVtIPs2Rk6Z7LW/lU72dbYyK6j0irrgdchL0NdF1zO+Q7Wrjr5oXIL8hyZu+wT3RQfOyZanxLUrvPvvQiVNNZHV+m9QXqFVd9e+Nqo6EgqeLDY2D7eDLBW/cAP1lW9Ou9mHjGz8Zx8Yv418ZqTl4+XncsmF+Af1/1M9VGVGeIiSSIiIAiIgCIiAIiIAiIgCIiAIiIAiIgCIiAeLKxaNGQ/UulrejV2otldgKsrDasp+REm58I5QDjXqn0VlUNScdPtdVLFUVrRVemO402ObWIFtYIUqxPJdeeXvNNPQy+l/sNmUUve3JuXI5KLEBsptalACPi4uLDy1stYfynYsvD7XxD2+Y+krfq7o79bxGSogXI1VuOzewuqcOm/oDoj/qmepRUoyS1asWjNpq+iZzTp+Bh5FGRlhLcz75BTj3msJ3rzX2x92xViTdWCW+JQOOgRqZcRX6UDbXa2OpsNZyqumYteB3g3E1FwO8a+fw9wnW/nPmeOo0dm3NpdaxdUx5WUUYtVoO0e4UC201hwPiJA3rep1DofRKugdI7GbbTZUFvbIsPw0lbbHsIBY/hHc0D7nQMwUuDnO/tfDn916LXmaZVoq2A5RmMjpVjL066vItXgVtXMt7ZrYMUw0FnJgGQNtWVFAHI/KesLqWbju3YwrLb/ADXbkWU9QvsAB3xIuKpSN+69wrsfOXfoXVcDojNb0/o2ZYHAAyqsXw6+DpHvsVyvgew0dTYToF3qcG3qNtoFu9dNqvKY9dW/hqt4aN7+xJJ1vwBoTRHgYWtJt9+Jzdd3ujmXpjqdzPaHszWqsym2MG7Hq5ZLVF7DzrI3sVEgAhNKx5MR5lOpdB+14Pey1tvsu7lWC+Tnmxa2udKxY6czpgO4x0SgWnbEnxLv1/0MnUnpvx3+y3Y3b4cVPaZEDBa3qRlOgruAykMoY6+WovN/Zs/VPvbr6+9WKxjpXXctClGJ+8LWNbYW5OOXMFeZZfiOzsSsrI4XvmVivpWV0w1tYt1wWvdWRirTnZPbBZRxpNzpjLpQOVasD/N9MmB1vF6n+7WP9ioZwco5dj/asggj7tvfiG0AWLb4+AAJIf4b6nwWh6nZAbAwXPxzWaSPChr6nsXz7/D5HjQPmWD0z6AGGwuzHOVepHYR7Lb68dRrilIsPk+B8Wh7eAvz4+7wxYi/tHaxcAvy1+Wv9pL1J21A+gEwYuJ2vJ9/9JtTQc0IiJJIiIgCIiAIiIAiIgCIiAIiIAiIgCIiAIiIAiIgHwjl4PzmnZ07+U/0P/mbsQCIycMqCGUMpBBGgwIPggg/Iyq0ehUqsVWussxKXNlHT3Aaqu4+x5e7IvkrWfCk/wBJ0H3mP7Ov8o/sJBBG1Y7X+w/qZuVYAT38/wCn9ptRBJ5NYbwQP7TA+Are2x+k2Ykg0f8Ahv8Am/7f/c2KcYUe3k/UzNEAREQBERAEREAREQBERAEREAREQBERAEREAREQBERAEREAREQBERAEREAREQBERAEREAREQBERAEREAREQBERAEREAREQBERAEREAREQBERAEREAREQBERAEREAREQBERAEREAREQBERAEREAREQ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514" y="2133600"/>
            <a:ext cx="3992939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798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/>
          </a:bodyPr>
          <a:lstStyle/>
          <a:p>
            <a:r>
              <a:rPr lang="en-US" b="1" dirty="0" smtClean="0"/>
              <a:t>Phospholipids </a:t>
            </a:r>
            <a:r>
              <a:rPr lang="en-US" dirty="0" smtClean="0"/>
              <a:t>are similar to fats, but they contain only two fatty acid chains</a:t>
            </a:r>
          </a:p>
          <a:p>
            <a:r>
              <a:rPr lang="en-US" dirty="0" smtClean="0"/>
              <a:t>This makes the “head” a slightly different charge than the “tail”</a:t>
            </a:r>
          </a:p>
          <a:p>
            <a:r>
              <a:rPr lang="en-US" dirty="0" smtClean="0"/>
              <a:t>These form in double layers that wrap around the cell</a:t>
            </a:r>
            <a:endParaRPr lang="en-US" dirty="0"/>
          </a:p>
        </p:txBody>
      </p:sp>
      <p:pic>
        <p:nvPicPr>
          <p:cNvPr id="2050" name="Picture 2" descr="https://encrypted-tbn2.gstatic.com/images?q=tbn:ANd9GcS6sd1blkTGga20MyZofdNny52d7RtPZ-dUEDzlt1Lo1blf08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3560794" cy="2705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071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Steroids</a:t>
            </a:r>
            <a:r>
              <a:rPr lang="en-US" dirty="0" smtClean="0"/>
              <a:t> are lipids in which the carbon skeleton contains four fused rings</a:t>
            </a:r>
          </a:p>
          <a:p>
            <a:r>
              <a:rPr lang="en-US" dirty="0" smtClean="0"/>
              <a:t>Cholesterol is a type of steroid</a:t>
            </a:r>
          </a:p>
          <a:p>
            <a:r>
              <a:rPr lang="en-US" b="1" dirty="0" smtClean="0"/>
              <a:t>Waxes</a:t>
            </a:r>
            <a:r>
              <a:rPr lang="en-US" dirty="0" smtClean="0"/>
              <a:t> are a different type of lipid that have long chains of carbons</a:t>
            </a:r>
            <a:endParaRPr lang="en-US" dirty="0"/>
          </a:p>
        </p:txBody>
      </p:sp>
      <p:sp>
        <p:nvSpPr>
          <p:cNvPr id="5" name="AutoShape 2" descr="data:image/jpeg;base64,/9j/4AAQSkZJRgABAQAAAQABAAD/2wCEAAkGBhAQEBARBxESERQPEhEQFhMWFRYUERYTFBUYFxUQExUYGyYqFyUvGRIVIC8hJikqLS0vFR4yNTAqNicrMCoBCQoKBQUFDQUFDSkYEhgpKSkpKSkpKSkpKSkpKSkpKSkpKSkpKSkpKSkpKSkpKSkpKSkpKSkpKSkpKSkpKSkpKf/AABEIALEBHAMBIgACEQEDEQH/xAAbAAEBAAIDAQAAAAAAAAAAAAAABQQGAQMHAv/EAEIQAAICAgECAwUCCwYEBwAAAAECAAMEERIFIQYTMRQiMkFRQmEVIzM1UlRxdLO01CQ0YnKBlENEocEHU2NzkZOy/8QAFAEBAAAAAAAAAAAAAAAAAAAAAP/EABQRAQAAAAAAAAAAAAAAAAAAAAD/2gAMAwEAAhEDEQA/APcYiICIiAiIgIiICIiAiIgIiICIiAiIgIiICIiAiIgIiICIiAiIgIiICIiAiIgIiICIiAiIgIiICIiAiIgIiICIiAiIgdWVdwrd9b4Kza9N8RvW/wDSefdQ8SdRp6SeojIpY34tGStRpANT221EJX73vqK7ipLd9qp2OWh6KR9Zqd/hXp6O9GXiha8oCtG8yw1/lPOOMg5f2cGwBgqaVuI+YAgfWJ4ub2vMTqSWUVUUYTKjIHtNl9lye6KS5ffBAAO/Y9psXTuo1ZFa24Tc0bkAdFTtWKspVgCpDKQQQCCCJidR6eFN1+DT5l1yVUvq1qWapGbsjj4WAtsI1x2T8Q7EdPg7pVmNh11ZgAcPe+geWlsuexVZvtMFcBm7kkE7O9kLU1rG61mX5WQvT0o8nDya8WxX5+c+61ssuRweK6W5NKVPLg3ddibITruflNU/BNd1luXgV3FDZTeK1vNVWVZV/wAx5etegTiSwFhrTl7oViE7w9/4iWZKdM82vi+ZkX02nyb1pC1pkMpqtYcWP4ld+83q3bt23Hp/WMfI5fg66q7gQG4Or636b0e0jdJ8NYa42IOnB3TCe62pWb3vMcWrZXaGG9/jrFKkAg9j6Tr8D4DqLLc+h6L7EoRkK1pRVVWGFWJjqjEFU5N7x7sWJ7DSqG0yJ4p66+KuOuKqmzLyasRC2zWjWBm8xwCCwC1t2BGzobHqLcieJKar/Lx2Q2W80vTi3B6Sh7ZXmaPl62wHY8tldEFtBgXeJsjGycbH6uit51WZYzUVX2k+TZUtTLWgcoCtp5A8tEAcvq8KeOKsjDxLus249FuWH418wnIi01jgrts9+I/a2p29O6XTVlVjJFgurXJ8qx7OYuW9ke1t6HvA1r7nYKB27ekHqHg9K3xsKjCsfDrqU2Xp5T32lcg2phO7MrKgf8adb3sAa77D0OInXfetas97BFQFmZiAoA9SSfSBF6p4huXIfG6Vji96cdcqwNaKto7sqV1bUhmPlWfEVUaXZ79peX/4k01jLWxU83Fza8NaTaA9iu1C+cBx7a89jrR/Jnv37Z1vQ2y3bJqsvwmur9nbgVFtmOGLIWDoTQ23s1x94CzvptBPu7wXS1WXU1lmszMrzmPu7V62pYIvb0/sy+vfuYF1chCzIjKWXRZQQWG/TY+U7JpmLhg9YSzDosREqzlsJxzSgteygiwW8QL+fFm3tta+XebnAREQEREBERARE8+61kVfhLLHiS26pFpw/YeD2I5cu3nHGVPyr+Z5AI0x0QNcSdh6DE8p6X4szMa3NWnWQtmR4htStg5sD4bK1dasGOwefHiANdtTKxfFGRlWYQtsR1r6pjVi2kFa7Vs6dba6HTsG42MVOifhGxsQPTInnXSfHGbbh335FmCrKmM/AM5ag22lbK7w3FUYKOys40R75Ud5jZ3jDMXycrHtDj8H9TcVGrjVdfj2oE0FtcOeILbRmBWtyp4ttQ9OiaHi+Kc2xsKuu/Cc5OZdQ1tQe6vyqsc3kA7QF9qy7G1Hb5gian1bx7m5eHmJkcU4003N5QeuzHtHUxR7LY3I6JrTlo8T2btr0D2iJwJzAREQE6snGS1GTIUMrDRB9CJ2xAkYuS+O609QYsjELTefVj8qbT+l9G+1/m9axP1nXlYyWoyZKhlYaKn0ImmW9fazHdmxrrsOj2oeabk52nDV9rkVldhGsrdQdksUXkvFzsL4Htvdu2L8h+sf4j/6X0/T/wAnx2ZrPQvHdGXbi1YRRjkYjZb8bUc0lTUPJsC/P8ce518B7fTZoEzMw3rc39OG2OvNq2ALgBoFSeyuAAAewYAKx1xZMzDzEuQPjnYOx6aIIOmRlPdSCCCD3BBBnfNe6v1BcbKpTAQvkZ4sArL+XSwoVS19rcG0VUqo4jbcgCCFBUKPUeospFWEA9zjYB+FF3o3W69F+g9WI0PmR29O6ctIPcu7nlZY3xu31OvQa7ADsB2E1M+M8fC9pHUE8m5cNM9luurF9tj+cPZh8iR5IUcdgBl0B89s6Tni+ii4Dj59VdvHeyOahtb+frqB95+AlyFL9+oIYHTqw+F0b7JB9DMTBz3V/I6lrzO5SzWkuUepA+ywHxL/AKjt6U5idUxa7KmGXvSjnyGw6Fe4sQjuCPUEQO++9a1Z72CqgLMxOgAO5JPyk2ihslltzVKVoQ9VLDTFh3F9w+R+ap9nsT72gmr9R8YMMRc/Ow7Gx66ky6D51fGznbWlb5ChR5b8XWxVHJRtt6ZF1snSfFVGVk30dPau1aKqLfNrsWxCbWtHD3d6I8rfr9oQLUREBERAREQEREBERAREQEaiIDUREBGoiAiIgIiIGMepU+YajbX5irzNfNfMC/pld7A++fSZ1R8sJYh85S9emU81ABLJ394aYHY+omm4GCyNk05mLZbc+Zn5KX8N1rXbXZ5VguPqfLZaeHxD01xAMndD8PZtT9Cc+a5p6dkVstqItWPaaMcJUxrrVhtlI94sfc+u9h6VNLq8Mk2ZeDRlWpjiu60VBE+LPFwZWs9XVX81wp0duu2IUCU/CnXL8h8yrqHllsS5KgyV2Ulg1KWEtTYzMndyASdMNETIwvzhmf8AsYX/AOsiB19O8LLTZhOtjN7FhNhAED3w3k/jD37H8QO3+KXYiAkjrXQPPtx8jGs8q/ENnluV8xONqhbEevY2CFU7BBBUd9bBrxA1t/BvIZXn5Fjtl4CYDuwXl7vnbvOtAknIPbQHuiazT0LHHU8erVtTdPGHvIZLS+S9eOa66aW7rXUFcmwAjkx1oaLH0qICfFtQZWV/RgVP7CNGfcQND6v4OK4RxM7Nu9m8uvFr1VWForSxbEsvO9uQKkrD9gASWHctNqx+jBMu/KDkm+minhrsBS1rBgfv84//ABKLKCCGGwexHy/ZIyscIgOd4p0FYnvj/RWP/l/Q/Y9D7uioWoiICIiAiIgIiICIiAiIgIiICIiAideRkpWjPksqKg2zMQqgfUk+kl+15GT2wA2PV873XVra+VVLr27jXJwPuDbBAZfUOrVU6Fh5WP8ABUujbYfoi7/6nQHqSACZiGrNt98WLi6+Coot2/vvPIb+5UK6/SbehmYHS66dmobdvjtbva5+rv6n0Hb0AAAAAAGZAlUdc4uKuqp7PYx4rtg1Vh+lVnbfy7MFbv6H1lWdd9CWKUvVXVhoqwDKR9CD6yV+D7sb80nzKx29mduIQfSizidemgje737FQIH3kWt7fQoY8Ti5TFdniWFuMAxHzIDN3/xH6ylfSHVkfemUqdMVbRGjplIKn7wQRNXv8R44zqWyH8k14mUrpZ7lis12NpSp9dkHRXYbXukyoGycn4OWJV6e8FOS4+o7kUj9oZjv7Gu4Y+NRj4BsXF86+/JK2MvI3ZFnBBWrsWICqFQLyYqN/PZ78V0ZlV1mVZXXZ5yVI1FbEWItRfiUschbSfNJIIrA12Lepr4HTKqARiIF5HbH1d2/Tsc7Ln6sxJP1mVAxcDqdV4JxW3x7MpDJYh/RetgGQ9vQgTKmDndGqtIfvXavw3VnhaPuLD4l2ASjbU8RsHQmKOo3Y/bqw51r/wA0oAUL9b697TWu7L7vfZ4DfELET4puV1DUsGU+jAgg/sIn3AREQEREBOGUEabuD2nMQNU6lm24d2JhdLZf7bZaKjapdMdKazZYgCupsGgAi7HHZ7kAKMXM8aZONdbR1OpOdXTlyt01ZFyG82XJ3KKeCEUqfeAI2RyOpsnV+hVZPlNdySyh+dVqHjbWxHFuLfQqSCp2CPUdhrFx/B+MnIoLCXxRhMWsZmNXJ3JLNsli1zkt694HV0DxdRdRhe3XUJkZeNjXeSHAbldUH0qkk67Nr5kKfXU2CaP1rw9bz6ZjdKxrPKwcjCfzGes0GmkcSbPe5l1CDj21th699buIHMREBERAREQEREBETgsB6n1gcxOOQnMCN4rH4ivf6507+eolhfSR/FX5Cv8AfOnfztEsL6QOYiICIiBEy6wepYpYAlcTMIPzBNuKCR9OxIluRsn844/7pl/xsWWYCIiAiIgRfDaBWzVrAAXMcAAaAHlVHQHy7kn/AFMtSN4e+PO/fH/g0yzAREQEREBERAREQEREBERAREQEREBEk3dZZ2avo6C5lJV3YslCEdiC4U82B+wvf12V+fOP1oqwq6snk2MQqsOTUWE/Dws0ACSPgbTft2CQqzRfEmLT7dkN1/GuyanxKExglb2sLRZYblpZPyLknHIYlPhB5AISN6kvxJkvXQGoYqfPxF2PXT5NSsP9VYj/AFgefHpOXw6iUDCtuv02+V5DGx1GRik3q/Ie7pSd8SPcPf6brh9fuOe2HlpVo1W3KULkqqOioHLqA5ZbAfd+EqQd9idgkVei1UXtmZl9r+XXci+ayeXVXa62WKpCAkbrXXItoDQ1A58VfkK/3zp387RLC+k13qVmRmoPwZWoqS3HuD2l62sNFyXca04EhSawObfUkKRomj03rldx8tw9No5bptAWzSsRyXRIcdgeSkjTD03ApREQERMfNz6qF55jrWu9bY62dbCr9T2OgO5gTsn844/7pl/xsWWZrVrZlmTXk4WKvBKb6QLrvKsbzHqYPwFb8Rqn0Yhve7hSCJme29Q/VKP9039PAsxI3tvUP1Sj/dN/Tx7b1D9Uo/3Tf08CzEje29Q/VKP9039PHtvUP1Sj/dN/TwHh748798f+DTLMldAw7qxe2cqI197XcUc2AAoigciq7+An0+cqwEREBERAREQEREBERAREQEREDBz+rpUQihrbWHJaawGsI/SOyAg2NcmKrvtvcxfwVbkd+ssAnyx6ywr19Ln2Dd8u2lX1BDep6/BtKjDqdVAa4GyxtDk7knbu3qx+895cgfFNKoqpQoVUAVVUAKFA0FAHoNfKcX0JYrJkKrq4KsrAMrKfVWB9R907IgR/wddj9+kNzT1NFrM3/wBNpJKfP3W5L6a4d94PXOr13UcF5Jat+EWpccbR/a6QSF+2NnXNSyk+hM2aa/42wKrcZfa6q7NZGHrmivreTUp1yHzVmH7CYGXd1oszV9ITz3UlWffHHrYfKyzvs9j7qBiDrYUHcY/QgWWzqje0WqQwLDVNbD0amklgh7fFst6+93MpU0qihaFCqo0FUAKB9AB6T7gJi5/TKrwoy05cDyVgSro3pyR1IKHRI2COxI9CZlRAjNZk4uuQOVSDrkP70i/pMv8AxwO/w6cjXuu3dqGB1Kq9OeE4dQzIdequp0yMPVSD2KnuJkzXOq9Kpt6hQuQgZbMbKaxe4Ww12YwQXKO1oAus0G2BzPaBlnrL3Hj0NVsHob35DHH3oQPx/ofhOu2iwnfg9HCN5uWxuuI0XbYVd+q1V7IrG/2n02zesoAa9JzAREQEREBERAREQEREBERAREQEREBERAREQERECN4P/uON/k/7mWZG8H/3HG/yf9zLMBERASN4s/uw/eML+aplmRvFn92H7xhfzVMCzERAREQEjZX5xxf3TO/i4UsyNlfnHF/dM7+LhQLMREBERAREQEREBERAREQEREBERAREQEREBEg+LPE3sAxGZAy5GXTisTy2i2K5NgCgliPL9Pvkurx61zmrp1aF7M6zCqZy618asZMmy2wceQPEsAoHcgdwO8Dcph9Q6rXTxFnJmffGtFL2Nr1IVfkNjZPYbHfuJI6V1fIzqT5HDHaq7Ixb2H40iyh/Lb2fkACCQxDuO2htG32r9O6TVRy9nX3n1zsJ5WORvu7nue7H7hs61Am+E8kJRVjZStVdUnetxokA92Q+lgBIBKkgbH1G70xs/p1V68M1FcA8hv1DaI5KfVTokbHfuZP1lY3pvLpH7BlIv/QX+v8AhbS/8RvULMTGwOo13qWxW3xPFh3DI4AJrsU90YbG1Oj3nGf1KuhQcltcjxVQCzu3rwrQd3PY9gPlAypr/ijMV08jGD22izHuKIpYqlVyWMWI7L7tbaBOydamR5eTk/leWJV+gCpyXHz5OpIpHr8JLaIPJD2FDCwKqF4YaLWu9kKNbPzZj9o9u5PcwI9fXbQbLQpyKAW2K0Zcuhh3NdlDd3HHR7e+eS6Rgdizh51dyB8Rw6nY2D8wdFSPkQQQQe4IIMx+odFruYWDlXao4rdXoWgDfbuCGHc+6wI949u8i5lL1P5meDU/b+2449xtfrdB3pQuxtuYABIas6gbTEiYHW7B5SdTUN5qqUyaAXxbC3EDXcmsnlsA7XXo57gZeb1pEbyqFa63QPlV8S4B+1YWIFY7HRYjejrZ7QKBP1kKi8ZGbXbh7auijKqazRCF7LMcqqMfj7UPsrsDt37zt/BFl/frjBlPf2ZPyA+nmMQDd8+x0h38GwDKyIFACAAAAADsAB6ACB9REQEREBERAREQEREBERAREQEREBERAREQJvWehV5Rxjklx7Lk15acSBt6wwCtsHY98+mj6d5g3eC6GZ7K7LktbKOatqsnOu01JSyoGQgqa04kMG+I/drYIgYHROi14lXlYvJtu9ru55WWW2MWstcgAbLEk6AH0AHaZ8RAREQJ+f0Wu1hYpaq0DiLqyFs4gkhGJBDrs74sCN/KfWB0euol+9lrDTXWaa1h68eQA4rvvwUBRs6AmdEBERAREQJVvh5OTNh23Y4sJNi1Mqo5bfJirKeLHfd04sfXe5m4WBXSvDEQINknXqWPq7H1Yn1LHZPzMyIgIiICIiAiIgIiICIiAiIgIiICIiAiIgIiICIiAiIgIiICIiAiIgIiICIiAiIgIiICIiAiIgIiICIiAiIgIiICIiAiIgIiICIi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09800"/>
            <a:ext cx="3863706" cy="2408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212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Carbohydrates</a:t>
            </a:r>
            <a:r>
              <a:rPr lang="en-US" dirty="0" smtClean="0"/>
              <a:t> are better known as sugars</a:t>
            </a:r>
          </a:p>
          <a:p>
            <a:r>
              <a:rPr lang="en-US" dirty="0" smtClean="0"/>
              <a:t>These supply organisms with energy and structural support</a:t>
            </a:r>
          </a:p>
          <a:p>
            <a:r>
              <a:rPr lang="en-US" dirty="0" smtClean="0"/>
              <a:t>They come from a variety of sources and come in a variety of shapes and sizes</a:t>
            </a:r>
          </a:p>
          <a:p>
            <a:r>
              <a:rPr lang="en-US" dirty="0" smtClean="0"/>
              <a:t>They are polymers that come in repeating units</a:t>
            </a:r>
            <a:endParaRPr lang="en-US" dirty="0"/>
          </a:p>
        </p:txBody>
      </p:sp>
      <p:sp>
        <p:nvSpPr>
          <p:cNvPr id="5" name="AutoShape 2" descr="data:image/jpeg;base64,/9j/4AAQSkZJRgABAQAAAQABAAD/2wCEAAkGBg0PEA8PDg8ODg8NDQ8QDg4QDg8PDhAPFBAVFBQQFBQYHSYeFxkjGRYUHy8gJCcpLC0sFR4xNTAqNSYrLCoBCQoKDgwOGg8PGiwlHSUsKiwuLy00LCwsKSwwLDAsLCosLCkpLCwsKSwqKSkpLC0sKSwsLCksLCksKSksLywpKf/AABEIALgBEgMBIgACEQEDEQH/xAAcAAACAgMBAQAAAAAAAAAAAAAAAQIFAwYHBAj/xAA/EAABBAADBQUFBQYGAwEAAAABAAIDEQQSIQUGMUFREyJhgZEHMnGhsRQjQnLRJFKCwfDxFVNic6Kys8LhM//EABoBAQADAQEBAAAAAAAAAAAAAAABBAUDAgb/xAAsEQACAgEEAgAEBQUAAAAAAAAAAQIDEQQSITFBURMUIvAyYXGR8QUjgaGx/9oADAMBAAIRAxEAPwDsiEJqQCaEIATQhACaEIAQhNACEIUAEIQpAIQhQAQhCAEIQgBCEIBIQhACEIQCQhCAEIQgEVEplIoCJSTSQCQmhSCaaE0AJpJoAQhNACEIQDQhCgAhCEAITQhAk0IQCQmhACSaEAkIQhIJJoQCQhCAEk0kA0imkgIlRKkVFAJJNJACEIUgyJpJoBoQhACaSEA0IQgGhCFABCEIAQmhCAQhCAEIQgBCEIBITSQkEIQgEhNJACSaSAaRTUXICJSTSQCSTSQAhCFIMqEIQDQhc83y9qAw5dBggHyAlrpnUWhwNEMHM+J0Xic4wWWe4Vym8ROgTTMYMz3NY0fic4NHqV5cPtzByHLHiIHuuqEjbvoOq4RLtPE4o9riJJXkniTZGvIdF5o8S4ZwxsjANQ9zXgd46D0tVHq/SLq0Xtn0cChcKwG3sbAR2M07Giq/dI0u2+vLkOuu57p+0wzStw+LDe+7JHOwVb9NHNAqrNZl1hqIy74ONmllHlcnQ0IQrBVBNQkla0FziGgcSTQVVNvXhGODS5xs1mDDlXiVkIfieD1GEpdIuELzYPaMM19k9r64gHUfEL0r0mmso8tNcMEIQpIBIlVW09q5H5G2SKsN01PUrHNtFrKdmJ0qn6gHwA4lUp62uMnH12dVVJpFs3EMJoOaT0tZFQPxzpGkkAhutnK0+V1a9OHxjgPfOgsNc3UjjxXivXRk+uPf2yXU0WyRUIJg9ocPPwKjijTH/kd9Crykmso5Y5wUM++sIeWtY57QazWBfiB0VizeHC9kJnyCNmYtObiHAXl046arnYuh0+a822NohmGDSL/aXEN6nsm8fVZcdXPtmh8vB8I6JDvls97somroXMe1vrSuI5GuAc0hzTwIIIPmuF4PHuOrm5Luq4fAhXu6e9j8LimwyH7idwa5t91jjoHjp4rtVq8vEiLNLhZidZSTSWgUBrHNI1oLnENAFkkgAD4rFtDaEeHjdLIaa0eZPJo8VzPa28eJxj3DOI4xdNAcQPC+vj/ZVr9TGnh8s700St/Q3mfezAsNGYOPRjXO/lSeE3owUpytlyk8A8Fl+Z0+a5PisdGKbo1zHEHo7jzH9arIcU68jQDTRbbsnQakcuSorXTzylgvfJwx2ztKSp91sFPDh2tmkMjnU5oNns2lo7l8+at1qwbkk2sGZJYbSY0JIXs8mZCFQb87W+zYKZwOV8gETCONv4kHl3cyiT2rLPUVueEaJv7vxJNKcNhzcEbsrqdXbkHXX93TQc/ppUjQc0jWOAk0H7oP4g48FjjxIBOagQ5oaDwHgOlcVZQbREetBrjdl15DZJ7x4E8lh2zlOWWbtcIwjhHjMsmSgWsIbXacGnoAOZXiZji3ML7Q5gb1okA2deRv5Ky2g/DyWNYz1bZY4/lPAfBPdzcybHPkbG5gaxrS57icozHSqFnnp4Ka1u4E5KKyykn2kXXnst4ZQSBXw56fQL14RzQ1r35m6gMjjJFa9Qt5w/sVPF+KF8ssRr5uWv7a9nW1IXnLC6ZjR3ZIe9Y/KNRp4KzKqS8HCN0G+zr2428rMbhm6ntYQ1kuY246UH3zuj5gq+xOJZG0veaa3j+i5p7GNjYmH7VLMySNknZsYJA5hcQSSQ08tQL+KuN79s5pexae5CadWoL+fpw9V2nf8KndLsoupTtcY9D2ntCXEOPJo91n4R4nqfFeD/Dz3XXq4/EX4JsxQjbm1NixzAVQ7akjpA1jSdHvOQcA1pLnHyBWNzZLc+WXPwcLouMJhpYX9uxzgRpV6Hjy8VuWxdrfaGmxT21mC0qLF9o0NdZ0sHUX4L07GxhgmaXWGF4B5aVS76e91TS8Ps8Ww+JHPk39QmfTXEcQDSkCoTi2u/KfotyXTwZiNdxMWQOy95xqieNkEap4DANe9t2cvePQD9b+iJna30ANeq92w5hldmpri4kjw5L5+muErdsui7JtRyj1/wCGQ8cg9SqvFPOoAoREgHwvgr8kVfLqqXG0BI6r7Q23zKua6tRgvhrHvHr+TjU8vk9OzC6x0yHz71g/Mr0491RSHpG8/wDErzbEB7PM7iSfIDgsm2JQyCZx4CJ/zaR/NW9OttC/Q8S5mc2bo1Tgwcc8uGifq1+IkzDhYLYh+qTJ4yKyadcxteGfHiKaIh2UxuLh55f0WQnx9+zU256LzefdSKEZ4u6xxIyH8Jq9DzC5zthvZytpxJFeq2/eHfkStGYtto0a36rV91tlS7TxzG19214fK7k2MHX9PiQuu1TsexYQhmuH1nfcE4mOMniYmE/EtFrMUmj+yHnRbpjnOt+tpOlxDYQe5FpXV1d4/wAlq89sbJ3tCGkXQIN0R6UvRvXOW42W/wDNkq+HvKrx8naNA4VegIy6chzJ/wDi+cuk3ZJs3aYpQikUmLc9xLs2VtkNPNzq4D1XQPZpueMn2zEtzl//AODHasr/ADK59B8CeisfZ9hMM/Dlroo3Stcc7nRtc4tfwokXWhHkt2hhDQAAAGgAACgAOAAWrRRFpS8FC+6SbiZGqaQCFeKI0kIUgzrn3tjLjhsO0GmmZ5cK5hoA+p9V0BaT7V8E+TBscxubspg54HHKWEfWh5rnbzBnWl4sRxjDhtkyBxbRFk26jXClngkc0kszOzZgAbdXg7oV53NynTlRvjVfFTw+Gc+8ubLoTVu0rj4lZL4NpdGLEyOAyuyNs3QBLq5Anp4LqPsfw5DMQ48zEOdfiI+X1XO37KAY573UazMZxcfjWg5nyW/+zPefDwRvixDmwjMHB7tBdVlNcOXzXWmSUk2cL4ycHg6iGJ5F4sNt3ByAujxMDg27IlZpXUErBsnezA4qR8UEwc+M1Ra5gf1MZPvj4LS3x9mTsl6PdtHFCGGSXmxhI8XcB86XNI8M5+ZzjbsxcSdbs2SR5rbt98aQxkLeLzndXHKNB8/otYhJ0vRpNZvLX4rH18989novaZbY7vZixYtuhNa3Z040F7t3WNijke+AuMwdHmc4MqI6ULHPifLosuGGGYG5m55BVF3ug9a4D+tUtsbSBZlaedt+GoPnwKr1Pbynye588Mx7PgcwCw0ltimvF1y8FKZxdeh0NEAHu+C1rFbWniZ9yRbbc4OA73+n4L37H2y7FRl5tlAXR0vmNQdF4xlcnRrHKOl7CxfaQs1ssGR3XTh8qXsnkDWuJ0AB4rT9zMaRM+K7bJGXDwc0j+RWx7YNscOTWg/xOND5ZvULYquzRv8AKX/DOshizBSz4hhlGvIDwWVsoOQxnK/gQdAfArw4aHPOBRdkbdDmaNK8j2Q1zAZQQRZLQdAFkRpsuzt6/b/ZYclHsxMxgeRGSeOrM1C+hKxYp51L6HeoBo0aPBV08IY/uC2XpfHzWz4KFhaHge+Bdm/Je6Iy1Dcc8r7++fJ5niCyR2W+2aNIHKxS8285/ZJ/9v8A9grWlU70OrCz/k+rgFsuGylx/JleLzYn+ZzwGgq3aG6mKxjftEDoQ1jnRuD5BG6wGmwT3eBHNWOXgVXNxoZ2vaGh2hyNPAigC4eYI/hWMnh9Gqk/Bj2T7LsdiHDtZIY4we8RKyV3own5ldW3a3Yw2Ai7KBupoySGs7z1Ph4Ll2G2/kOeF1PHBzXOa4eXAhdA3M3ybjPupabO1titBIBxIHIq/pbIJ4fZW1MLGs+DalB6mVErSM85F7RcI5uKc6tHBsjT1sAO+YK1b7SQbLgAdCBy05Dqu17x7DjxcRjfodTG/wDdcRXouJbZ2NLhpnxPLSWOrRwIPj/dYuqpxPd4Zr6a1Sjjyi+3a23NhpBJG05HGnRmqewHU+HxXW9nY6OeNssZtrh5g82nxC4jgnPey+JFt+AoG/Rbz7NMcc00JJpzBIyzfuuyn/sPRetHc4z+G+medXUnHeu0b8hCS2DKHaEkIDOvPjMM2Vj43i2yNLXDwIWe1ElAcC3o3akwk5jeDlJJjfRDXN43fU/JVMeKdGQQbA4NGgry+C+gtr7JgxUZinZmbdjk5p6g8lx/ejcybBuzAGSIkhsgGmUg6O6FZ9tOOfBqU6jdw+zWsTta7LmjNQAFcACKs+N8PBeyCSNwDSSGgEgniSeZ8bsn4lVE2EfroQfpwKzwxSPaMoNjRws0ef0VeUOC0p4LOPHRci2r4gBtdOAH+oX4Ky2BE/E43CNhdTmYhj6aDoGv7R7+jQAD8gqTBbr4zEkNihlfmPEMdlHDUuquXVdk3F3KZs+O3kPxEgAkkF01v+W3w6nn5LrClzkmcLb1CLXkrN6cXeKlN12YjZ/xsj1Ko5sTJJkZCCXl4yt0snkAtn3n3aldJJLGM7ZO84D3gQKquJ4LNubu2WffzMLXnSNrhRa394jkT9Piq70053vcuMv9jl8aMa1g1F2ztovBdNC6IDT3Kv0VhgtnYmRojZESTVyEEADpZ4LpYhb0UxGFcWhin2V5alvwadFuK3s3do7PKWnLpTGu+pWrPj+z5m5aq2lo0o2ut5VqW9+675s00AzPI78fDMR+JvivOq02Yf2yabvq+opNy8T+3MA4OZLp/CT/ACW87WdTHX+Nza8gNPktO9nu7mKjnfPiY3RhjHNYHaOLncaHQC/Vbhthw7g8ST6UudcHXpnu+/BN0lK3gr9jYb73ODxux/DQWxUqvY7e86uAH1/srVd9DHFWfbbK9rzI17aOEyuIrR2rT01Xp2LjK+7PC+7/AKT0/RWGMw3aNrg4atPj+i1vE5o3XlotvMOfG7rn/R6qhfCWkt+LH8P3wd4NWR2vs2wqk3tP7JL8Gf8AkasWH2+4Vna4tP4uLfVQ3nxsb8I8tINmPTn745eSu/N13VS2vnD4/wAHiNUozWfZpDnaBebG7sSY+XDthLaGFZ2hvRrg9xdm8e8F6n0QsWwNuHDYlpPuEEO+HBZyklJJ9Ghh4e3sqNrbpSYZ5YCC5h4jTN4i15tibQdhsZA8Gi2Vl/AmnD0JWyb4bxRynO3iPdHM1wC1LdvDuxWOw8Y1uZhd+UG3H0BUxWZ/T74PabUPqPoUlRRajNKGtLnGg0Ek9AvoDEMGOxMcbc0jg1o4k8FybfqPDfanvgLXZ2sMobWXtNbI6k2CfG1tu8G0QWPfI4tDxlY08GtPHT+a0WaaNpuM5zrbnX041wGtrG1Op3/Slwamlq2/UzzYaIsj1FB7rFaEgNF69L+is/Z/Of8AEYwL1ZLmIPFvZnj5gKi2hjC424614V8Fu/su2C5rXY2RtGUFkAPHs77z/Mih4A9Vz0sHK1NeDtqJqNbz5OiApqITW6YoISQgMyipKJUgRCxSQhwIIBB4giwR4hZkUgNfxG5uz5HBzsNHYN93MwejSAvbhdiYaLSKCGPh7sTAdOGtKyyphq87V6PW+XswtiWZrUwFKlJ5IFqA1TSQAnaEkA7SJQnSAbVXbRw7iXOrSgrFJzbBHVcrqlbHaz1GW15PPsuINjscXkuP0+gXszLGxoAoJr1XHbFIhvLyTzBefE4ZkgpwB6HmFlSXqUVJYZC4Ncx+y5I9WF2Xq3UebV4Nq7Mf9klflsjI8AXeUOtxA5afRbgVjeFnr+n1qTa/gsK+XBx6TaXBrRZJAAGpJ5AAcV5d+sDLhpohG1w/ZYS7/cN5/muwR7Oha7O2KJr/AN8RsDvUC1lfC13vNa74gFI6PC5Z1eq5ykfP2DwG0MY4MijkeTpYbp5nkF1jcHcEYC5piH4lwrT3YweIB5nxW2RxgCgAB0AoLO1Wa9PGHJysvlPgmqreGcMizOvI1wc+gToLrQeNK0JWCZgNg8D6LrOO6LRxi8PJw7eXeaSeU13Y2imN4aDmfEqi+3SOIYxpe4u7rWgkk9ABxXbMZuds+Q2/DR3d23Mz/qQvTs/YmGw+kEMcV8S1ozH4u4lZ0dFz9Rf+aSWEjnu7Xs8xGILZMdcMQ17G/vZPzfuD5/BdVhjDQGtAa1oAAAoAAUAAoxsWZoWhXXGtYRTssc3lkghCF0OQrTSQpJM6RSBTQgSE6RSAEJpoACaSEAJJoUAEIQgBCEIAQkhAO0JWi0A0kJFAIqJTtCAjSKUqRSAAE0kWpAEqDkyVElQCBallUkwhIBqkhIoQCSEiVJI7Qo2hAZgU7UAUwUIMgKagCnaAkhJNANCSEAIQhACEIUAEJItANCVpWgJJWlaLUgdpEpIQCTSQoA0JItANJK0IBFRKkUkAqTQlaAdpWlaRKkkZKjaErUAaFG0IDKmCoAqQKkE7TBUQUIQZLRajaLQE7Qo2naAklaVoQDtFpJIB2i0kIAQki1AHaFFFoB2i0kkA7RaSLQDtJFpWgGi0krQDtK0rStSSStIlK0rQDtK0rStQB2laVpEoB2hJCAyBSCEICQTQhCATtCFIGi0IQBaaEIAQkhACEkKACEkIAQhCALStNCAVpWmhSBWi0IQCtK0IQCtFpIUALSQhACVoQhIrStCEJFaEI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81200"/>
            <a:ext cx="4311926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699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540106"/>
              </p:ext>
            </p:extLst>
          </p:nvPr>
        </p:nvGraphicFramePr>
        <p:xfrm>
          <a:off x="381000" y="1752600"/>
          <a:ext cx="8382000" cy="3660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6400"/>
                <a:gridCol w="1752600"/>
                <a:gridCol w="1600200"/>
                <a:gridCol w="1676400"/>
                <a:gridCol w="16764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Monomer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Polymer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Calories/Gram</a:t>
                      </a:r>
                      <a:endParaRPr lang="en-US" dirty="0"/>
                    </a:p>
                  </a:txBody>
                  <a:tcPr/>
                </a:tc>
              </a:tr>
              <a:tr h="10074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Carbohydrates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monosaccharide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polysaccharide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Energy</a:t>
                      </a:r>
                      <a:r>
                        <a:rPr lang="en-US" baseline="0" dirty="0" smtClean="0"/>
                        <a:t> and structural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k/g</a:t>
                      </a:r>
                      <a:endParaRPr lang="en-US" dirty="0"/>
                    </a:p>
                  </a:txBody>
                  <a:tcPr/>
                </a:tc>
              </a:tr>
              <a:tr h="10074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Proteins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Amino acids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Polypeptides/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algn="ctr"/>
                      <a:r>
                        <a:rPr lang="en-US" baseline="0" dirty="0" smtClean="0"/>
                        <a:t>Proteins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Structural, Signaling,</a:t>
                      </a:r>
                      <a:r>
                        <a:rPr lang="en-US" baseline="0" dirty="0" smtClean="0"/>
                        <a:t> Enzymes,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k/g</a:t>
                      </a:r>
                      <a:endParaRPr lang="en-US" dirty="0"/>
                    </a:p>
                  </a:txBody>
                  <a:tcPr/>
                </a:tc>
              </a:tr>
              <a:tr h="10074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Lipids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Long</a:t>
                      </a:r>
                      <a:r>
                        <a:rPr lang="en-US" baseline="0" dirty="0" smtClean="0"/>
                        <a:t> term energy storage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 k/g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618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Nucleic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Nucleic acids </a:t>
            </a:r>
            <a:r>
              <a:rPr lang="en-US" dirty="0" smtClean="0"/>
              <a:t>are long chains of repeating molecules</a:t>
            </a:r>
          </a:p>
          <a:p>
            <a:r>
              <a:rPr lang="en-US" dirty="0" smtClean="0"/>
              <a:t>DNA (deoxyribonucleic acid) and RNA (ribonucleic acid) are the two types</a:t>
            </a:r>
          </a:p>
          <a:p>
            <a:r>
              <a:rPr lang="en-US" dirty="0" smtClean="0"/>
              <a:t>These both are used to store and send information</a:t>
            </a:r>
            <a:endParaRPr lang="en-US" dirty="0"/>
          </a:p>
        </p:txBody>
      </p:sp>
      <p:sp>
        <p:nvSpPr>
          <p:cNvPr id="4" name="AutoShape 2" descr="data:image/jpeg;base64,/9j/4AAQSkZJRgABAQAAAQABAAD/2wCEAAkGBhQQEBUUEBEWFRQVGBsYFxgWGRcYGBkYFxoZGBobFxsYHSYfGxkkGRcXIC8iJCcrLiwsGB4xNzAqNSYrLCkBCQoKDgwOGg8PGiwkHyQwLSouLC0sNSosLCkvKSksKiksLCopKyksLCwqLCwpLCwpLCwsLCosLCwsLCwsLCwpLP/AABEIAMkA+wMBIgACEQEDEQH/xAAcAAACAwEBAQEAAAAAAAAAAAAABQQGBwMCAQj/xABNEAACAQIEBAQCBwMJBAcJAAABAhEAAwQSITEFBkFREyJhcQcyFEJSYoGRoSNysRUWM4KSk6LB8FPR0uEkc7LC0+PxFyVDRFSDhJSk/8QAGQEBAAMBAQAAAAAAAAAAAAAAAAECAwQF/8QAOhEAAgIBAQQHBAgFBQAAAAAAAAECEQMSBCExUUFhgZGhscEFEyJxFDJSYoLR0vAVQkOy4SMzg5LC/9oADAMBAAIRAxEAPwDcaK5PikVgrOoZtlJAJ9hudjXpboOxB1jQ9QYI95BHuKA90V8Dg7GvtAFFFJuZOa7HD1VsQWAckCBPywTOojcVaMXJ1FWyG0lbHNFKuXOZbOPttcw5YqrZTmEa5VbTUyIYU1qJRcXTVMJpq0VTjXO30fFi0EDW0gXTqWBYA+QDfKpUneZIEEa2fD4lbiB7bBlYSGUggj0IrL+H8J/lDiV4OT4SXbjPBictwhRI9MoHs+xCkajZtKihUAVVEAAAAAbAAbCoKxbd2e6KJooXCiiigCiiigCqZz78QP5NezbS2Ljv53BJEWwY0+8xmCdBlM1c6xbnThbcR4/9GDQAttWP2bYTxG/7TfiQNjQhmucH4xaxdlbthw6N23B6qw6MOoNTaicL4Zaw1pbVhAiIIAH6knck7knUmpc0JCiiigCiqbzR8TbOAxIsNae4QAbhQqMubUABiMzRruNxr2sfBeN2cZZW9h3Do34EEbhgdQR2NBZPoorhax1txK3EIkLIYEZjEDQ7mRp6igO9Fec47ivU0AUUUUAUVUcf8UMHYvNZdnzozKQFGpUkGNZIkHpVuq8sc4U5JqyqlGXBkDiHCRdzEXGQsmU5YjTMUOomVZiRBGsTNQ35RsmIzCDIjKIObNocs/r36kku6KoWFFjlizbdHUEG3MaiCSSSTpqdd99AK9LzFb8QoVuKVYqSVOUZS2pI0ghZB9R1kCbjcellc1xoGwG5J7ADUmkOH5osl3XEKbauwKm4AUOiiCRIVpEwdPWrKEmrSKuSTpss1Ur4ncn3uJWrKWMoKOWOYx9kjoZ1XarnbuBlDKZBAIPodRXqpxzeOWpCUVJUypfDble9w/DPav5czXMwykERkRegAGqnSrbRRTJN5JOT4sRiorSjH7GHujG3bdq94RuXbiz4ly2M3jXWAOQGZLQJ6wOtWP8AmrxH/wCq/wD6cR/wUt524UbOKZo8l7zqR9qAHGnWfN/W02NcuH/F26baW1w3i3vlBzHM3abaITn7gHftMDGPs76RJyjfX8TS80jSPtB4FolXV8Kb8rGrct8TG2IJ9sTd266lDBjrBjsdqtli5iEJz20dNMgRj4gGUSH8Q5WOadcwneKpT8U45iR+ysLYHQlUX8xeZj/hq54LhVwrOJxFx2YKWVSERWygMENsK5XMCfMTvWn0T6Mq1Xf3tVefmJbU9o3uNV93Sdxxq3nCElWJUQykasCQO3SPcjuJ8NzBYETdUA7E6A+xOldn4TaIANtTGonUgxEzvMda8DgljT9imm2g06fl6bVBU8DmCxrNwCCFOYEamNNR0zAHtOsV9TmDDsVAvIS0ZROpkwIH+tx3r6eA2DvZQ6zqOu0+5G/frQvArA2spvO3UGZPczQE+sK58e5a45dNq+bBfwwbgZ0yq1q0ssU1yymv59K3Wsn+NHL7Z7eLUSpUWrnoQSUJ9DmZZ7hR1qGrVFo5Hjkpx4rmr8HuOn8xeM9OJA//AJGI/wCCg8mcbG2PU/8A373+dulfKvxYuYXDCzdtrdKeW2xuZWyjQKwysTHQ9RHaTM478TcfaHmspYzfKpQ+LHfLcYGPXJFbR9mzaUm6T5yr1vwN37afDTF/LGv0lrwfCcaltRcNxnAAYjEM0nqZOX+AqFxni7YITibz251C+MrMf3VzFj+VZnjue8dfEPiri6a5GyE9/wCjCiPw/GkyI91wFDXLjnQDM7sf1Zj+deR9AjLfryL8b/NmEdqbX1V2peg45o43ZxTs9u1c8R4zXbrtm0AUZUVio0AEmfbrWm/BcIOHuF+YXmz++VMv+DL+tVHl/wCEWJvw2JIw6djDXD/VBhfxMj7Nazy7y7awFgWbAOWcxLGWZjALMe8ADQAAAAV24sSxR0pt/NtvxKNuTtr0GRE0nucsIxXO7sqiADGkFcuoH1QrAGJ/aPrJmnNFakiS3yjYBJOYyQSDlykiTJULHXtA0iK7WsPbwFl2UOylszR5m80AnoSANepgHemtJON8eRFZEBdxuFgAEawWOk+gk943q0YuTpENpK2T8BxRb05QykRo4ymCFMjuPMBNTDSrhnH7F9oQxdI1RlhwBm0PoIPWNfWmtQ01uYTvgY9x74T4u9jr2Itm1luXGYAtuJcruhKmH1ithoorXJnlkSUugpDHGDbXSFFFFYmhX+cMMzLaZVJCOWaBMLkYTA1iSKrbAuCtsZ2IJVV8xJGx7aEDU6A1olLuF8NNl7pIUeI5byz1ZjLT1gjbrPuerFtLxwcaMJ4VOV2deH4626gW4WPKEIylcoHly+gjaplR7mARnDkeZf8AnE94k/nUiuU3CiiigIfFuFJibRt3RodQRurDZlPQj/eDIJFZfxvgVzCvluiVYwrgeR/+Fvun8JAmtcrniMMtxSlxQytoVYAgj1BoUlBSMxwHxIfCAJeBvrGmsXFHSXOjLI6+bfVtqt3I3NbcRsvce0LZVyoAbNKwCDrB6kTEGJHYJOP/AAzBPiYaGja3cOo6+Rzv6B51+sKpqPfw1xRcJt3xMAzauEfdI8rjaQsrOkmpzZ8GLGrTvpfR4cPmycGDPkm1HfXR0+PH5I3GiqBwP4jkEJi0J++qw0aaso0b1KHqPLV3wWPt30D2nV1PVTOvY9j6HWqRkpK4u0XknF6ZKnye5kiiiirEBXDHYVLtt0vKGtspDBtip3mu9ZL8X+bX8T6FabKgUNej6xbUIfuhYYjrmHQGRDdFA5iwdm3ibiYS94tgHyvGp7qD9YDbP16dzAJj/Uk/5nSrBydyXf4m/wCz8lhTD3WEj91B9Zv0HXcTpR+F9q1byW7du6PtPKXv7xdz6DIKzy5HjSai5c0quuq2isYaumvmUT4fckJxIs13EBFQ/wBGhU3WEAzrIVNYmDJkaRWzcE5aw+CXLhrKpO7bu37zGWP4msB5k4Le4diZVLtlA37Fn8pGmyXbZKkjpBzRE1a+WPjLdtRbxyG6u3iKALg9/qv/AIT71XHljJLofJ7mdT2PNDH7xxuPNb121w7TZqKX8G4/YxiZ8NdW4OsaMp7Mp1U+4phWxgFFFFAFUTiWHa1iLxcZQ9wspOxBCjQ7TPTer3UHjWA8ew1sBTmjR5y6EH6pBnSRB0MVthy+6lqM8kNaorfA7ot3fFdD4eUr4mWVDSI83sWEjTUirhbuhvlIMGNDOo3HvXy2kKAe0GueDwS2gQggEzuTsAoGvQKoH4VXJkeSTkyYR0Ro70UUVmXImJ4pbttlcxpJMGADmiT65W/I14ucbsqxU3VDAwROs6j/ALre0V1xPDbdwzcQMYjXqOkjrBJInadK42+BWFJItLJEE7zO8z3696A9WeNWXYKt1SzEgCdSRvH+uh7VNqDd4ciDPatKbiKcnTvp7Sf1rtw/E+JbVjGs7ehI/Dbbpt0oCRVZ535x/k1LbeGH8RisSQZlQAAAZJLVZqr/ADfygnEURXfKEJO0zOUjYgggqCCDWeTVpeniZ5dWh6OP75nzknmr+UbDXcgQB8oAJM+VW1kCDLEfhVhpFyhyqnDrLWrbZlZy+0RIUHqSdVmSdyae1MNWlauIx6tK18f3yCiiirmhE4pcuraJsKGfSAe3UgSATGwJHvVZ4hdvXkNvEWBcQ9Hw1x/xGRtD6irDx/E3reGuPhbYuXgBkU7HUTpImFkxImIqjDmPjbAf9CQH/qz/AJ3aq9hntO+OXRXXFf3JlXnjj3ON9jfkLrnKxRiUlB0V7V8Ze4DOTC7eum5qC9+5hbyGzfUXMwB8NidNPLdQjUZSSAfsmI3qZi+eeKI/huttX6jKnl/eh2yn0OvpUHiOMvYplfFXVZlBEqip5TqRI1jfU66mMsmaLYc2zyWrOpLklF+MUik9ohkt6Wnzd+rNe4Pj/pGHtXojxbavHbMoOnprUylvLVorgsOpEEWbYI2iEGkdKZVqahWEcx8uXuI8cxViyyBgc5LkgZVt2h0BJ+ZBoOvoa3esB5lx93B8dvXVbI63M6kgsGUhfKQPqsjAH/fFVk0k2yspqHxPo6r8C0YPlPjeFtrbsYm2EUQqqykD+8tV1FzmFPqrc/8A1f8AIrXvh/xKxuJBOGwqXApg5UvNBOonUV0v87cVByrgQzkSEFm7mjadboAHqYrk1x6HLufqjo/jEZbvdRf/ABteSQ7fGYpreS/azhhDrcwxcHuCttyI9JPuaovFvhyjvnsg4fuvgX/DnuodvL+cdgKsA5l403/ySDU//CbadN73alXGfiBxPCQMQtu2zbLkQsfXL4hIHqdK6I+yc0kpx2mr373DycbRz/Tor+m+6SKnxThFzh0XrWMQXR8otlku6z9XqsiCDprW1cicfbHYG3euRnlkcjQFkYrIHSYBjuTWI8x844riCquIZCqtmUBEDA7fNE/htoN4Fa78JrBThVqREtcYeoNxoP4/rvU48c8a0znqfOq8qGpSfwqi4ExUK1xm0wJzZQBPmBUxpBg6wcy/mKnUvbgNg72l/Xbt7CBA2EaRWhYP5wYeJF5SNNQZ31Ed6lYXGpdBNt1YAlSVMwR0/UfmK4pweyoAFpRlEDTYH/1NcGH0d7aW0VbbsZ/ePQa6baQDO2m9AM6KKKAzni3xaNjFXLHgKxR2SczRoWC5jlgFghMa1o1UPivwmtYjEPfa6QzuX+TYksw+uASuYwSNKvlYYveW9fZw9PU58Ky3L3nDo4dfL1CuWKxS2kLuYUbmCdzHT3rrS/j1t2w7ranMYGm4EiSvrEx1rZulZu3Ss83OYbATMLqtIGUKRLZtgPeetKLGLvW1bwyksWYKykqpaTAIIOUHvvrtOkXEWPFtm1aEkiFUfVI2zfZAIG8bd9K64pLqZUZCruQobQoGJVZOUkgSw3rz3lyzpxVHlyz58lOCoe8HxN64ue6EAZQVyEkgktIM9hl/WmNLLPCXt2glu+4buQhEkyTBXuSYmvXD7eIVgLzq4K6lRlysCdupkEf2fz9BcN56iut4xoooqSQoqBxnjdvCJnunfRVGrMeyj/MwB1IrO+Nc2X8VILeHbP1EJ1H330Lewgdwd6FJTUS48e50s4cOtsi7eAICrqoaDHiMNFExInNGwqk4zmvF31i7dCg7rZBtj2LFi5/Aie1Kgpgi3bd8okraRnYDp5UBge8Crfwf4fO8NinyDfw01b2ZyIX1Cg+jVJlcp8CqYXCtcYW7SFm6Kg19+wHqYHrV14DyDBFzFkEiCLS6rO4zn637o075hVq4fwy1h0yWbYRfTcnuxOrH1MmpVLLxxpcQoooqDUKofxS5JGMtfSLRVcRZH1iFW4n2CToDJOUnqSOsi33uI+YpZXxHG+sIv77awfugFtRpGtRca9rDIcRjLoOTXMwhF6AW018x2G7GYnpQM/O3DuK38LezWGexdU5WkZWHdXVhEejA9NJg1fsL8YGs2gowtrxd3Zbjtmb7RBGaY+0596r/AD9zXb4leDJhlthNBcP9M47OVMBfu6kdxqKrKpAOUaASYBMDuY2HrXRjyY4xalC3zt13KvM5pKd/DKl8vzLjxH4sY++pUNbsg/7JTm/tOzR+AB9aqtu1cv3IUPduuZgZndj36kn1qOrEkaafqR/Ae+vtW0/DnmPhxUWsPbGGvNoVcy1w/dun+k9tD90CsDRb+Ik5V+DzMRc4gcq7+Ch8x9LjjRR6LJ+8K1izZVFCooVVAAAEAAaAADYAV7oqDRKgooooSQsVxi1auC3cfKxEiQYI82x2+qdKV8W4ot6LdlvlKszjdYMqFkbmO0AeprzxtGGIDvpbChVP1cxOpbs2wE/gdYqJa4fce54ttJXLlMkDNrIKTuBrroNdJ1jjy5Z6nCKODNmyanjgu0lLxPEm4iq1ohjBLKQepOxg6AjpuO2tgw+bIueM0DNG2aNY9Jqt8OwTX7pz57a2jquxZsxAIYEyoyzp+PamuIwF/MPDxJC6SGVWPWYIA9BrW2DXp+Pib7M8jh/qcRnRXDBB8g8WMw0JHWDAP4iD+Nd62OgKKXcS4wLDqCjMCGLFQTlgeWdI8x0EkVCs82q0xauSu8ZCI7g5vMNtRMzpMTQE7AcONu9euEJ+0y/Lmk5S/wA0mCYYagDaOgphSnCcxLcuJb8O4peSCQsQBMyGO46bjSQJptQBRRVT+IHMT4K0roxEhgFXLLuWtoiyytGr9BPvFZ5cixwcmr+RaMdTotlebtwKpZjAAJJ7Aamq5yFx5sbhjdZi0kQGyypyIWQ5VXVXzDbpVgxKAowOxUg+xFMeRZIKS6eZElToyDi/GmxV/OwJZ4CINSqE+VYHX21ZpidAJ+F5WvHW9buoPsqhYn94rMA9l19RtSnlXij2Loa3bFy4QFUslxiWKyxXKQJI8oGpAUgbmrn/ADtxw3wR/ub/APzrm2jLGScNUo9ai/PS13GuDZJSSyfC75yXlaO2Dxl6wmS1byKOn0S6B7+WJPrVp4ffd7StcTIxGq9v/UawdRMHWqjb5yxeZQ2CIBIBY28QAoJ3MWyYH+oEkXeo2SDVv3kpL7yqvBMtni4NJpL5O/JsKVcXv4hXTwEzrBJGmpkaa+kx5l/HamtFdxziLCcSxbMofCqqkrmObYEebqTO5/ADc6ccRjsVcGUYclWLSQxtmAdNc06xE6SG0iDVjooDjhLIRFUKqwBoohQesDoJrC/idzY2KxbWwT4NhmRF+06yrufWZAPRR0zGd6NfnfE8Q+i8ZvullbrLiLuRbgbKHN1suxAkGSJ6kHcCIbpWWjjeSSgq382ku90ifwT4c37oD4i3dtIRICoS7A9djkHuJ9BvWgcJtPg0yYezkXr/ANFukt6uwgsfUk0t/n7xUb8JY+1u9/zo/wDaNxEb8Hu/2MR/4Zrzs2J5JallnHqSVf2noR2PJCP1YP8AHH9RSObeHXXvv4eAKQ3z2sPiLaOOsoxKgzOqxO+s1Wr+HuIP2iZR95WUfrW/W+a7sAtaUSOovL/2rc/mBXi/zXmVhctWSpBDBrjZSvXMGtxEd6zW24oqnkl2wf6S0XhpKWBPr1NepnPJ3xZvYWExU37AMTM3EGmqsfnUT8ra7wdIO14HHJftrctMHRwGVhsQf9bdK/OfNWHsC+fojL4balEZrip3CuVAYHoBMa67Ctn+FjA8KsR0N0H38a5/vr0sc1OCkvKvBnmTa1ulS5XddVlsoopBc5tVRLWn+ZgOkoBIdQ0FgR2BA1kwJrQga8Swpu2ygy6lfnErAYEyOugOle8DYNu0iGJVVUxMaADSdY0pWOaFMRZu6gsNE1AmT8/3W37CJmp/DOJLiELKrKAxXzCDpHSfXrrvQEyiiigCisx41z9dtY1sOLriTc8wFrKjTe8JCDbMyLXVp8y7yY06ufDtEcrkkmq59q3b+ovKDjQUUUV0FApLdw+ITU35RWVicokr5VdSOigBmneT1iDL4jxM2XtqLZcPI0IBBGXodxBY76R2kiFjOI+KwtFSgZSTOU5wNCoykwNdfTTvWOTPDHxfYWUW+A8qJjuF27+XxASVmCGdSJidUI7D8qSthPDKsL10KrKSpclcuZZmekTVlquPJDaIPdu5MlpwZFwPDUsAi2CMxzGWZiTAG7EnYCpLLII719oreMVFUlSKt3xMS45wx8A72riZgdbRjy3BoNPUfMRvqR2Jm8G+JOJsLldBeUfLm8TMP68EsPeT69K1XinCbWKtm3fQOh6Hoe4O4PqKoHGuSL1jzWZvW/QftFHqo+f3XX7vWqTjKXCVd3qceTFO7hKu71R7sfFDE3AxtcOa5l3yeM0GJgxaMVoODvF7aMyFGZQSp3UkAlT6g6fhWMDin0c+Ktw2yumZZnuVIAMjQypBGmo0q58vfE61cIt4llVujrIU/vKdU99R1JWrwxZEnJttfL8kThm06nK32eiL1RXm3cDAFSCCJBBkEHqCNxXqpOoKKKKAKwT4m8rXMHjLl8qWsYhy4forsSxRuxkmO4jsY3uuOLwiXka3dRXRhDKwBBHYg0IaswzlT4hX8CoQ3kvWQNLb5pT9x9wPukEdgKtmF+L1y7m8PCK+QZmytcOUd2i2YHqapHPnBsJhb+TA3s+pD29WW0ewuT5u2XUjqelVkW++p9f8hWHusn233L8jj93lX9R9y/I09vjm5nLglO8N4rR6GPDk9/8AOqdzBzniscT4905P9mkrbHuoPm/rE0iVwSBO5idco1jUgH9JPoa1rlH4UYdkW9fvriQ2oW0Ys/iw8z/4exFdLVVa/fM3jbVXZn/LXKl/iFzLYTyg+e405E9z1b7o19hqP0BwLgyYPD27FqctsRJ3JJJZj6liT+NSsNhUtIEtoqIohVUBVA7ADQV1qpolQUUUULBUbH4d3UC3cNsgkkwDIysI19SD+FSaVWONli4NlvI7LoyEGDodSOkadDI9TSU4wVydEpN8D3w1bqu4vXM2YBgsaLLPKqeoHl3/AM9GVVtT9JAuMzKdQuVipSDBXTrI17wOgFTeCoUuXFa67yAwzmYBZ5j8SP09hhj2qE56EXeNpWe73LVhyxZW8xJYC5dAJYknQPGpJ/OmlFFbxxwhbikr410lG2+IUUUVcgVcXwxDC98wto0r1A3Zl7mABH69DGs4M4nJdRgqqTkJBJY6q0iRC/jMjpGrnE2M6MhJGZSsjQiREj11ow1jIuUEnUmWMnUk7n3rnls2Oc9bLqbSoU2uFu979uqm2nmQgwC0L8yknY5o/wBS7oorWGOONVFFW2+IUUUVcgKKKKARcycn4bGo3jW/NHzpo+nePm00gg76Vk17htmzcBtu1wCcpCXxBgjzI6yrbjcj2Nbfjb6JbZrjQsanXrpAjWTMADWdqqZ4Zwz/AGVwewxY/hWOba54VphNRvim6svDBhyO8qb5Ul6lP4TzM+FM2bhVZkoytkP9UxB9VIPeav3Aee7GJKo37K63yqTKv/1b7MfQw3p1pLxDgOBdCLNy/Zfo2XEOPZldTI9iD61TMRhsjraYGQ2YkhwCNZYFlXRi0DQHU6CDGWDaNctMpR/C78BmhDEk8ertS80zcqKgcv3mfCWGuGWa0hY9yVBJPrU+usoFZX8UOfmV2weFcrGl64pgyR/RqRtofMR3jvWqV+dMZhLL8XvpjLxtWVxF4swV3YgXGMAIreYzAJ0EMdwBUNpb2SoSm9MFbfIhcJ4BfxM+BaJVdC2iqPSToTGsCTWgcI5BwKWyMWt+67CCYKKvqgtuTPqxPsNqdYbmvgltFRPCCqIA+j3Z/Em3JPcnU17PN/Bv9oo9rd9f4IK4Mkto1N45wrk0/NS9Drjsc0vixz7v8GV8zcJs4Z2XD4trqAw1u5bupdXWYOZMrDYypEg7RrUbgfNF7BPnw11kn5lIJRv31Oh99x0IrXbvAeE3fM2HYltScmLBM6ydAZqHi+SeEOhCJetkjRk+lEg9wHDL+YrV7a5JKeSLpV9bh1Le6RMNm2NLhNPppLj4Ejlb4vYfE5UxUWLh0DTNpj6N9Q+jafeNX+vzPzFy62DcrJuIx8lzI6Bu0hwIYASRr7ma234XX3fhdk3GmC6rO+RLjKoPsBA9AK6ITU42mn8t5xzpTaV10XudFroooq5AVXcv0YraYZmuFsjDZ2kE5iflbzeugMdqsVR8Rgg7oxZhk6AwDJU+Ydfl/U1jlwxyqpFoyceAsXg922rm2yFmLPlIbLnI2BzDSQOnfbapnCMB4a5mWLj6vJzGe09h0jSp9FIYMcHcVvDk3uYUUUVsVFuPu3w8WUBBC6nLlHz5p8wb7G3r61ETGYxt7AXXup0nf5zBjSIM7yNqe0UAV8Br7SrggXPfykSLpBgj97WOsu2+vToIAa1nvxeuutvDm3qQ5JHl1UNbzgZiBOTNWhV8ZQdxNZ5Ya4OJrhye7mpcijfCC45wVw3T5/GM/LpKIQPLpOWNqvVfFUDYRX2pxx0RUSMk9cnIKKKgcW45ZwqzeeJ+VRqzR9lRqffYdSKuZnbiXh+C5vx4YUsxbYBdZ9CImRrpVSbjXC+l52aJyq2KzH2E/wDKlXHudLmKR7aILdpwVYGGuMp0IJ+VZB6SezVVnQ2wBaQGWAK/Wad8u5Z+w67VlkwxyNa4prrVmLzSi6g9w74pxnxDFhXsp3N249w+8sVX2En7wpfhcKzuEtqXdzoBqWPUkn9WO3WnnBOTb2JAdiLVs9W1cxoYT6pmR5iCCNVq98G5fs4RSLS+Y/M7au3ue3oIHpU48OLFvhFL5Kg9eT67O3B8GbOHtWmMm3bVCRsSqgaemlTKKK0Ngr84888NOH4piM0HNcN1GIDAhmZ+sgwxKkHsZEVv+IxDXGNuyYjS5c+z91ehuR+C7noCq4/yBhcXhhY8MW8mY2nQAMjMSzET8wZiSwPzb760G9b0zPeWeZuHXQEx/DrVpo/pbdk+G3uqjMh9pHttT9n4A26Wv7u+P+7Wfcz8j4nhwm957U5RdRmyknYFZzK3pqOxNIsNiWVpiRBEOWbfrGbQjpv6jpXZp2LlLwMfpG2L+Zd7Nr/l7hCqD9IIWNPPihPaNddKpnMnP9oymAtOo28W5cuk+6Wy8D3af3aogH+7UyY6DWrfy78MMXi4Z1+j2j9a6DmI+7b0Y/1so9TXkrZML+tCP/VF45ctb33FYd7mIuCS9265CjdnYnYDr+Arf+QuCXMHgLVm9GcZmIBkLnYtlnrE6xpMxpXnlbkPDcP81tS90iDdeC3qFjRR6DfqTVjrpSUVSVIlJ8WFIzaxVokqwuKSAFfUwblwTIjZPC/xe9PKKksJAuN0lresScu2gnTNrqWH4Cp3C2vFW+kBQ2Y5cm2XSOpnr29q64jHpbZVdwpb5Z6wVH8WX8/eveGxS3FzJJHcgiesiRqIO4oDpNBpVdCfTkkjN4RYCRPlJUabxDt6fkIbUB+a+ccTcHFcRF1gnjXZEjcPoO46/lX6TFfDbHYV6rOENLe87Np2lZoxSjVLnfQl2cL7QooorQ4xJzPiGUWlBIDuVaDEjIxiRrEgUlxC5VLISjKNGTQgL5oHSDEQdNdqtuMwSXVhxMagjQg9wRqKR8J4Wtx7q3m8RUdgAQVBXMwhxADxljSVPvXLlxTlNSTOvFmhCDi0OOG4J7Qh7zXCY1bSInb016ydN6mUutYF7bqLb/spJKsZjTYSCY2jURrMzTGuo5AoorxeYhSVEkAwO56UBVeaec/BY2cPBuD5nOqpOsAfWeNewkTO1UHEYos+a45Z3MSxlmPQDv6KNugFfeE4e7jLoW2QS3mZm2JOrsx7ZidtS2g2Jq1X/hHauHMcVdLHeVtkeyiNF9J9yTrW2KMHKpulzqzlnrkrivQh8M5Hv31lriWR0mLj/wBlWAX8ST3FXfgvLdnCAeGkvENcbV27yegJ1yiB6VR7/wAFVIIXFx72Qf4OKvt8vh7NtbKG7lyIZPmyjQt6nTrG81OaGKNe7nq7K9S+HV/NGu2zo2DK3M9ogZj+0U7N0zCNnA/MCD0I54jj1m2zK75SpC6giSVDeUxB0YTG06xS2/zHfByphSXy5spmegJ20XNK/rtRjblxio+iIbjBnlhIBGQCSPuxMxOSBOlYG4ztcbsspYPtEiCSM20gCdhPtrtX3xmxFpWssVV92IIYLrqoI3PQnYGY6UkxF57at/7vQrEtA0ORWZemokTPQGIJ0qQ3EcVbWEwoIzBUAkALC6sOgJJIGkRB1oB7h8OttQqCANh/rczrPWqvz1z6nDlCKouYhxKpMBRtneNYkGANTB2gkM8DxTENcVbmGyqSwLAnSBIJBGgPuTrHQ1h/Mdq/jOLX7agtda+6AdlQlVEnQAW1BJ6DXrQrJ0L+N8evYy54mJul26Toqz0RdlHtqesmrBwH4YYrFrmJSwpEr4nmYmNPIpkCftEH0NW3AfBeyEU3MU5ux5ioTID1CAiY9SZPpsPt34LoflxUe9lT/BhXZjxYJRueSny0342c8nlT3Rvtr0My5g5RxWCuRiLRAny3AS1s66ZWACzHQw3oKtPKnxUv4WExM37O2p/aqPusfnHo39obVYm+Dz5MoxaFYAINkgGO48Q0uxnwcvKpNs2XIEhZe2T6AwQD715Knkj/ACPvT82Tk2nPKrx8N27Su+qvt3mm8E5gsY234mGuBx1GzKezqdVPvTGvzDcvXsHeYp4mHvW+gZg6kakHup7GQZnWa3rkDmJ8dgluXQPEVmRiNAxWPMB0kESO89K6Yu1bVG0J6lvVFkoooqS5zvYdXBDKCCCPwMTr+A/IUr47YFnDXblkC26IzKUAGsTrGjfjNOK8XbQdSrAMpEEHUEHoRQlbmZ2BOp1M5pJJae+Y6z6zNWjlfD3DbW5cxFx9xDRHkLJr1mRP8ZOtQ7vAEGLW2HbwyoJTzTPn2uRscuxM6aGmz8G8IE4Q+GTus+Q9ZghgGncxrr1M1ljg4ved+17RjyxioLh+6GtFfF213r7Wp54UUVwxpfwn8L58rZNJ80HLoSJ1jrQHeikv8oYoEg4f6x18pGUGBHmEz02gEE7RUU8YxeUjwUzwY8ykmBvGYabnSfs6HWgLJRVePF8XmIGFBA28wBOjdMxgZgvtMakUw4TirzlvHtBIy5SDIMjXfUEH069daAY14uzlOXeDHv0/WvdFAYlwfFG3IZEIzAMDbzOAEUQJYCQSTBjUtqJmrvwzglnErms3bDRuDh4Zf3lLgj/OuHPXIrXc9/BjzuP2tsaZ/v29QBc7gkBpOoOpzm3wZlOZbuVhInKysvcHzyp7j0rFey9izyc8tJ9rvuMntObDUUrXYa1/Mv71n+4/8yrHhLBt21QsXKgDM2rGOp9ayfgnIeMxSMxxb2UI8jHxZaZ1A8QELtr1nTTWtW4fhjas20Zy7IiqXO7FQAWOp1JE/jWi2HZtl/2JXfHj/wCvQvHNky/XVd3oSKKKKsWCiiigCvz9xbjNzCcUxha1bZmutPiKSchdiMuoAlMmsHZa/QNUn4h/DwcQXxbBCYpBAJ0W4v2HPQ9m6dZG2eTFDLFwmrTFtO48SFy8mGx6/sL1nPEm29gC4vuviaj1WR606/mX96z/AHH/AJlYRew1zD3MlyyLd22dQykOp7yD16MDB6Grdyhy5juIywuvaswYulrhBbaEGYZuskaCO+lP4J7O+0l2S9DNbbtH2fFFpxfwmvPcZ04j4YYkhUtuFX0H7b/UnbalfGOSbuCTPf42ba9JN4FvRVW6Sx9ADU/G/DfGW7Lm1ji7qhKgG6CxA0AlzqfXvWU3b7OZd2djpLszN6CWJP4VljxKqcWu3/J2Y/ae1JU0lXNRfoz7xK8167me9cuhdFa4WLFRqJzM0CZMSf4ity+EqRwu3IiXun3/AGjCf0j8KonKHwrvYki5iw1izvlOl1/QA6oPU69h1GzYPBpZtrbtKFRAFVRsANhXQoqKpGM8s8stc+PyS8FSO1FFFSVCil3FLt9SDYQOI1BjcugGpI0C559NdwAYWI4niolMPHm0DECV8wBMNvscoE6b+bQB9RVe/lfFGStlSIMQVInb5g+oGnTzdACNfi8WxhE/RF2J+eR8oIAg66z6HYUBYqK8WGJVSy5SQCRpoY1GhI0r3QBRRRQEbiGC8ZMuYrqDI9P9SOxAPSlt3lO0wUEmFQW4+qVAuDzL8pJ8Q9OnvLuigFeC4ELV3xBcdm8w1iMrMXjaTDGZ3700oooAooooAqBieBWLlwXXso1wR5iBOm0946Tt0qfRQBRVIxPLXEPFd7eLMNce4qm7dyrla81tGBkFGDWVIULAD6McpDLlnhmMs3S2Kuh0a2q5c7uUa0FQEZhHnGdmIjWN96AstFFFAFFFFAFFFFAL+KcvYfFFTiLFu6V+UuoJHpPb02NTkQKAAAABAA0AA6D0r1VR49Z4g164MK1xVIhGnD+GFNogkBvP4ouwRPlga6aUBbqW4TlrDWbrXbeHtrdclmcKM0neD0kkkxE0k4W/EvHtm/bUWg1xbgD29c1y6VdABJVVFgCWBhrkqxiLbQBRRRQBRRRQBS67wZWvrdZmJUyF0gHIU/QEkdizfapjRQCJOVFAB8QhwEAZVUQLZUjSDvkUn1A7CGfDeHrYti2hJVZyzGgJmNOgnT0ipVFAFFFFAFFFFAFFFFAFFFFAFFFFAL+L4G5dC+HcKQSTBYTptp/EzG8HaoA4fjACBiF6wTDbyZ1t7dMsnoZgZS/ooBLdweLMgXlyyYOgYgwFmLcAiCTG+bdYFGEweLVwbl5WXNqAANJ9UPTpvqPNpq6ooBEuDxnmzX03lYjQaaH9nr11nTs06NeH2nW2ouNmcbmZ6k7wJ/IewqRRQBRRRQHxhpVftcMxagZbygQJUszkkAAkPcQnWD08vZpqw0UAjXB4wmGvrG+YBRsRC/LOoLEn0WDvXyzw/FiAcQIkSdGaJ1gm3uRtPy92mVe0UAjbB4wgA3kGm46mSZIybQQuUEbTOsV0wWExSn9peVtDtA1jSfJqJjYiIPzTo4ooBDbwONy+a+pPpAka6f0WhiPNB/d0kucMhVFDGWCgE9yBqfzrrRQBRRRQBRRRQBRRRQBRRRQ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05000"/>
            <a:ext cx="4389035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782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Nucleic Acids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Nucleic acids have monomers called nucleotides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nucleotide</a:t>
            </a:r>
            <a:r>
              <a:rPr lang="en-US" dirty="0" smtClean="0"/>
              <a:t> is a molecule that contains a phosphate group, a sugar and a nitrogenous base</a:t>
            </a:r>
          </a:p>
          <a:p>
            <a:r>
              <a:rPr lang="en-US" dirty="0" smtClean="0"/>
              <a:t>The nitrogen base can be different from nucleotide to nucleotide</a:t>
            </a:r>
          </a:p>
        </p:txBody>
      </p:sp>
      <p:sp>
        <p:nvSpPr>
          <p:cNvPr id="3" name="AutoShape 2" descr="data:image/jpeg;base64,/9j/4AAQSkZJRgABAQAAAQABAAD/2wCEAAkGBhQPERAODg8PFQ0PDRAQDxAQEBQUDhAPFRAXFhMQExIXGykeFxkkGhQSHy8sIyc1LCwsFiA9NTw2NyYrMioBCQoKDQwOFw8PGjIhHyUwKTQvNTA1NS8qLyoyLC0rLi0qLyk1NCwpLiwpKTU0LDUqLTU0KTQrKjQsLDQsNCwsNf/AABEIAJUA+gMBIgACEQEDEQH/xAAcAAEAAQUBAQAAAAAAAAAAAAAAAQIEBQYHAwj/xABBEAACAgIBAQUDCQMJCQAAAAABAgADBBESIQUGEyIxQVFhBxQVIzJCVZPUQ3GBFhczVHN0dbPSJDREU2OCkbLw/8QAGwEBAAMAAwEAAAAAAAAAAAAAAAQFBgIDBwH/xAAsEQEAAQQABAUDBAMAAAAAAAAAAQIDBBEFFUFREhMxkcFSU3EGFCEiYYHx/9oADAMBAAIRAxEAPwDuMREBESkuBAqiU85IaBMSnlHOBVEp5xzgVRI5SYCIiAiIgIiICIiAiIgIiICIiAiIgIiICIiAiIgJqnf/ABxZVjhqlfjn1N58KzMrQBH5O1NY5EaOvUeo6+w7XI1A512j2bZ2fYr4qk31dm9oWE0YFhpdzfRZRhVhQwrrLJZ5eRYAuQQW5TJntjIa3krZQsOXWtWL8yb5s2IbVBte5qtq3hF30bBogAj7s3LUagc5t7ezFqzrGtyFenDyr1ZsMLQjVoXVfrKUKHkNEcrRo9GJ8w9cq+256FD5VlSZ2K1OXbgMt9VjpkJeBWKUCqqeBpmTjytOywBUb5lYiWqa7a0etvtI6hkbrvqp6HqB/wCJUlaooVQqoqhQAAFVQNAAegAEDQO0O8mc1OO+PVf4wS06fHsRMmxbmSutkOMzJsIpPJqlIuGm6EpnKntHaDW88s4+RhY3gV+D/s4dWvNhclQamAak+Ygk2a68dLRkfKT2fWxU51RI11qD2p1G+j1qVJ/cZm+yu2KctPExrqra96LVOG4toHiwHVW0y9D16zlNNURuYfdS1Xuj2pm23gZewDUTdU1NoWqzX2Uc4ta6DbH9LZsem/tTeBI1KpxfCIiAiIgIiICIiAiIgIiICIiAiIgIiICIiAiIgIiICIiBQ84N3/75N2hc9dbn5hWxWtAfJcR0a19EhwSDx9nHRHUknsne7IavCzbK2K2V4OS9bL9pXWhyrD4ggH+E+cOOtAegGgPcB01NH+n8Si9dquVxvw61+Z/4nYduK6pmehuXGB2hZjWLfj2NXcmtOp66B+yw+8vwPSW8Cba5aouUzTXG4W1VMVRqX0V3P7yL2hi15A0LOtdyD7lygc11skD0I2d8WX3zOicp+RG5j8/r5Hw1OK6r90OwuV2A95FdY/7BOqieYZlmLF+u3HpEs/dp8Fc0piIkV1kREBERAREQEREBERAREQEREBERAREQEREBERAREQLfNxVtR6rFDV2I1bq3VWRgQyke0EEj+M+be2ex3w77MS7+kpIHLp50I2lnT05Lo/Akj2GfTBmA70dzMftFVF6sLEGq7qmC2qN747IIYfBgR7fXrLThmfOFdmqY3TPqkY97yqt9HzzG5vnafyRXUvWq5lBS61aqy9VisbCjNplBIA8p67M2nu38kdGOy25TnItVgyoV4Y6kaI2mybNHf2jr06bE1N3j+LTRujcz2WNWbbiP4XfyU92zi4ZusUC7LZbfZyFAQClCQevQs+vYbSPZN2EhZKnfUekw127Vdrqrq9ZVFVU1TMymIidbiREQESDMTm95qaWsSx7A9TUBlFFzn69ilJXgh5hmBXa7HIaPWBl4nit/mK+bYVWJ4tx0xYDi2tE+U9AdjY36jdVF62KHRlZGGwykFT+4iB6REQEREBERARPDMyRUj2uTwrRnchWYhVBJ0qgknQ9ANyy7M7wVZXSlrOXBXC2UXUs1Z/aILUUsvxGx1HvEDKREQEREBERAREQEREBERAwneT7eB/iVf+TdM00wneQ+fA/xKv8Aybprffrvzw5YeIxFo8t9y+tXvrrP/M69T932eb7PbZs13q4ooj+Xfj49zIuRbtxuZW3yhd8CzNgYz6QDWTajeYsSQcdSPTQ1yI9+vXlrGd0u/D4fCi/zYI6AhSbcdemuOj5qx18utgE62AFmqga6D0Ema6jhVmLPl1evfrturfBMeMfyao3Pfrt3+m9XCujKyOAyMpBVlI2CpHQie04r3V71P2fZ958Vzu2kHZH/AFKgfRh7vRh8QCOv9ndq15KC3HsR622AyneiPVSPUEe0HqPbMvl4lzGr8Nf+pY3OwLuHX4a/TpPSV3EgGTIiApaad213YuyM05KLWqIeywHLgtbVj5zX31svHyjzKR8ah6bme70ZT04WZdU3G2rDyLK20DxdKWZW0QQeoHqNTQT23lgkfSF/Qn9lh79f7vIeTmWsbXmT6oGZn2cPXm9W5dm9nW15uVYaFXFvrqHIX8i1tb2lrDXry81sQdD+z/dMMe6d1fZ12BVj08/OKHXJdD4zKwXL5a2nHdegNnyn4bw305mfiGR+Vh/p4+nMz8QyPysP9PInOcXvPsgc/wALvPs2TM7uOfBYYwtq4WGzEszH1Xe5Q+Kth3y6K2/i5PtMwub3fuFmNRapvta3AZreOVuiiu6sXUreF8HjwquY83DHxGAB2vK1+nMz8QyPysP9PI+m8z1+f37/ALHD/TxznF7z7HP8LvPsyeH3OyUsd7Obsa8kOxyaVryOdTqEIXH8TRZlPmfpxBJOgD6U92spQqNUGoFWG19LZjN86vWm1byzldjb2UNs+vzcemxMT9OZn4hkflYf6ePpzM/EMj8rD/TxznF7z7HP8LvPszf8mcgBmSutVcZVSYpyH8Oim6ilOtgHmAsqtsOhv67p1B35292cl7KLDWrOtGOjs+SSiFEUOylVW1H5BiCr8eu+JYmYTI7fzFR2HaF+1RiPqcPWwpI/4edL7ItL0U2Ods9FTMdAbYoCTofEyZjZlrJiZt9Fhh59nMiZtdDtGlmpuStQztTYqKW4qWKkAE6Ohs+6aVT3SyvB4cNax6aLFfL8e2wKwYmm25GWkclQ6KkEb6A6I6DElpzQbe6uUaKKnTxGoa7jyyEKlHcvUllZqCkKrCvyFD9X0IBGqMrublPcHZ7D0o8Nq8msLjhKUVkDXUPafrFsfYb7/v2Z0GIEKJMRAREQEREBERAREQNN+UrKuqx6bsfQNWZW72a2agUdA4XWj1cDzdASPX0PLCSSSSSxJLFiSzEnZLMepO99TO79sdlJlUW49o8lqFSRrkp+66kg6ZSAwOuhUThL1MhNdg1bWxS1fdYp02t9db2Rv2ETR8Cqo3XTr+3w1v6brt7rp1/bv/hERE1DZE2TuBTbZlPVTk3UJ4BsuNQqYvplVBq1HUEbPXjvQ1vQmtzoXyS4nlzL9nzXVUa101VX4nIH9+Qy/Dh/AU/GKopx9d5hQ8frinEmJ6zDZx2Bd+KZ35eB+kj+T934pnfl4H6WZsSZjHnzTe93Ylq4Gcx7SzWC4GUSjJhcXAoYlW44wOj6dCD8ZqhGum96J6nWz8enSdH70Yj3YWZTUvK23Cya612Byd6WVV2SANkj1M0M9i5ZJIwMnWz+0xP1EoeMY9294PLjet/DM8fxb2R5flU71v4WkS7+gsv8PyfzMP8AUR9BZf4fk/mYf6iUHLsr6JZjlWb9uVpEu/oLL/D8n8zD/UR9BZf4fk/mYf6iOXZX0ScqzftytIl39BZf4fk/mYf6iPoLL/qGT+Zh/qI5flfRJyrN+3LHZn9HZ/Zv/wCpnVOwf92xv7rT/lLOcZHYGWyOowMjbIwH1mJ6lTr9vOk9jVFKKEYaZKKlYe5ggBHTp6iaDg+PcsxX5ka3r5angGLex6bnm063r5XsREvWkIiICIiAiIgIiICIiAiIgUkTkvyjdjeBl+Oq6qy157HoMhelg9NDkvhsPaSLD7J1wzAd8O7Pz+gVK6pcli2U2Mu1Vh0YEDroqWHQ+3+ElYd/9vepue/4TcDJ/bZFNzp1/DjMTcv5qcn+tYv5Vv8Ark/zUZP9axfyrf8AXNXzjF7z7Ntz7C+qfZpk7B8n2N4fZ+PsMDYr3sG9Q1tjOde4ebY+BmoWfJLkkEfO8UbBGxTZsbHr1edMxMRakStBqutFRF2TpFGlGz1PQD1lLxXOt5MUU2+m2f43xG1lxRTancRt7rJkCTKRnEQBJiBESYgREmIERJiBGoAkxAREQEREBERAREQEREBERAREQMN3n7YfFxzfX4W1toRjdy8NUsvSsuePXpz5fw+Mx2L35rVN5bpyNrrS9Fdr15CKlbNbWoUsFVrBWSenJfjqZjtjsoZVfhGy2sC2q0PUUDh6rBYh86sOjKp9PZ7t7xPeTGp5Y/i2ZPzlKrFrajHGRe1W6/FLVeDYoHIVEniNHQGgdQLqjvpi2OtaXbZxSykVW8CLmKVHxCvEAupT16N5T16T0x+89bPmI4etMJvrLbEdaCgortZxaVC9A56b3pd+hmPq7q1Xr4qZOYFsTEA+wGX5rcbajqyrakWM5IPvI0AABkb+7dVjXljaa8qtlvpDstNhaoVM5C6bZrVF9dDiCAG2xDzs74Y6gtYbq9DfG7FyK7HHIKTWj1hnALLviDrkN+olN3fbFRVZ7LFLlgtZx7hdpQpLGrhyC6es71o8198pfuqG21uVlPbx4Ja/gc60LKzKEWkIwYqm+asPKNanivcisKgS24PWbdWcaCdWsrOorak1ICUQ+RB1BPqzFgz/AGfnpkVpdS6vVYvJHX0IlxPDBxRVWtaliEGgXO2PxJ/+Hu6T3gIiICIiAiIgIiICIiAiIgIiICIiAiIgIiICIiAiIgQRMH3h7Je41vVUjsgcE/PMjDtUNxOluxwSVPEbU9CQp9kzsQNIyO6WUNWKcay1vo97Ta7q3iYeY9oAsCEuWqcVc2G9VjYPLy2tHd2wZoNSVeLT87b55ZhWrYbLK2FTW3OQuQAWA0p9B7J0GU8YHPK+4eQuNmY4rxSuTSq01veorx8gLYvzpTViIA+rF6hOQ8FfN1HDduxsAU1hRWK2Y83RbXtQWEDlxdwCdkbJ0NliT1JJv4gIiICIiAiIgIiICIiAiIgIiICIiAiIgIiICIiAiIgIiICIiAiIgIiICIiAiIgIiICIiAiIgIiICIiAiIgIiI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32" y="2590800"/>
            <a:ext cx="4171183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639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Nucleic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Nucleotides fit together to form a long chain polymer</a:t>
            </a:r>
          </a:p>
          <a:p>
            <a:r>
              <a:rPr lang="en-US" dirty="0" smtClean="0"/>
              <a:t>DNA forms a double helix</a:t>
            </a:r>
          </a:p>
          <a:p>
            <a:r>
              <a:rPr lang="en-US" dirty="0" smtClean="0"/>
              <a:t>RNA forms a single helix</a:t>
            </a:r>
            <a:endParaRPr lang="en-US" dirty="0"/>
          </a:p>
        </p:txBody>
      </p:sp>
      <p:sp>
        <p:nvSpPr>
          <p:cNvPr id="4" name="AutoShape 2" descr="data:image/jpeg;base64,/9j/4AAQSkZJRgABAQAAAQABAAD/2wCEAAkGBxQSEhUUExQVFBUXFBoWGBQYGBcXFRYVFxcYIBcYGBgYHCggHBwlHRkYIjEhJykrLi4yFx8zODMtNystLisBCgoKBQUFDgUFDisZExkrKysrKysrKysrKysrKysrKysrKysrKysrKysrKysrKysrKysrKysrKysrKysrKysrK//AABEIARsAsgMBIgACEQEDEQH/xAAcAAACAgMBAQAAAAAAAAAAAAAABgQFAQMHAgj/xABLEAACAQIDBQQEDAIJAgUFAAABAgMAEQQSIQUTMUFRBhQiYTJScZEHFiMzQlNigZKT0dJysRVDVGNzdIKysyQ0obTB0/GDhKPh8P/EABQBAQAAAAAAAAAAAAAAAAAAAAD/xAAUEQEAAAAAAAAAAAAAAAAAAAAA/9oADAMBAAIRAxEAPwDuNFFLMvbeAM65Jjkd0JCrbNGxVrXa9rqaBmopW+PUH1c34U/fWfjzB9XP+FP30Hvb+KyzODiWw4TD7xbGOxfM/FXU5hoNB1qBJ2ykVsrQAHRDdrZJCqEs59QF7GwuAL89N8nbHDMQTDKSOBKRkj2HPXuDtTh5ZQq4eVpJAVHgiuyqCSpYvwtc2JoMjtJJnSPLEzOzJnViY1ZGIux5B/RUesGGtqiydrZHRmSNQogmdiWIYPBHGZFWwIuHkyXPAoeNXq4khcowcyiwAA7uLAcLWl0ty6VEXHJhkRDhpwpYqM25csz3Zrnekksbkk8TQV0faeRGyHdPnmmRSXIaPJPlUzADRLMAP9HraScP2klZx8nHkBiDMGYljLiJIbppbL4AwJ4g286kHasZzXwkniFm8MHiHRvlNRqePWva7bUCww0wAsALQ6AcP6zlQQYu1ZfdBNyGeCGQsz/Jo8iTMyMR0EQtz8RPKow7WSK+XIJLvckN4cjyBQsbaXtqbka3XhfSzO04rEd0ksTcjJBYm97kbzjck/fXttsISCcLKSpuCVguD1B3mhoNeyNuNIyL8mBZFIZ/lWLRB8yC1mGtuXBumsPFdpXixEzMrnDqjpHoAjTQqWez8dflVOmnd786sBthAwbusuYDKGyw3C9Ad5e3lXr+nF/s03XhDx6/OeZ99BEl2/IrBbwFiwjzK5MKklTd9Lg2NrX1JXUZtNuzdpySQYUlhmmmKs6+Jcq71yFPMERhQbcDfjR/S0Xgi7pJaQlFTJBlY5Wci28sNEY69OtS5ZywAOEnsGDCxgFmU3BFpdNf/WgW32lKIYTHi2eSaOMup3b7lmeIZlyqMoBcrla98w6GpeL27KySomZZ88cGVFzNHLlZpCoPEZBnF+TL1qXi+0cOHbI+HlRiA5ASHUEmxOVyOKn3VqPbbDg33U1+uWO/TjnoLLZG0mldSdA+HWQrzjkDFXX36W+yauaUY+1+GVi4imDMACcqcASQPT6kn763fHmD6uf8KfvoGiilZu3eHAuY5gOZypp7npoU3oM0UUUBXG8XKFecsbDvWIH3nESWrslcT2zHfvOhJGJxDAC+pXESEDw6+6ggzOrvnWULY24H6JI439EkEXFRZM5Pz5FxYMM5uTYaKG0sQfPrfjW3Mt7bg6A2PymXRyfV9EliRp/LTXhWsVO4YWC2U5/CxJu2txbW/Wxt5UFjhsUijKZc+l76kcRz1vcnTXyHSr/sowOOwxBuDvCCOBBialFUUEAYZrEhfSfQCxvrw1tb2cqbeyigY7DAaAbwAdAImoOqVR9quEH+YX/ZJV5VH2q4Qf5hf9klBFqJiNoxxvkckHLmvYkakgC4HHThz5VLqNisBHIbuisbW110/wD4mg0DbcH1g6cG42v06cenOtku1IlJVnsRx8LcrX1tYgXFyNBcXtevK7HgFiIkuOGnAdB0HlRJsiFizMgYsxa7a2JABt0FgKDOG2rE5Cq12PLK3S/G1vvqbUVNnRAqQigqSVPQkWJH3VKoNJ/7jCf5hv8AyuIpspTP/cYT/MN/5XEU2UHPO3n/AHY/y6f8k1JmOnjlAUOo53IJGoYD7ze4B4/fenLt6P8Aq/8A7dP+SakJQF8JhZvHbMM97I5VDe3ECxGtunkGZsxICz34C92FjmvcgNqbaW4da27PnVQGMxe4uF8RNrE2sxJvYg34nL0qLm8VxCR4h9ZZhk4cL8fKxvzrawXiMO5y2GjODyQDpcBjflYcTyC0nmVo3KkEWPD2V2qPgPZXD0QCBrJkup8PHhp/ICu4R8B7KD1RRRQFLsvYrCMzMVku7s5tNMBmdizEAPYakmwpiooFv4j4T1Zfz5/30fEfCerL+fP++mSigW/iPg/Vl/Pn/fXvD9jMKjrIolDrfK2/nuLix+n0NMNFBX/0Qnrz/ny/urTiOz0Uls7TnK2YfLzaNYi/p9CatqKCo+LkPWb8+b99Hxch6zfnzfvq3ooKj4uQ9Zvz5v30fFyHrN+fN++reigqPi5D1m/Pm/fR8XIes358376t6KCmPZqHMrXmujZlO/m0JVlv6fqsw++pP9EJ68/58v7qsKKChxnZHDStnk3zNlC3M8/ogkgaP1Y++tPxHwnqy/nz/vpkooFv4j4T1Zfz5/30fEfB+rL+fP8AvpkooFs9hsGeKSkdDPPb/fTGotWaKAooooCvLSAcSB7dKya+c/hCxObaWMOPL5YXi3CXbSInUxqHW5I+lc2PsoPoy9ZpO+CfGSzbMheUsblwjObuYVciPMeZyi1/KnGgKKKKAqs23iZF3KxMitJLkzOpcAZHb0Qy39G3HnVmaX9uY4b+BEVpXjl3kiRjMUQxuoLG4AJLCwJudbcKDEs+JWVITioM7hio7q9jl4694sDa5A55W6V5n2pPh2kEqnFZY0dUw8JWTxOVPhaVrgWvxFRsXDvJt+YcWHDRlLDwqsd7gpvcrE55NSLjP5VIxEM+IkkMRlwZ3KKJmSJmuJGJAVswOmmo50E/EbWKtMvd523SBwVQES3+hHrqw6aViLa5LIO74gZoN9coLIbX3Ta6Scrf+NYxuEmG/cYpkVo/AojiO4ZRq63W7k9GuKxhMLM27fvTMndwpBiiGeQqPlz4bhueQeHXhQaMXt1+6tMsEsbbmSQCVbZGjNgsgDaE3uBfUA14x8uMiy3mjbMQoy4UnxE2AN8SOJrG0tmYjuboZ3xD7iVTdIkMzsbofCAFKjw2Fgb3Nb8ZjjIFHd8QMsiv6Ca5GBt6flQAlxMcsAklidJZChUQtGw+RlcHNvWHGMC1udXlLm0toMXw793xAWOYu5yA2UwTJeyEsfE68AetXeDxqSqHjdXU/SUgi/MeR8qCReiqLtntIwYVyhtI/wAlGejvpm/0i7f6a5nIQii5Y8ANWJJOg56mg7TRXFVyyIbFgCCLhmVhxB53BB/lXUuye1DiMLG7fOAZJP8AETRjblfiPIiguKKKKAooooCoWO2TBOVM0MchX0S6KxHsuKm0UC9iJI8JiQcyxQyQyySAkCMPE0IDjkpIcg242HOqPbHbd3uuEXIvDfyLqfOOM/7ntw9Eip3wkbNV4UxGUE4d817A2jewkOvC3ha/2KRMeTu2sSptxAuR52GtAw7I7W4iDSXNiY+vhE6+w6K48jY+Z0FO2C29h5YmmSVd2vpknLk8nDWKnyNci2U91biQHsDmLKRlU+FiLkXJ4870z9htlJNinmZVYQKEBIB+Vaze9FykdN7QNu+mxXzeaCA/1pFppR/dqfm1PrN4ugGjVZ4DAxwpkjUKtyfMk8WYnVmPMnU1IArNBioeO2jHD844S6swvzC2vbqdRpxNTajYrBJJ6Yv4WTiR4XtmGn8IoIW0NqwZCplQF1YA3uB8kz3a3AZATc17weOijjRDKl1UJxFrooDVR4cYFc2csHDyM91kHpSTJmNhbJd5FU6gXtetWL7izcXyXKSpu5bXyXVHutxZXBC24MDoNSDXBjo3bKrqzWvYHW2n6j31ItUDA7LiQho1toSDr9O19POwqeKDNVuN2NG7bxc0Uv1sZyv5Zh6LjyYEVZUUHPu2WzsYTE7gTxRK+sSkPma3jeLW9lBF09ZvCOSpMolQZSrAkHUBlNjqPL+YIrtZFLu3uyEWIJkQmCY67xALOf71ODDhro2mhFBzaECKPxsLAnUk28TGyi5vzAFOXwfRzRySh42jilRZUD6OzrZXbJxUFd2NbHw8OtzsHslDhyHa8031r28N+UajRB7z1JqTteYwOuIIvEqMspHpIpKneW5qMuo42N+VqC4opY2Z2+wM8ywJKwd/m88ckay2+rZ1Abl7b6XpnvQFFFFAUVg0vbd7bYLByCKebLIbEoqs5UHgXyg5R5mgttrSRrDIZrbrIQ9xe6sLFbcyb2A53tXO8J2SxuRfBHa2meUh7cs4CEBrWuATrenDZ0gxrLiL3wym8C8pWB+fbyHBB7WOuXKwUHNPiljfUg/Nb/26dOy2ye64dIzYuSXkI4GRzdrE8QOA8gKt6KAooqg7Wk2gUM6hp7Nkd4yRu5DbMhBtcDnyoL+iucY+bIZCJJgkWXMWxGMJYsuY2KyeABfpEEXPKpGNx0mFE7RSuCIoiN73nFKCZWBO7DF9R0++gbcZs6FUkcQx3AZ9VGratr18RJ9pvxrzhdnwyosjwxlnRWY5RqSo/wD17hVTtXa8gbGpnTLHhwygwTsVLDUsV0kH2U1Fedn7WkDQRh0ynACW24nF3CizAtoq/wB23j91A1qoGg0HC3ICs0lz7amfAFzIMzYTEOWSOaE5kYBWXPrHYHgdTxFR8ZCRIkUck4Zld8zYnFlQqFAbATAkkuvMcDQPlFJWzQyzYQ55btKyuveJpYzbDzkizuQRmUHhfSnWgKK8SPYEk2AFyeQAqkHbLBH+vX8L/toL6ln4RcOZdnzwISJZ03USj0nkOoQeRANzyXMToDW2btrgVUsZxYAk+F+AGv0ak7Kwru/eZhZ2Fo4+O5iPLpvG4sR5KLgXIcN2X2W2nicbh42wr4aGGaKR5WUqPklUZs+YhjoQMnra+X0SKzRQFFFFAGuD9stiY7C4/FzRYaTEjFSRtE6CRlGU6rJu3VltoLG6kWvXeKxagTfgpwkkGAWGc2nWRzJHwMRkcsFt0sbgjTXSnK9K3afayYTFQSMrsXhnQKi3LsGgKKTwAHjILEAXbrSltvbs2JDb1hFD9ShIBXnvX4v7BZeRB40HVEkBAIIIPAjUe8V7rjux8e+H8WEkCC+sdrwMed0BGU+akHrenfZnbZJBkaKRcRbwwqM+86mN9FsOZbLbnprQNLyBQSSAALknQADiSelLWPMmOMZw9kijfeCeQErKcjKBEgILL4r5yQOFs17iamy3nIfF2IBuuHXWJSNQXJ+dcHXXwjkL61c2oE/GdkZJb7x4WzLlYZJQGUcAwEoDWvpepY7MPJvN/MbOiLeAvA4yOWvnDk63tYUzUUFXiNho7TMZJxvkCMFldQoHOMA+BvtDWsRbDRWRhJOSkG4AMrkFbWzMCfFJ9s61a0UFFiOzanDGBJZfmZIlaR3l+dN8z5jdyCNLnQXFQcX2bnktmlhuL2ISVWF+NmWUHWmuigU02BiYzCyNh2EDZliyvGGvHImXPmbLpITfKeHnerfC7bQsI5Q0Ep0EclhmPRHBKv8A6ST5CrWtOJwySKUkVXRhYqwDKR5g0C58IWOy4bcg+LEHdee7teU/hut+riuf4uYotwL6gW1sATa+gJsKdu0PY1nKyYeU5kVlWGVi0YDEEhG1aMkqvrDwjQUl4uAht1MrxSDxZDo2n0kYaMPMEjWg84SbeIGNtbggHMpsSDr0ronYHaG9woQkl4G3LX4kKAYz53Qrr1BrnuCgJbdQo0snHIup8RJzOx0UEkm5I8qduyOxZcLOxldS0sIJRL5E3b6eI6sflG1sOA0oHGiiigKKKKAooooFzt5s8y4VmUXeE75QNScgOdR5lCwHmRXOMSu8jIWzZhpckAj2jUe2ut7X2gIVFlzyOckcV7GRyOHkoFyzcgCaV8N8HyhQGxMoNtQqxhATyUFCQo4C5JsBrQJWBiZc2bm1xwLWyqPEwGp091qcfg6wOZ5cQRoPkIz1AsZWHkWsv/0zUn4gJ/aZ/dF+ymbZOzlw8KRJcqgtc+kx4ljbmTcn20Eyiio+MxscK5pZEjUm2Z2VRfpdjxoJFFVfxjwn9qw/50f7qk4LakMxIimilI4hHVyAeF8pNuBoJdFYvRegzRWueZUUs7BVUEszEBVA4kk6AedV/wAY8J/asP8AnR/uoLSiq/Dbbw0jBI8RC7teyrIjMbAk2ANzoCfuNWFAVC2psuLEpkmQOt7i/FTyZWGqt5g3qbRQRNmbNiw6ZIkVF42A4nmWPFiep1ql7eSrh8M+MBKy4ZC6MNc17AxuPpI5sCOWhFiAaZaou1GWZDgwodp0KsD6McR0aV7dOCjiWtwAJAc12d8J2OjxEBxQhaCaVIyiI6PGZQCpRmPjCg6/+lxXZhXNtjfA7hocWuJknlxBQqyI4QAFAMpbKPFaw5DhXSRQZooooCuedpPhOEGKfDQQb8wlFldpFjUO58KJcHM3L26V0OuTdr/gwxUmKnmwM8cS4llaUOZFdGU3JjZAbgm5sbe2gc+x2MXGJ30+m+aNU+oVWIaMfaJW7MOJA5AUy2pS7A7O7hCMA9zImaQSa5Z1Zrs634EFgCp4XB1Bpj2ltGLDpnmdUXqeZ6AcSfIa0EuiqvYm34MUDunuw4xsCkijqUaxt58KtL0BVTtsXkwl/wC0H/hlqVtHaUcIBc6sbIijNJI3RFGpP8uJsKrv6OlxLJJiC0Soc0cEbEOrEEZpZFOrWJGVTlFzq2hAZxGDHfY/nMphkcgPII86PCE8IbLwZtLWNySDVd2pkijeVpZ3wqd3jvNGcrqTM1rHKeJ04c6vP6IT15/z5v31swezEjcuC5YqFJeR38IJIAzsbak8KClx+KgEmLDYyZCsKmRQdMOttJI/Dox++vOGxUBeEDGTMTgQ6qTpJFlH/UN4fnOd/PhTTRQJWJxEL4A7vFSzhsJOUZzfeqGAZ38IuVNlHDQ1Z9q5JgqJhkJkJMpyhBdIrHIS5AGdyinnlLkcKu8dhFmjeNwSjqVYAlSQRrqNR7RUX+iE9ef8+b99BGxjq74F1GjTlhpY2bCYgi45VdVT4nYCtlIlnV0bOj71nytlZb5ZCym6swsQePXUYONnh+fj3qfWwA3UdXhJLfehb2CgsNoYxYYnlc2SNGdj9lQSf5Uor8IBIv3SQeRkjv8AfWvtxt2OWOKGF1cSMXcqb5UhI8LdCXKix9VulJ20HIXwkKSwFyQOJ4AkEAn2UDlP8ILBWIwbkhSQN5HqQNBTL2ewwEQlz715gJHl1s1wMoUH0UAsAv3m5JJ5Rs6YtGCSSbsLm1/CxGuXQ8OI40+fBzjrxPh24wtdPOGTVfc2dfYo60DhRRRQFFFFAUUUUCh242hLhpcPLEqG6zQ5nvlRn3TKSo1bSJtLjlrSPj8QSWnmdpXAPia1wOiLoqDhwt1PWuodqtmHEYWSNbZ7Z4yeAlTxJfyuAD5E1y3NvE0JXMAejKemvO+hFB5gcSWazIyt4WBsynTVHU8CDyPUHpTd2d7R4yVu7WjkcoWXEMCuRBYEyoujm50ylb+ViaUcJhwmbW5Zsx0AF7AaAcOFPXwc4C0cmIYazNlTThDHov4mLtfoV6UDDs7ZKxEuSZJWFmlfViPVXkifZFh7TrVgKKKAooooCiiigKKKKArBrNFBSbd7MQYrxMCktrCZLCQeR0sw8mBFIW2tiz4W++USRfXoLpb+8TUp7dV04jhXWKwRQcq2NsOfFW3S7qL65x4SP7uPQt7dF6E03bH2NDgsQiqWLSxMpkc3aRkZSF0sosMxCgD6RtxpntS58IsrJs7EvGud0iLpxurKRZ1tqCvpAj1aBjvQDXzfsrtLLDjcKIMRPLNJLEs0ZeaRZVkVc+8DkgtdtCvDXyr6QFBmiiigKL1g1x3tJ29xLY7FRRzjCw4VkS9obyMxszOZgdByVbXFB03a+NfMMPD864uX4iGPgZG+1xCqfSI6AkaYeyWCUAd1hbqzRqzsTxZmIuWJuSTxJqs+DHaQxWCGIPikkkcSSfWMjFQwHJbAWXkKb6CmPZXBf2TD/lJ+lWsEKooVVCqoACgAAAcAAOArZRQFQdqbQ3OTwPIXfIqplvfKzfTYC1lPOp1UvaGdUfCs7Ki949JiFHzMvM0Hs7ZcEKcLPcgkDNh7kC1yBvtbXHvFEe3kDMJ1bDBVVy0zRKlmYgeJXIvcc7caqMfOj4pZxicPaNkCKZEuUOYTHNm0uH4WN92vCvW1cSs0su5jhxpGHj+R3keU/KtxJuBbjr0oGKXaUKlw0samNczguoKKeDPc+EeZr02OjDZDIgfLnyllzZBxa175fPhVTjYnLYi2CjkvEArF4wcQfq3uPCB1NxW7ERtvwe6ow3BG+LIGDfU2IvlPXhQb8VtqFYWmV1kURtIBGysXVPSya2Njpxtc1CxfaURW3sEkd+GeTCrf2Zpxeq/aisuAfPhY8PbCzZgrIRDqLKCosQw8RI0FtatNo7TgcIFxEGksbH5VOCuCefSg2Q7aJeJWw8yCViquTCUuI3fXJITYqh1t0q2qg2htOF58GqSxue8torqx/wC1xPIGr6gzRVd2h2l3bDyzWuVXwr60h0RfvYgffXPh2lx1tcQt7a/JR28/uoOpVR7RkOJdsPGbRrYYiQcdRfcKeTMLZjxCtyLAhHn7R48qwXEqGKnKdzHobaHh1p+7LvG2FhaIFVZM1ibsHPp5idS2bNc8zegi7J7F4DDS76DCxRyesB6N/VBNl+4CmCiigKKKKDBpI7V/Bhg8fMZpGnid7bzcuqrLl9EurKwJHXSniigXdg4JcCyYKMfIGN3h9ZMjJnRj9IXkBB48QeVZ272thw5Ma3mm+qT6PnI/ooPI6nkDVZ8JEMgWGVJHjUF4ZMhytknyW8Q8S+NFHhIPi40kTDdxndqtxwXQAsT7RqSeupPGgfNj9uEchMSow7k2D3zQseQz2GU/xADoTTcpvXE8DMXDBrEq2UjKVNrA+JTe3HqQdDTF2NgleVsOk0iYcR53RW9HMbIkbcYwcr3CkcNLE3oHXF7WJcxYdd7KDZje0UX+I/X7Au2o0A1rOC2MobeTHfzWtnYDKoNrrEnBF0HUmwuTU7B4VIlCRqEUcFAsP/nzrfQae6J6i/hH6V7jhVfRUD2AD+Ve6KDFqLVmigwVB0Otau6p6i/hFbqKCJidmwyKUeKNlPFSqkH/AMKhNgZ4tYJc62+Zm1FgNAkqjMv+oP8Adxq4ooOc9udrvI0ELxPCAzO2e2V3WwjVHUlXGrN1GVdBrSxtKLMlrE+JTplJFjxswsfZXZcbg0mQxyosiNoVYAg/caSNs9ipI7vhSZF+odvGP8ORuP8AC/4hwoFHZkZWMAqF1bQC2mY20ubaW0vpTl8G2P1xGHvcKwlXoufSRL9QwzW/va87G7Eu9nxbZF+ojbxH/ElH+1bfxGmCaNMI8TLGseHEbREoAEiLMpUso4KbWLcri+lyAvaKqNn9qMHPKYYcTDJKL3RXUtpxsAdbeVW9AUUUUBRRWDQQttbPXEQSwsbB0K5uam2jDzBsR7K5LFG8iDNBO4IsSuHneNraEqyxkMptcEaEWrpeNY4qQwISIUNsQ40zn6hCPL0zyBAGpOW7RQAABYAWAHADpQcbgwjILLh8ULm5/wCmxJJPUkx3J4e6ug9hNmGHD53UrJM5lYMCGUWAjUg6iygadS3U0y0WoCsCvGJPgb+E/wAqo9vyvEkO6NmkkCEu0rADI7E2DjXw9edAwUUh4ja2IRiudWy2LlUnIQNwzfL389AdNamQbSmRpBIkmIyxoyphy4kOZ2U6STZSBa/EffQOFFUs+KytKO74tt2gYMrC0xP0YrzAlh9rKPOsR4ollHd8WM0O9zFhlU2+Za01975AFftUF3RSzjtpsuGaYQYmNtxLIBK2iNGbKsmSY6t6QtfQG5B0quxePxMZC51dmvZFWYsQtsx1nAAFxqTzHWgd6wDSfs7HzNLhw7q0czspAE8bi0Mrj0pTY3jtYjnTJspiVe5JtK6i5JNgxsLmgm0UUUBS58IkLvs3FrGwRjAwBJAFuYueFxcffTEaoof+skEh/wC2ja8Y5TyKdJSOcan0epGbkpIcF2QuLxWOwkMEE0e4miZpGEgMQjVQ/pC0S2DXX6RC+VfS4rNFAUUUUGDXzt282zl2lje/DPu2jGHjZVYCK9zuw+gzCxLDX3V9FVX7R2HhsQVaeCGYr6JkjRyB0BYcPKgWvggxMkmy4GkGW5kyczu942W55nzOp4mnW9L8zx4TEjxLFDJDLLICQsavEYhnF9FJDnNyNgeNyaPa/bZn8OEWy/XyA6j+7jNif4msPI0D3es1zfZHa6eEgTXxMfreETr7rK48tD7ad8DtzDzRGVJVMa+kScuTqHDWKnyNqCZivQb+E/ypc7TYoM0EcatLJHIJHSMZmRN24u3JblhYE3Otr2NSJ8TNiVYxXhgyk71haWUWPzaMPAp9dhc8hwap2ze7wxhY2jUcT4gSzHizEm7MeZOtApTQzZ3ZIsQgky5/k1LXUWujbzwkqANQeFepNmvjDOm6jF441y4pN5GWWRibxxyBrjTmNade+x/WJ+IfrSR3OVWLIRcNOL7yFbpLMGBQoQ5bKODMOlwbEBd43s8XfFNkwh38SoC0TlmsBpORIM6dAMp86xB2cKyRvkwfgwYw9xC4cEC2VW3mkH2LE/aqpJxnhyy+LdMt2kTKrWmytpKSTrFoQ3LxixqVPiZEwyhpGZjioxlV1WTdF1zLm3rcr6l+fEcg84ns48eCKLHhsyYXERhYYmj1lYMBFnkORTbxAk3axuOFRtoRSyMHXDzhgrJZ4ldGRypYFRIDxRTe/I9aw4xZBBcaxMnzqEG8RyZryWzBrA+E8L5rGwZ9jyhI7STBnLuxLSBrAscoGugC20oFfZ6vAcLmhxGSGQs8hiGimGZb5YyT6Ui6AaewU2bCnV0dkYMplkII1FixqV32P6xPxD9ap8JsqOXPKhaOTev8rEbFgGNs3FXHQMDblQbO2W0jBhXKG0j/ACUZ6O+mb/SLt/prmEiqii7SW0HpyMSeWgNyaae2eBxhMTyATQxB/FEpDZmsN5JFcnRQRdL+mxsBwVcQglTwlWFwddVNjw8vbyNB5MKSxkZnysGU+OQHW4IsTcHjXVuyW0u8YWNzbOBu3AFgJE8LWHIaXHkRXK8Ou6j8bDQnUk2FySFuxubXA+6nL4PUlSSYNG0cUqrKmfwszrZXfJxUFd2PEATk4dQeqKKKAooooCio64xSARmIOo8LcPdWe9L0b8LfpQK3wk7NV4UnIBOHfMSRe0b2Eh8reFr/AGKRcffdtYlTb0gCSPOw191dZ2niod1Jvr7soVfMrWKsLEHTne1vOuc4Xs5jMi/Jpa2md3V7cs4ERAa1ri51vQU2yXJVtSQHsGzF1IyqfCzakXvxvY3F9KZ+w+yUmxLzMgZYVCi4uDM1mF+pRbEdN4DxqN8XMZ9XF+ZJ/wCzTp2WwYwuHWNrlyS8hCuQZGN2sStyBoB5KKC9IrV3SP1E/CP0rHel6N+Fv0o70vRvwt+lBnukfqJ+EfpR3SP1E/CP0rHel6N+Fv0o72vRvwt+lBnukfqJ+EfpR3SP1E/CP0ry2NQWvcXIGqsBcmwHDrW+9Bq7pH6ifhH6Ud0j9RPwj9K3UUGnukfqJ+EfpWxIwBYAAdALCvVFAWpa272PinLSRncTHUyKoKubabyPQPy10aw40y0UC5sLshDARI/y8w4SOBZT/dpwT26t5mpHaKc4f/q7jJCjb1TpeIkEsp9Zct7fS1Ghsau6Xe3uFWfAzQMTedd1GFF2aQ6oAL66i55AAk2AoKXZnwo4aWdImjkiErBI5WMTIXYXRXCOTEzDUBgL69KexXC9mfBltOXGQHFvGmHhkR7LJnvuwoGRbcTlGrWsCfYe6CgzRRRQR8D81H/Av8hStt/4Q4MNiGw6xTYiRAplEWS0eb0QS7Ldj0HWmnA/NJ/Av8hXHu2PYLaK4zEzYFElXFOj5maINAym7XWXQi+oK6jpQdE2PixtEpiRfuyG8KEWZ5VNmkkU8MpuFXkQWP0bMtJvwaYA4PDDBzE94Rmkkubh945OeNreJOXUHjanKgKK8o4YXBBHUaivVAVQdrWNoFDOoafK2VmQkbuQ2upB4ge6r2RwASSAALknQADiTS1tBpMaYzhwN3FJnE0lwkhystowPEy+InPoNBbNxALu0ZzGZCJJQkWXPmmxJuWXMbFW8IC/SIIvUvG4iaAT7mWbMIo2HgkxjAmVgSIi1zcdDpxqbjOy80t94MO1xlYXmAZeQYA2YDzqUnZjfGQYsRyI6IuRM49By1yb34ke6gi7fx0wbEgNJlRYWjHdiwV863Kvf5Y/YFqkYXaGILwgvIQ2BEjXwrKDNlHiLFvA1/6njyvpUnbew4GEjlLtM0Uchu3iQSLpx0+6pcfZ/DqyMI7FIO7qbtpDa2Tj058aCgm2lOcCXaSTOcJiGZjAYGzqwCEgk7sgXsv0uPKo2NhYSJFHJKGZXfM005AVCgIADi5Jcc+tX+K7Mxd2aCFRHaGSKMksQglN256+IA1BxWwMRJbMYNDcEGZWF+NmUg60EbZgZZsIc8l3lZXXfSSRkDDzm3iNiMyg/dTrSnHsTEo0LKMPaFyyxrnS43UiZQSCBo9+HL76uMLttGYRyBoJT/VyCxP8Di6P/pJ87UFk7gAk6AC5PQVTr2rwZ1GIjI9tQPhBx2TDbkHxYg7rz3dryny8N1v1YVz7FzFFuovqBaxNh1soubdBQdOn7XYJVLNiYwFBJNzoALnlXvZWFZ37zMCrkWijNvkYjyNtN43FiPJRwueXYSbeICba3BANwbEg/wDwfZXRewW0N7hQhN3gbctfiQoBjPndCuvW/SgZLVmiigKKKKDRgPmo/wCBf5Ct9aMB81H/AAL/ACFb6BX7UbWTC4nDyOHa8OIVVRSSzFsOQL8BwOpIGlKW2tvz4oHeNuYfqkYi4H1smhbzUWXkc3GnLt5gDJhWdRd4TvlA4kIDnUeZQsB52rnGLTPGQAGDDQXIuPIjh7aCTsbaD4fxYSRVQ8Y/Sgbr4AbKfNbHrenbZnbWOQBWikWflAoMmc8924ABA5lsthqbVz3Z8TLmzc3uL5c1sqjxFNCbg/damz4PlQzSSOwDZWjiU2zMkZQzuvVQzRofNDQMybMechsXbLe64ZSTEvTen+tbnqAo6G16ulFa8PMrqrqQysAykcCCLgj7qO8Lmy3GYLmt9kkgH2XB91BtoryzW4kDn91aO/R5DJmGRRctytlDXvzFiDpQatsegv8Aixf8i1OqBtc+Bf8AFi/5FqfQFFFFAVpxeFSVSkiK6nirAMp9oOlbqKBL7QdjXYrJh5WJjVlWCVmZMrEEiOQ3ZCSq8cwsoFhakvFQnMYpUeKQG+Rrq2n0kI0YfaUkcvKuz2qHtXZMOJTJMgdeI5Mp6qw1U+YIoOS4SElhFCjyvxyL4m1NyzsdFF7+JiKduyGxZcLOxldSZYQTGgOVN2+niPpt4zrYcALc6ZdmbLiw6ZIUVF4m3EnqxOrHzJJqn7dTLh8M+NBKyYZC6MNcwJF4nHBkY2B6aEWIoGS9FcfwfwpzpiIFn3LxzSIhRFCyRiUAhlImcsFJAOZUJuLDjbr9Bmiiigr8Fj4hGl5Y/QX6a9B51v8A6Ri+tj/Gv61s7snqL7hR3ZPUX3Cg1HaEP1sf41/Wkz4n4cehjSq3OVRuCFF9FBI4Dh91PHdk9RfcKO7J6i+4UCP8UYf7ef8A8H6VPOyYUSNYp4gYYWEcjOpYSlgSzW0s3iDeTGmnuyeovuFHdk9RfcKBHh2ZKIki3+GACjM4ma4bue5KquUXXPZr3GnIGsz7IzBsr4SFSE+RjlBQ5XYsCZIitje/oEXHDnTv3ZPUX3CjuyeovuFAlQ7GAyhpcOwyqDI0oaSNQrBokAQBka9vo6E6aCoc2wGbDNGWwTExlFRp23cbGGBA6sI73DRt9EaNx4iug92T1F9wo7snqL7hQJmG2bu52kM0b55rjLIhZg+IVlDKsSt4F8Iu76DlTxWoYdRwVfcK20BRRRQFFFFAUUUUBUPa2zo8TDJDKuaORCjDhoRyI4HzqZRQcw2L8DOGgxSYh5pZ8jB0RwoF1tkzkDxWsNNOFdOFZooCi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247348"/>
            <a:ext cx="2971800" cy="4724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3429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134715"/>
              </p:ext>
            </p:extLst>
          </p:nvPr>
        </p:nvGraphicFramePr>
        <p:xfrm>
          <a:off x="381000" y="1752600"/>
          <a:ext cx="8382000" cy="46681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6400"/>
                <a:gridCol w="1752600"/>
                <a:gridCol w="1600200"/>
                <a:gridCol w="1676400"/>
                <a:gridCol w="16764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Monomer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Polymer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Calories/Gram</a:t>
                      </a:r>
                      <a:endParaRPr lang="en-US" dirty="0"/>
                    </a:p>
                  </a:txBody>
                  <a:tcPr/>
                </a:tc>
              </a:tr>
              <a:tr h="10074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Carbohydrates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monosaccharide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polysaccharide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Energy</a:t>
                      </a:r>
                      <a:r>
                        <a:rPr lang="en-US" baseline="0" dirty="0" smtClean="0"/>
                        <a:t> and structural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k/g</a:t>
                      </a:r>
                      <a:endParaRPr lang="en-US" dirty="0"/>
                    </a:p>
                  </a:txBody>
                  <a:tcPr/>
                </a:tc>
              </a:tr>
              <a:tr h="10074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Lipids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Long</a:t>
                      </a:r>
                      <a:r>
                        <a:rPr lang="en-US" baseline="0" dirty="0" smtClean="0"/>
                        <a:t> term energy storage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 k/g</a:t>
                      </a:r>
                      <a:endParaRPr lang="en-US" dirty="0"/>
                    </a:p>
                  </a:txBody>
                  <a:tcPr/>
                </a:tc>
              </a:tr>
              <a:tr h="10074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Proteins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Amino acids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Polypeptides/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algn="ctr"/>
                      <a:r>
                        <a:rPr lang="en-US" baseline="0" dirty="0" smtClean="0"/>
                        <a:t>Proteins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Structural, Signaling,</a:t>
                      </a:r>
                      <a:r>
                        <a:rPr lang="en-US" baseline="0" dirty="0" smtClean="0"/>
                        <a:t> Enzymes, Energy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k/g</a:t>
                      </a:r>
                      <a:endParaRPr lang="en-US" dirty="0"/>
                    </a:p>
                  </a:txBody>
                  <a:tcPr/>
                </a:tc>
              </a:tr>
              <a:tr h="10074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Nucleic Acids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nucleotide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DNA/RNA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Information Storage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539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Monosaccharides</a:t>
            </a:r>
            <a:r>
              <a:rPr lang="en-US" dirty="0" smtClean="0"/>
              <a:t> are single units of sugar</a:t>
            </a:r>
          </a:p>
          <a:p>
            <a:pPr lvl="1"/>
            <a:r>
              <a:rPr lang="en-US" i="1" dirty="0" err="1" smtClean="0"/>
              <a:t>Saccar</a:t>
            </a:r>
            <a:r>
              <a:rPr lang="en-US" dirty="0" smtClean="0"/>
              <a:t> is Greek for sugar</a:t>
            </a:r>
          </a:p>
          <a:p>
            <a:r>
              <a:rPr lang="en-US" b="1" dirty="0" smtClean="0"/>
              <a:t>Disaccharides</a:t>
            </a:r>
            <a:r>
              <a:rPr lang="en-US" dirty="0" smtClean="0"/>
              <a:t> are two monosaccharides  joined together</a:t>
            </a:r>
          </a:p>
          <a:p>
            <a:r>
              <a:rPr lang="en-US" b="1" dirty="0" smtClean="0"/>
              <a:t>Polysaccharides</a:t>
            </a:r>
            <a:r>
              <a:rPr lang="en-US" dirty="0" smtClean="0"/>
              <a:t> are three or more monosaccharides put together</a:t>
            </a:r>
            <a:endParaRPr lang="en-US" dirty="0"/>
          </a:p>
        </p:txBody>
      </p:sp>
      <p:pic>
        <p:nvPicPr>
          <p:cNvPr id="2050" name="Picture 2" descr="http://chemistry2.csudh.edu/rpendarvis/1feb2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62201"/>
            <a:ext cx="4478692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70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Monosaccharides are generally have molecular formulas that are similar to glucose 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12</a:t>
            </a:r>
            <a:r>
              <a:rPr lang="en-US" dirty="0" smtClean="0"/>
              <a:t>O</a:t>
            </a:r>
            <a:r>
              <a:rPr lang="en-US" baseline="-25000" dirty="0" smtClean="0"/>
              <a:t>6</a:t>
            </a:r>
          </a:p>
          <a:p>
            <a:r>
              <a:rPr lang="en-US" dirty="0" smtClean="0"/>
              <a:t>They also have two other trademarks of a sugar</a:t>
            </a:r>
          </a:p>
          <a:p>
            <a:pPr lvl="1"/>
            <a:r>
              <a:rPr lang="en-US" dirty="0" smtClean="0"/>
              <a:t>Hydroxyl Groups</a:t>
            </a:r>
          </a:p>
          <a:p>
            <a:pPr lvl="1"/>
            <a:r>
              <a:rPr lang="en-US" dirty="0" smtClean="0"/>
              <a:t>A carbonyl group</a:t>
            </a:r>
            <a:endParaRPr lang="en-US" dirty="0"/>
          </a:p>
        </p:txBody>
      </p:sp>
      <p:pic>
        <p:nvPicPr>
          <p:cNvPr id="3074" name="Picture 2" descr="http://img.tfd.com/mgh/ceb/thumb/Structural-formula-for-x3b1-D-gluco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438541"/>
            <a:ext cx="3124200" cy="273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105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Most common monosaccharides form in rings</a:t>
            </a:r>
          </a:p>
          <a:p>
            <a:r>
              <a:rPr lang="en-US" dirty="0" smtClean="0"/>
              <a:t>This is a structurally more stable arrangement</a:t>
            </a:r>
          </a:p>
          <a:p>
            <a:r>
              <a:rPr lang="en-US" dirty="0" smtClean="0"/>
              <a:t>Common monosaccharides are </a:t>
            </a:r>
            <a:r>
              <a:rPr lang="en-US" b="1" dirty="0" smtClean="0"/>
              <a:t>glucose</a:t>
            </a:r>
            <a:r>
              <a:rPr lang="en-US" dirty="0" smtClean="0"/>
              <a:t> and </a:t>
            </a:r>
            <a:r>
              <a:rPr lang="en-US" b="1" dirty="0" smtClean="0"/>
              <a:t>fructose</a:t>
            </a:r>
          </a:p>
          <a:p>
            <a:r>
              <a:rPr lang="en-US" dirty="0" smtClean="0"/>
              <a:t>Some common disaccharides are </a:t>
            </a:r>
            <a:r>
              <a:rPr lang="en-US" b="1" dirty="0" smtClean="0"/>
              <a:t>maltose</a:t>
            </a:r>
            <a:r>
              <a:rPr lang="en-US" dirty="0" smtClean="0"/>
              <a:t> and </a:t>
            </a:r>
            <a:r>
              <a:rPr lang="en-US" b="1" dirty="0" smtClean="0"/>
              <a:t>lactose</a:t>
            </a:r>
          </a:p>
        </p:txBody>
      </p:sp>
      <p:pic>
        <p:nvPicPr>
          <p:cNvPr id="4098" name="Picture 2" descr="http://img.tfd.com/mgh/ceb/thumb/Structural-formula-for-x3b1-D-gluco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3048000" cy="267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47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Polysaccharides do many different functions and can be thousands of monomers long</a:t>
            </a:r>
          </a:p>
          <a:p>
            <a:r>
              <a:rPr lang="en-US" dirty="0" smtClean="0"/>
              <a:t>Some common ones are </a:t>
            </a:r>
            <a:r>
              <a:rPr lang="en-US" b="1" dirty="0" smtClean="0"/>
              <a:t>starch</a:t>
            </a:r>
            <a:r>
              <a:rPr lang="en-US" dirty="0" smtClean="0"/>
              <a:t>, </a:t>
            </a:r>
            <a:r>
              <a:rPr lang="en-US" b="1" dirty="0" smtClean="0"/>
              <a:t>cellulose</a:t>
            </a:r>
            <a:r>
              <a:rPr lang="en-US" dirty="0" smtClean="0"/>
              <a:t> and </a:t>
            </a:r>
            <a:r>
              <a:rPr lang="en-US" b="1" dirty="0" smtClean="0"/>
              <a:t>chitin </a:t>
            </a:r>
            <a:endParaRPr lang="en-US" b="1" dirty="0"/>
          </a:p>
        </p:txBody>
      </p:sp>
      <p:pic>
        <p:nvPicPr>
          <p:cNvPr id="1026" name="Picture 2" descr="http://bioweb.wku.edu/courses/BIOL115/wyatt/Biochem/Carbos/Carb_pol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0574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96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563839"/>
              </p:ext>
            </p:extLst>
          </p:nvPr>
        </p:nvGraphicFramePr>
        <p:xfrm>
          <a:off x="381000" y="1752600"/>
          <a:ext cx="8382000" cy="14646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6400"/>
                <a:gridCol w="1752600"/>
                <a:gridCol w="1600200"/>
                <a:gridCol w="1676400"/>
                <a:gridCol w="16764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Monomer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Polymer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Calories/Gram</a:t>
                      </a:r>
                      <a:endParaRPr lang="en-US" dirty="0"/>
                    </a:p>
                  </a:txBody>
                  <a:tcPr/>
                </a:tc>
              </a:tr>
              <a:tr h="10074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Carbohydrates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monosaccharide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polysaccharide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Energy</a:t>
                      </a:r>
                      <a:r>
                        <a:rPr lang="en-US" baseline="0" dirty="0" smtClean="0"/>
                        <a:t> and structural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k/g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247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Proteins are polymers that contain on of 20 amino acids</a:t>
            </a:r>
          </a:p>
          <a:p>
            <a:r>
              <a:rPr lang="en-US" b="1" dirty="0" smtClean="0"/>
              <a:t>Amino acids </a:t>
            </a:r>
            <a:r>
              <a:rPr lang="en-US" dirty="0" smtClean="0"/>
              <a:t>are compounds that contain three major things held together by a central carbon</a:t>
            </a:r>
          </a:p>
          <a:p>
            <a:pPr lvl="1"/>
            <a:r>
              <a:rPr lang="en-US" dirty="0" smtClean="0"/>
              <a:t>Amino Group</a:t>
            </a:r>
          </a:p>
          <a:p>
            <a:pPr lvl="1"/>
            <a:r>
              <a:rPr lang="en-US" dirty="0" smtClean="0"/>
              <a:t>Carboxyl Group </a:t>
            </a:r>
          </a:p>
          <a:p>
            <a:pPr lvl="1"/>
            <a:r>
              <a:rPr lang="en-US" dirty="0" smtClean="0"/>
              <a:t>An R’ group</a:t>
            </a:r>
            <a:endParaRPr lang="en-US" dirty="0"/>
          </a:p>
        </p:txBody>
      </p:sp>
      <p:sp>
        <p:nvSpPr>
          <p:cNvPr id="3" name="AutoShape 2" descr="data:image/jpeg;base64,/9j/4AAQSkZJRgABAQAAAQABAAD/2wCEAAkGBhQSEBUUExQWFBUVGB0YGRgVFxkcGhseGx0XGhwfHhgcHCYeHBojGRgcHy8gIycqLCwsHR4xNTAsNSYrLCoBCQoKDgwOGg8PGi0kHyQrLDYsNCwvLCosLCwsLSwpLCwsNCwsMi40LSwtLCwqKiwvNCwsLCwvLCwsLCwsLCwsKf/AABEIAOIA3wMBIgACEQEDEQH/xAAcAAEAAwEBAQEBAAAAAAAAAAAABQYHBAMIAQL/xABKEAACAQIEBAUBBgIHBAYLAAABAgMAEQQSITEFBkFRBxMiYXGBFDJCUpGhI2IzQ3KCkrHBFdHh8DRjg6KywhYXJCVEU6Ozw9Lx/8QAGgEAAgMBAQAAAAAAAAAAAAAAAAMCBAUBBv/EADERAAIBAgUCAwgDAAMBAAAAAAABAgMRBBIhMUEiYRNR8AUycYGRobHBFCPRM1LhFf/aAAwDAQACEQMRAD8A3GlKUAKUpQApSlAClKUAKUpQApX4TbegNAH7SlKAFK/iadUUs7BVAuSxAAHuToKheG85YfESiOLOwJKrLkPlMy3zKrnRmFjtUlFvZEJTjHdk7SlKiTFKUoAUpUXjOZ8NESrzJmXQqDmYHsVW5FSjFydkiM5xgrydl3JSlUzifiEALQp/ek2+ig3P1I+Kn+XONDFQCSwDAlWA2DD/AEIIP1ps6E4RzSRXpYulVnkg7slKUpSC0KUpQApSlAClfhNV5ue8NnyqWcXsWVfT+pIJHuAanCnKfuq4qpWp0lebsWKleGDxqSrmjYMp6j/IjcH2Ne9RaadmMTUldbClK8sTiFjRnY2VAWJ7AC5/auHdj9TEKWZQwLLbMoIuL3tcbi9jb4r0qF5TwxEHmuLS4gmZ77jN9xfhUyi3zUricUkaF5GCKouWYgAfU1KSs7IhCV45mVnmqHz8dgcM2sTedLKlzZhGqhAbbjPIDb2r9xuH/wBnMJos32UkCaLUiO+0qDcAH7wGltelfvAScXjXxtmECxeTh8wIzhiHkkykXCkqqqeoBPWrPJGGBVgCCLEEXBB3BHUUzM42j9ReRTvJb8P1x+QjggEEEEXBGxFfziMQqIzuQqqCSTsAN6rkXBcXhPTg3ikgv6YsSXBjGuiSqGJXsGGnevT/AGDiMSR9tePy1N/IgzZGI2zu1mcfy2AvUcsd76fc65ztZR1+3r7nLheFniLCfFA/Zt4MOfusOkko/ESNlOgB63rt5oIT7Jl9NsVEqgDoQwI+Mt6sAFVvi8nmcSwsNxaJJMS/0/hp8epmP0qUZXlfhEKkLU7cu2vzLJSuPCcZglbLHLG7DorAn5tfb3qjeKniH9kH2WHWZ1u7AkeWp7Ea5mF+xA16g1BQbdhkqsVHMnf4F5x3F4of6SRV9r3Y/CjU/pVcxfiNGremJmXqSQp+i63+pFYxwfmXKwRhYMd8zNqe+Yk/vUxj5WU2YW7dj8HrWlSw1K13qYlfH181laP3Zr2L5viOAxGJhbMYYncqdGDBSQCOlyLdj0r5uWQ7kkk6kk3JPUk7kk1YJcYQGAJs6lWAJGZTuDbppf5AqBngytbcbg9x/v6fINQVJU72GPEuskpLVGneG/KQxmAkkaR0k85lja5ZcoSPQoTYjOWOhB96svJ8cuAxTYbECyz6xODdGdRqAejFNcpsfQd9Cenwhgy8IhP5mkb/AOo4H7AVaeJ8MjxERjkF1NjobEEG4KkahgRcEVWnWldwexfp4aHTUjo/z8TqpVcwOKmgxkeFll89ZIpJEdkCuPKaJbMVNmJEm9htVjpElYtxd91YUpSokhSlKAM38ReaiznCRGyr/SkfiJ1yX/KAde97dCDToZbV1cw8OccQmiVS8jzMVVd28w+Yv7NqdhYk2ANaPypyOmGVXltJPvfdUPZAe22c6nXYG1aqqQoU1Y89KhVxdaV9En9OxH8rcqGSNnxAdM1sgV3jewubnKQddLA9vepFsDjsJrDJ9ti6xTkLMNz6JrBW6AK4Gg+9VnpVCdaU5Ns2KOGhSgoR455K2vP2GGkvnQPe3lywyBrjTSykMOxBINec80nELRiKSHC3BkeYZHlCm+RYz6grEC7G1xtVopUcyWqQxwb0k9PW/pEBxHF41pWiw0McaLb+PO1wb75I0uTb+awqN4XwPzcXKuMcYtoQjKWBVFLZj/Q5il7AG9T3HuMeRGMq55ZGCRJ+ZztfsoGpPQA1/fBOFeRFZmzyOS8jn8Tnc+wGwHQAVNStB9xcoZqi7avy7K23ckKUpSCyKVzY7iMcKZpXCD36+wG5PsK4eC80Q4lmVLqy65XsCR3Fibj9xU1CTjmS0FurBSUG9XweHOPOEXDoFllVmzv5aqvVsrNqegsp116VluJ5rOLxEs2b0siLZbgZQWNiOup69anfH/8A6Jhe3nn/AO3J/wAayLhvERETcMRv6TY/v0q5hnGOtjOx8ZT6U/kXCXHsGDKxVlNwwNiLdb1XOM4qTESyzyHMzHMx0HYDTsBYabVKcYjkiEedcqyosiEXysrAMCGOptexvsaiPNN7g61am1LUzqUZU9GRbVpHDcQs2Gj8wZrqN/8AQ7g1S1wgf7oAb8vf+z/+v6e0/gcTlQL20qVDpbF4u04q26OTi+A8p7A3VtQTv7g/FccEOdgliSx9NgSb/wBkakH27fNdvMPECIsy2uGG4B0N+9SPhz4nHCSeVMiGJz95EVXBPW4AzfX22qFWSTshuHg5RTk9PM17w+wLw8NgjkUoyhrggg6u5Gh1GhFWKuLA8ahmIEcisxF8t7NbvlOtdtZVS+Z3Vj0FHLkSi7qxXeIR34vhCPwYbEk/3mwoH+RqxVXOCzjE42bEprFGgw0bdGIYtKVPVc2Vb7EqasdEtLIlB31FKUqBMUpSgDLfEfFvheJwTxNlZoSNtCVaxuOoKsBXVw7xYkNhLh1bu0bkfojA/wDiqc8SOXYsThDI7eW+HDOjgAnb1JbqHsOo1CnpY5RCbVpUIQqw6lsYmLqVMPUvB7mhYzxIkfSGNYx3c5m/QWA/U1Jck8elmklSaTOcoZbhRaxIb7oHdazT7aq/eYD5P+m9T/InG1bHxpFmckMHyqbKpBN2OyjMBqdzYbkU+rRpRpNJJFShia88RFttq/y1048jW6UpWMemK3hf4vF5y3/w0EQjB2HnGQuw9z5arfsDVkql82zYjBYhsbCqPHJEkUgYMfLKNIyObEXU+YVO1jbvpTeJ87YyQH+OUB6RAL+jWzf96rUaEqqunoUauKhQeWSdzWuK8Yhw0ZknkWNB1Y7+wG7H2GtUKfxSlnz/AGSEKoBCyTn7zf2BsPck27dKzPFs8sl3dnb8zsWIHyxJqfwM4VQo0A0q1RwsU+rUzsV7Qm42p6B+ZXxF2lLeapyurnVD27AdRbQ71HvxZ0cOjFGU3DA6g16cx4IFDiEYJIg1J2dfynue3vp1qDTO8PnZG8vNkL2uoawNiehswtff6VZm8vSyjTjn618/j65LJzfzieJYGOGRcuIilWQFR6ZBldDbX0v6wba3tp2qiDC1IBb1beVuQ58dZiuSL/5zaX+Ba8nzoP5tLVVcYxV9jQVSpUdt2aJylw6HH8GwyTxh1WMJrupjvHdWGoNl6dDaoaPwQiExJxMhh6KFUP8AV9v0UfSr7wDgqYTDpBHqqDc7kkkk/Uk1IVRdRpvK9DWVGMorOtTOOcZcLwfC5cLEqYiYFUf7zqPxOXN20voL2uRppWRxYm1b3zn4fQcRGZrxzquVJl1IFyQGW9nW5Omh1NiLmsX4lyLjIMXHhnS7SuEjkFzG9+oPSwuSDqACbWsTYo1El3KeKoSk9Fpwc2H4NPjmWDDoXYkE9FUC4zO3Rdfk20BOlX/w88LMOs+JbEhMV5DiFQ6Dyy2RHkbIbg2LhRfsT100XlzluHBQCKEf2mP3nP5mPf22HSoLgfHIsLg8TPMbKcZiSLasx81wAo6my/oOwqE6jqXsOpUVRSuU2OQL6fyMQDfUZSQCDuDpvvVv4VweTG4ZfNxuIMRJDxqI0ZrGxUyqufKR2IJB1NZnBxQkXO51PydT+5rmxuLxUkkaYRps7E+iFmFz6dSAQNBux0A3IFaGIWemvNGJgm6VZ22fB9C4XCpEixxqERBZVUWAA6AV61Q+UuVOKQRlp8fmkOoidfNQezOSGJIt921jf71Wbg3HDK7RSxmGeMXZL3BUmwdG/Eh/bY6islw5TuejVS1lJWuS1KUpY0UpSgCC54wTS8PnVdwoe3fIyuR8kLas15O5YONmNyVhjsXYdb7Kp7kak9B8itmIuLGsP4VzdPwvE4iBQHjWdwY30vY5VYMNQSgXe4t0q3QnLI4x3M7FUoeJGpPb1Y15uWMIUVGw0LKuwaJGt+oOvvXXguHxQrlijSJfyxqqj9AAKpn/AK01aIFIHEh/DIVyj3uDc/Fge9qrWN5nxUrXaZ17CMlFH0U3P1JNdhhak99CNX2hRpe7q+xsFfgcEkX1G/tWWyeIOITDiO/r1vKbFrdABa1x3N6q/D+bpcNiPOVixJ9YYn1jqGPfsehrv8OSTuzn/wBODayp257Gvc9Ix4ZjMl832eQiwuSQpNrdb2tavnnhfMGYZWsD0B2Pwenwb19HcC5ggx0OeFgykWZT95Sd1Zeh/Y9K+X+N8FOFxM2HP9TIyC+5UH0H6plb61ChKUG0NxVONWKkWFJdb9/+f+fpXZDLULw+a6L3AAP00ruVmOi2uerMqqPlmIUfU1oxlpcw507ux5cwSs+VRfIuvsW/4DT9a1rwe4Tl4WwkUFZpXazC4K2VNQdxdDVL4Nh+GYT14vFfaH38rDCQx/WQABz9QO96m5fGPOUw+Aw2TYZprAIo3IjQnptdhrbeqlVuppFbmph4qgs02rJFtXwxwInEoi9/LveK/fIf/DfL7ValWwsNAKi+XOMfaIAx++vpce/f4I1/bpUrVOpmUssuDRounKKnT2YpSlLHCvwiozjPM+Gwo/jzIhtcKT6j8KNbe+1UzFeJckxzYVCIkPqYoXvpezFfSm97XvtrTadGU9ivWxMKW+/ktWaPXz3zhx6N38uI2ijZxGtySMzFndifxMxJ9hYdK1ngPP0c8iROpSR72KkFDYA73uL9tfnWvTmbw5weNuzx+XKf62Kyv/e0yv8A3gfa1Tpz8KTjLf8ABGtSdenGcXo9V34/KMETGVtPhJwvJgvOZRnnYkEjXILKovvYlS31FVbhXgbJ9oP2iZDh1P8AV5hJKOxB0jHchmO9raEa9BAqKqIAqqAqqBYAAWAA6ACp1q2aOVCcNhcks0j0qFxh/wDeOHA38mYt8Xit+96mqr/BT52MxOI/ClsNGf7HqkPx5jW/u0iGl32/Ohbqa2j3X21/RYKUpSxopSlACso8TeGQrjkkVbSvHmk7Gxyo1vzWVhfsq1q9Y54i8ZSTHyKoOaBUiYHS7auLexEgF6tYX/kKHtBvwWl2IfzQouSAB3rin5jiXrm/QD9TXDjZL76n9voOlXXkTxJMbCHEx50GgmSO7J/bCj1D3Gvz00alWS91XMShQhJ/2OxROJ8x3y+nLY97kgjfb4PxXJLicwuDcGrL4xYdZOI+dCVeN4UzOhBGdS6kEjY5Qm/tURyBwVMRj4YZQTG+YMASNkYg3HYgVX8WTV5F3+PCLywZxcM4rNhpRLBI0bjqvUdiNmHsa6+I4s47EvM4AmmK3VVNiQqRjKBc3IUG3cmtIxfgUhf+Fi2VO0kYdv8AErIP2q68s8lYbAr/AAkvJaxlfVz31/CDbZbCkutBarUtRw1R9LdkUTlbwlLYOYzjy5pAPKvvHl1BI/mOhG9r9dqBPhWjZ0kXK6MVYHcEG3+m9fTFVbmHw5wuLlMrZ4pGtmaIgZ7CwzBlYXtYXsDYDXQVCGI1ebYZVwacVk3X3MAliJaw3NWLgmEWEaasd27+w9qkeeuXMPgJkiheV3ZczmQqbAmygZUXU2N/YDvULh8TatCi0+oxsTGSvAvnLHH/ALPMGP3G0ce3Q/IP7X71p8+IVBdmCgm1ybanYVm/InKxntPKLRA+kH8ZH/lB/XarJxrm/AtEyM8U38jH03G1zY2sRuASOlU8ZKMprLvyaXsuFSnSefbj9ljxGLSNC7uqKN2YgD9TpXNFx3DsjOs0bKguxVg2X5ttWP4njNwsbvFNFmJVc8v8Lt67ZrW01v714SJBETIyOiZSRKJvu9LI6DLc30V9Tt7UhU4vS7v21LrqVG7xSt3dn+CB46j/AGudpQfMeRnJOtwxJWx6rlsBbSwFah4LP/7JOP8Ar/8A8cX+6qSZIJoyGzyRRAFZAVEqA7jYhkB3FtL6W1qzcgYtcNFPHh2fEmUhkyRm6GxX12JA6a3/AEp1WXRlasyvSpONbMW/DcHw8mIaaGLI6MVLKxVGO5JUaE3N7gXPU1yjjPEFxyQPFB5bAHPmYZgD6yv8wBHpI79NasPB8B5MCJ1Au39o6n968uMcBTElCzSI0d8rxOUYZgARcdCAKqaS95mhFunrBL57d/n+ztxWLSNS8jqijdmIAH1NV885+b/0PDT4odJFCxxH4klK5h7qGr2w/IuEV87Rmd9CGxEjzWI1BAkZlU31uAKnJUJUhTlJBANgbG2hsdDbtXeldyNpPsVGXnCaYthYYsmNJKkBs8cS6XlZwACBewW1y2lWTg/C1w0CQpchBa53Y7sx9yxJPzXNy5y3Hg4iqXd2OaSV9XkbqzH/ACGw/WpaiUltHY5CLWsndilKVAYKUpQArLPGTgAUx4xAQWKxS2G9g5jY9rarfrdR0FanUFz1hlfhuLDAH+C7C/5lBZfrmAtTKcsskxVaCnBpmB4eHzWA6dasuFVVAUCwHaoPhUeUHveurF8S8saasdvatqDSV2eVqpyllRKYvDh0IOxFXfkDw9jw2TEs4kkZLrl+4uYa2J1Y20vYbnSsi4fw/E4yXLCskr9cpIC/2m0VBp1IrfOS+ByYTBRwzSebItyxF7DMScqk6lVva533sL2FPF1rqyNT2dhnFuUtV+ycpSlZptilKUAYV4mYWROJytIDlkytGehUKq6fDAgj69ReF4LDG8yiZxHEPU565RuF7sdh832BrQfG/iUSRYaNkzSu7MrfkVQA/wA3LILe1+lZRJqK06UrwRh4mnlqv6mwweMWCjITy2SNQFXJlawAsBkXYW7E1lfOXHUxmOmnVzkcqI1ZGuFCqLWUHdsx0/NUNItTPLnCAHEsm4+6p6e59+w6b9rchSWbpQVcS1T63+Cb8NuHx/7RfCYtFYSwtlvvnXKwyNoQcmfUWPpNd/OPJjYBw1vPwrsNHHUa5ZAND3DD9BbXnxsZSSHFR/0mGdX03ZAfWv1W4+pHWtj5kwRnwU8agMzxNkB2z5SUPyHsQehAqGITozvx6+4/Ayjiaas7SXPrg+esdwWEgGLzITe5QNmS42I179CL+9SfKHFMTAxVEdmjU6QZDI6kk5hEbGQDqFJIHaoWDH5iPerJwyEsGZIs8sa+YkgYq0NjlZwRutn9S66a29NxQjjalRqFVtxvf58fLhnsK3s2jToynT3S51+P++RoPK3iXHiHVGdDc5SbMjK1vuyRsPSd9iRoddKvKtfUa1neP5BmxXlzDEQSvYWlMOUlezFSfMABNg2x2tvXvFgeI8P+4VxEHWxN1HfIbsB0spbfXS9mTyN9GiMJXL9So7gfFTiI85XL8EEH4IqRpZIUpSgBSlKAFKV4Y3GpDG0kjBUQFmJ6AUA3Y9mcAXJsBuTVL5q47h8Tlwq4qGON/VLJmB0UqQg1tdjrcm1h1vaurCYCTiJEuKUx4beLDHQsNw81u+4j2HW+tWJOGRBQoijCgWChFtbta1rU2LjB33ZXkpVVZaL8/ixjvN3A4MNkfCyrLFls5EiuQ+pu2U6BhoLAC6nvV/5d5GwowkPn4aGSUoGdpI1Zrt6iLkahb5R7CpDiPJuGkhmjWGOMzIVLIigg7g6DowDe5ArH8Dzbj8AWhEhHlkqY5BmVSNPTfULppYgEG9tasZnVjaL2KmSOHnmktH5cG7YXCJEgSNFjUbKihVHwBoK8eJcYiw65pXC9huT8KNTWLSeIOPmvfEGNevloi/obFr/WoHHcRd73ZjfcsxZ2/tOxJNcjhXvJhUx62prXvsfRmCxiyxrIhurgMPg/6171RPBvEu3Dir3tHMyoT+UhH+tndh+3Sojxx5jmhSDDxMUWcSNIQbEhMgC37HPc/A96Q4deVF1VP61N+RZ+ZOfo4LpDaWXYn8Cn3I3P8o+pFUlPELGRtmMof+V0XL/3QCPoazfhvGXR0Vn/AIZZQxbXKpIBbe/pGtr9KuHMfAp8I+WZbA/dddUbroe/8psdDpbWr9OFJLLbXuY1epiG899O37OPxF4+3EJIZBHlMUZUre+pa5K6C4IA030671WeDN5k8MJNllljjJ6qHdUJHxmvapKU1yvhznWRNHRg4t1KkMCB+YEXI679666eVdJyNbO71NSd5h4FBhsQYopGmMejswAUN2UC9yOpOx9xXlh5bVxCYsSzG5YkknqSbn96snKfKUuNf0+iJT65CNB7D8zW6dNzuLsi1CN2xE4urO0VuSHLnDnxUgjXb8bdFXqfnt3P1rY1Wwt2qM4fw/D4CCwKxourPIwFz3ZjYX/YdLCvDhnOuCxE3kw4iOSTeykm9uxtY/Q1QxFZ1notEa+DwscNHV6vf/DF+ZfD3E4TEMEhkliJPlvErP6egYKCVYDTUa20rQvDHlaWG88yNGSmVEbRjcglmXdfugAHXU3A0rQaVQVJXuegl7QqOm4WWu7ITlfg8mHWXzGSzysyRx3yRpc2AuAbncjYbDa5mjX7SmmeVbh3GIoJlinWSKZwdXvkIF2NiDkJ3Nxra1+lTeH45A8nlpKjP+UML7X266a12SRhhYgEdiL1VOI8Uw2FnklGFjtAFE86IgZA/wALmYAEFrHQH2rqjKT0JOpSgupPb6v6bW3+ty20rzgnV1V0IZWAIINwQdQQa9K4RFKUoAVWOcF8yfAwN/RS4gl+zeVG8qKe4LqNOtqs9RPM3BjiYMqMEljZZYXP4ZEN1v8AynVT/KzVKLsyMldEtSqzhufIFsmLvg5tikwIW43yS2yOvYg1Ix814NtsVhz/ANsn++jJLyOeJHzJWqzzTyDBjWzkmKW1s6W9QGwZTo1u+h21tpXdxDm3CwsivKvrBIy3YALluWK3yrdhqe/zUrFKGUMpDKRcEG4IOxBG4rqzQ1Whx5KnS9TJMF4ZmTz1+1Ii4eQozNFobKrFreYMoAa2pO1QPEuC4ZPTFO2IYH1OqqkfwASxPze3zVi8Vp5cOuIiUN5eMaOXMNhkGWVe+uWIn2JrIziGQEoSCASLVfhNvqlsZFWlFdEFZ+v0XeDEtEAI3dLbZHZf8jXLzZxabGxRJIRI8JYo50YqwGZT03VSGPbXe4sfOHJbYaJcRCTJAwBN/vR5rWuRuutr9NL96ouOlJGUaZtT8dB/rTnKFRXRWUKtGWVv/CN/2WxBAKP3VGBP6dfpevpDlZ1xnC8P56iTPCqyBhuy+ltOhzqT7GvnZOHqSALhu+v79vkf8atXK/M0iEiKZg6W1BOVvkHRh8ikyo59E7MswxXg3bV1ySnNXh1PDiQuHjeaKQ+ggXyn8rnZbfmNgR1uDVq5Z8JI0s+LPmvv5akiMfJ0Ln9B7GuHlzmXi+KxDrG2EaNLE+cCpAN9lT1HbfbauqPxWfM6GGJnQlTklutx1BCnMppbVaXQt0OTw0P7Xs9tLr7fsr3ipwBcNiVljQLFMuyiyh0sCLDQArlNvZqoo4ziEGWOeaNdfSkrqNd9FYCtBxeP4jxlWw5wkKpG4cTCQgK2ttyS11LCwXS9+1UzivKeIgkMckZV9wCV1HdTezD4262qcLtZHuhVW0X4sPdfJXcbiXlYGV3lI28xmc/TMTVy5K4W2GkWc/0otlHRRcGx7k2sf0qGwHDTG93FmGw0NvfTr2//AJVlweIq1Rpq95FDFV5NWi/mbjgsWssayLswuP8Ad8javesownPUmDiyIiyZjcZifT30G4J+OtfnDvGaQSWxEKMl9TDmDD6MxDfqKz6uFlGTtsbFD2hTqQTlo+S28488jBOsaoHdlzm5sACSB01JIP6e9ZdzL4m8QJjkjfywSw9CnJcZTbW9zY3sSTVi8V1SVcNjYmDxSr5eYbaXdNO+sl+otaqLFxJHwc+HYXYvHNCezqcjjTq0TNb3AplOMcmi1FVZzdVqT6ePLbQ1vw08RhxFGjlUJiIxdgPuuu2Ze2tgR7jvX7xUIYuKYN2CyTJJImYj1K8VgVHXK6sPpWe+CmDZuKF1ByxwvmPT1FQAfckXt/Ke1ab4nGEcPkaRFZ/uwk2zK7aAqdwQLtp0WkNJTsuS2m3TU29vP4FW8DuZWdJMI5uEHmR+yk2ZfjMQR8mtWrGfDPl/FSvJPHKIMq5FkMSvmJIJUg2zAAa6321rS+E8SxAmOHxSpnyl0livlcAgEFTqri4NtRrvXa0Op2I4ao1BZl8CbpSlVi6KUpQB+MgIsQCPeuOXgmHb70ETX7xof8xXbSgDgwHAcPASYYIYiwsTHGq3HY2A09qiJ8K/D2MkCl8KdZIVFzF3eJeq9WjHyO1WalSUmQcEzOvFw+dw2LEwOGWOVXzKdCrhkv8A4mX96xwtG33kKn/qyAD/AHSCB9LVuvMnK0iRYj7KA0M6v5uGOnqIP8SE7LJexKH0t7HfFI8DmtlIYmwFtyTtYbkmr1DWNkZeM0mmzWuRsficbw8RI0KRRr9nLSK0kpCqAbobISUK6kkG5uKguYvB6dHvhGEyG2kjBXB63NgrDrpbtbS5tvhdy5LhMNJ5y5DK4YIdwAALnsT2+KulV5VHCTy7FuNFVaac73PnLmzgP2Jxhy+eQoGlI+6C1yEXra1iSd+wr+eVuXmeLEYkHKmHC/3mZlBH0S5+StT/AIu4DLxFm6SRo36DJ/5a/rAcVhj5feEECWXEWI6khonLe48pVW/wKspu0WuxRcY3nF8X/wDCIfFyJnMblCyMhK9VbcfBsKiuXODyzTv5X9TC8zb6qg+6P5mYgD6npXpLir7Vb/CeRYxxCSSwVIFJJ/KPNLf5CmVpNLMhWFhGTyPYcu8wnCSeaAWXKQyg/eFrj6hrG/a/eqZjuNT4nGHESuS976fdA6Ko6L/xO9SsU1o1B6KL/pXNyzy6+KeZEPqjgaVV6sVaMZfqrNrpY5el6nUSTziaDlKLpI81br1NSvBOHS4iXy4VzNYta9hYdz06D5IqCEoAv0r+MNzTiMOzHDymHMLEqFuRvuQevapSm0tNyEKSlJZtidnw7SgeWpLtoqmwJOwX1Ws19LHrpVYLnYggjQgixBG4IOoI7V4ScdnJJ8xiWJY6DUk3J23JN6t0vKmJxiecpEmKIDSx+lS+wLLsucaXGmbca3BjKebXy3GQpKHS929Do5M5hwv2bE4PHyFYJLMlldmV+65VaxuA2otce5vWZOXneYx4W+IUtZGC5GbS/wBxjcdf0ph+V8Y0oQYTEZibWMLr+pYAAe5Nq2Hw75Dkwp87E2ElrIgIOS+5LDTNa40uLE6m+lZyjG7bLsYVJZYW0XPb1sU/lLAccw5KQwlFZrt5qxAXta5YnMbDterdxfhKhY5OLYgzSbR4eAZQxNvSqgZ3JP4vT0FWHmrjkkIiiw6B8RiXKRZvuLZSzu/XKqi9hqdBX9cA5WTDkyu5xGJYeueT72vRRtGnZV6Wve1I8R+8/tv9S54C91ffb6HJguFYmZAHb7FCBZIMPYOB0zSWsDvoo671LcO4DFAxZAS5Fi7szN+rHT6VI0pbqSenA2NGCd2rvv60+QpSlLHClKUAKUpQApSlACq5yzyJhsESyAvISbO+pUEmyr2ABtfc9ewsdK6pNKyIuKbTa2FKUrhIg+aeUoscirJdWQ3V1tcX3Gu4On6VReJeCz7wYlSeiyoVH+NSf/D9a1alMjVnFWTEzoU5u8lqZQfBqVcOSJkbEZgQLER5bai9iS19c1gNLWG9RyeGXEVDBQgVxldRLbMAQwB0tbMoP7dTW0UqaxExTwlO91oZNwvwoxMgb7RIsIynKF9bZumbZQoNtiSdRpvXFD4fcUwpkaFY2LxtETHIAxR7Xy58tm0FjfStmpQ8RN7hHB0o+7ofNvGeX8RhrefC8IO2axX/ABKSt/a9QU6V9X1zyYeNczlEGl2OUX07m1M/k33Qr+Ek9JHzJwLh+Z8zDRTp89/+f9Kv3COJmKRHXdDce/Qj4IuPrUdi8V50rzEBc5zWFgFHQaaaLYVLcB5XnxJBRSsZ/rHFlt7dW+mnuK045acer5mBUzVqn9d21tb8mtYPFrLGsi/dcAj617VzcOwQhiSNdQigXPX3+tdNYUrXdtj1sM2VZt+SP4pwKHEFDKpJjvlIZlIzCzC6kGxG49hUdieSoQt8OWw8yj0SIzGx6ZlJIdT1B3F9RvVhpUlUklZMjKlCTu4q/wByJ5d4yZ42WQBJ4jkmjH4Wte47ow9SnqDUtUBxlBDjMNOuhkb7PJb8QYMyE+6utgf5yOtT9ElyuQg94vgUpSoDBSlKAFKUoAUpSgBSlKAFKUoAUpSgBSlKAFKV/MkgVSzEAAXJOgAGpJPagD+qhucMcIcBiHJt/DKg+7+gfu1Zrzz4pyksuGcxRD8Y0dve51QdrWPc9BWMPwLHyRvip4ZvLC5jJKbGwuScrHPbre1jYW3q1CjZrO7FCpis0ZeGr9zr4NzF9mnWR4UmQDRHvdTpZlOq5vlT7Eddp5b5nhx0XmQk6GzK2jKexH+uxr5txeOJOg071ffA2R/ts41yGC7dswdcv1sXp2ISl1clbBSlBqHBrmN45FFPDC5IefNk00OW19e/qH6131VefVjdIU+9iFlWSFVPquDYk2N8pBI+bdq8JOd48LG0TxTCZELLHJc5zcnKsjE3F+uoAtvtWP468Xw39ePg+/J6FUc8FkTcuVvfuuS40qsYfhmPmAeTGpEGAPl4eJWAvr/SOSW09hXr/wCjeJOjcQnt/KkQP0bLpVvKvP8AJSzv/q/t/p+ccl87GYbDJqY3GIlI/CqA5AfdnI09qsdR/B+BRYZSIwSzG7u5zO57sx3/AMtTUhRJrRLgIRau3uxSlKgMFKUoAUpSgBSlKAFKUoAUpSgBSlKAFKUoAVX+fVY8OmyXuApNvyhlL/TLe/terBX8ugIIIuCLEHYg1KMsskyFSOeLj5oy3kbgWHjik4jirMI2IjB1C2sMwHWQsco7aW3qJ5w8SJcUjQKixxOQDqS5AIbVr2ANhcAdxc1I88cFfAwiNHLYWSbOqW9SsFOl7+pba97qPcmrYbl2WcrGmDxHm5rmSRXRQOgswVVHcsST0ttWglBvxHy9OxjuVSKVFK1lrblldngrVfBXCrGMQGBEzZCQfyZQy2H/AGgb4Za5T4QTLF5jYmGORPVZoy8YC6m7Er23KkDXQ1/fKHFMRNjHnWON5pVLMoZkjsFijBBKlrWRTYrfXpRLLUjJR4QQU6EoOXL2L5w/lZI8XLimZpZZD6S9v4a/lWw26X7fJJjuZ8V9rLYLDokkn9bK6ho8OO+ujTflQa31NgK6zwzFz6YiZII+seFzZiOxnaxA75VB96l+HcNjgjEcKCNF2C/uT1JPUnU1nqMYm3KrUqO79W8vI/eHYFYYY4luVjRUGY3NlAAuep0ropSohsKUpQApSlAClKUAKUpQApSlAClKUAKUpQApSlAClKUAKUpQBDc3cBGLwkkVvXbNGezgHLr0vsfYmqHH42Mi5ZsJ/EXRrPlGYaG6lSV16a1qtQ/GOT8JiiTPAjsd21V/8akN+9NhONrSVxFSnJvNB2Zk/H/EmbHL5WURREi6ISWfsGbqL/hAF/er94d8uvDG00ylHkACqd1TfUdCx6dLDrcCa4PyhhMKbwQIjDTNYs/+NiW/epipyrdOSKshUMM/E8So7tbClKVXLgpSlAClKUAKUpQApSlAClKUAKUpQApSlAClKUAKUpQApSlAClKUAKUpQApSlAClKUAKUpQApSlAClKU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5" descr="data:image/jpeg;base64,/9j/4AAQSkZJRgABAQAAAQABAAD/2wCEAAkGBxQTEhMTEhQQEhMUEhkVFRgVDxAVFhYQFCAXHRcTHxcYHSggGRwnHBUVIjMhJik3OjEuGCs4RDMvNygtLywBCgoKDg0OGhAQGiwkHyQsKywsLCwsNCwrLCwsLCwtLCwsLDcsLC8sLCwsLCwsLCwsLCwxLCw3LCwrLDcrLCwsLP/AABEIANsA5gMBIgACEQEDEQH/xAAcAAEAAgMBAQEAAAAAAAAAAAAABAUDBgcCAQj/xAA9EAACAQMCAwQHBQcEAwEAAAABAgMABBESIQUTMQYUQVEHFSIyUnGRIzNhgaFCYpSxwdHSJHJ0sjRDc2P/xAAZAQEAAwEBAAAAAAAAAAAAAAAAAQIDBAX/xAAgEQEBAAIBBAMBAAAAAAAAAAAAAQIRMRITITIDQVEE/9oADAMBAAIRAxEAPwDuNKUoIvFb9LeGWeQ4SKNpG/2oCT+e1cO7E8Rura9sr+6kcw8XeaNlJcrE7v8AZbE4ALaMfu58K6P6VuF3d3Zi1s01c+ZFmbXGojt1OS3tMCfaC7DOwNaz2o9D69zYWlzxCWaIK1vHLdoYtaY2AKqEOnIByMfKg2ntP21e2vobGK0a5lngaSPTOkeXUt7B1LhVwhJbO3kaoYvSlcPFcsnDJGlsmfvim8iVIlTOSJNOZD7L7BdgvU7Zlw8HvZeK8MvZoNAjsGjuTzYDouWEgKgK5LAlhgjPX51h4d2Xuli7Qq0WDevObb7SL7QSLKE6N7OSy+9jrQZO1HaOCaLg1wYpnW6vIeWFuTCY3fG7BVPMAOxXYHHWpd728n77d2NrYPczWwRgRdRxoyOqsxYuuEILKAu+rfpg1S3HZG8NlwKIQ/aWd3FJcDmw/Zxocsc6sN8lzWw9neBzxcY4ndSJpguEgET64zqMaKG9kHUMEeIFBgs/SdA3DPWDxyIRKYOSCGc3XhEpwM7HOcdM7bV94f28mW5gtuI2LWJutrd+8xzK0m32baQNDbqPmw2FavYej28bhUkLKsN1HxQ3sCvJGyPpChQShYAEF/zAzgVbT8L4hxO8sZLu1WwgsZRO3+pimaWcFSFXR0XKDr4E7k0HS3YAEkgADJJ6ADxr8+w8cuBdpx5pJBZycSa35ZL6RaFdCyac42UN4e8lde9IsF1Jw+4iso+bPMvKA1xpiN9pGy7KPc1Dr1IrTJfQzH3Ewi6vjKIciPvK93N1jP3enZeZv18evjQbn2x7WCyECRwvdXN1Jot4UdU1kY1MXOyqMrv+PlkipftTLLbcSjvbG4tXt7SV2AlLRyxcskhLlV0hsHwyRnxIIFJL2e4k1twm65Km+4aWR4Hni+2hIC5EoYqGKIvU9WPXGDcOvFbyDiIuII7aKWylhtrbmxSStO6EB2lBCgE5GD8XhjJCJZ9tlteHcNFvbSzT3ns29ubjU2x9otOy9BqG5Hj4AEiJwLi883aLE8Mtq6cNKvE0qyJr1giRWXZwVYb4ByCPCsT9kb6G14NPDCr3fDtQkt2ljGuOXZwJM6QwA8/2vHGDZcB4XxCTjXf7q2S3haxMKhbiKUodQIRiCCWPtNkDABAzkGgsPTAl4eHN3LmluYhlERYSm2GdQQrvnOjOP2c+FaF2ObhpvLU8NvbqymEv29vdcwi4GwaM76OYdx16kEDIrp/bzh97LbqeHzcq4ilWQKThZkXOYWPgDsfyxtnI0fjHBuJ8VntBc2EFgsE6yyT94hlkITGUQodQB643GQNxjcJdp2k4g3aGW3MDtCkOkR97iCJbtJGO/Yx7ZIAOj3hrIz1qz7MekGe9nMcXD35Udw8M83eV0R6ehAKAuTjdR0yN96x3fC72Hj3fIbYXFvPbR27v3iKPkrrQvIVbdtITOkDfPXO1TfRXwGe0gu0uY+W0vEJZkGuNswusYVsoTjdW2O9Bj4b6Q+bwiXind9PLLfZc/OdJA+80bdfhr3xHt8VSwSC2a4vL6BZ0gE6IqRlQzFpWHQe1g6d9J6Vpdn2Y4rFwy64StpGylnZLjvcQV0JDBFj66m04BYgDO/Te7uezN7bycKv7eFZ5rXh8dpc25njRioT9lzlchnfO/gMZzQSeOdtL08OvXWxntbq3yrhpEKIhDf6iOVl0zAY91d9/kaxcG7cXFvw7hr3Nqxa4mgtVZrxXaSORFIvCQpOWOr2G3/Gp8tnxO9seIrdRwwNPEyWtuHRmQYPvyr7JLHGPL8PDX77gPEp+FWKd0WK54dcwMsTXULc+K3QLrDA6UJY+6T0B3O2Q3m67U6OKQ8O5Webam45vNxjBcaNGnf3Ourx6VQ9nfSNLdudFiy28UsiXM5uV5cIjBOrGgF/ZGSPDUN96w8O4Xfz8Zt+IXFqttEto8JUXMUrJguVLYxksXPug4AGTmsvo97JTR8P4ha3aGHvVzcEYeNzyJ40QPlGIHRtjvtQYl9KEnLW8fh8ycMaTQLnnxlwpbSJTbgagurbr9dgejqc7jcH+VcM4Z6PrmNI7VuE2MkqyaXvZLpmhaHJOvko6yasYGNunSu4xRhVCjYKAB8h0oPdKUoFKUoFKUoFKUoFKUoFKUoFKUoFKUoFKUoFKUoFKUoFKUoFKUoFKUoFKUoFKUoFKUoFKUoFKUoFKUoFKUoFaP6Wr2SK3tHjMur1lbgrG2lpFOvMfUA6umCcVvFVXaHgEd4sSymRRDcR3C6CoJkiyVByD7O+/86DSG49cy8WGi3uYGXhczJDcOgSWZXGk4idh+7nrU2z9IwlW3dI1MZ4dLfXZDMTEkOV5a+bcxZF38FrZr7gq95F+oleeK2eFIw8ao6sdWPaGzEgDJbG9a96P+yJhF/LcwrE19O55PMWQR2pLEREqdOSZJCQpxuPyCoh47ez3fBJZ0ihhumllQQzynMbQlljlUgBjgq2RtnOwxvIs/SBdm2ku3toOVzTbQKsz8yW7MojXORhI9zk9cr+Iq74Z6P4IZLWTnXkncy/d1kmRkjjkUqYgNAyoB2PXYb4GKlRdirYWTWJ5rwtI0mS4EiyM5kDKyAYIbp8t80FJedu57RruK+hgM0FkLyM28knLkjLcvQda5QiQgZ3yDnG2D6HbK6t5uVfQW6qLCW9LQSyN7MIBMelwMMNx1IO3yE2XsRGsV2xM1/cXFvyS11MATEPdgDRoBGud8gZ1b1QdleyM7XSy3cE8cS2D2ri5vo7p5eaR9mOXsIlUMM7E53BOTQSezfpFlnkjWVLYie2knj5EkzmJ411iCXUoGSuTqHipGPGs3Z/tvdSy8N50FukPEY5SmiWRpEaFS+WyoGGA2A6efhV1wbsalvsLm+ljEJhjjkuAY4oTthVVRqIGwL5wAKyWfY6CPuGlpj6vV1hyye0JV0Nrwu+3ljeg2KlKUClKUClKUClKUClKUClKUClUNx2ttkvo+Hszd5kTWo0nTjDHSW8GwhOPl51fUCleXbAJ3OBnAGT9KwcNvBNEkoSWMOM6ZY2jkX8GQ7qaCTSlKBSlKBSlKBSlKBSlKBSlKBSlKBSlazxvtvb28zQBLq5mRQ0qW1s8xhRt1ZyNlyN8dceG4oNmpULg3FYrqFLiBxJFIMqwyOhIIIO4IIIIPiKm0ClVvD+NRzTXMCatdsyLJlcDMi6lwfHarKgUpSgUqpve0EUVwts2vmNCZhhcjlqwU7565YbV9oLWvjsACTsAMn5CvHPX4h9ac9fiH1ojccNuLG/miuOKx20eTfC9iZpJEuBBZ6kji5WjccsNtnfPTpVv2nsUvZ+IzmOR0bgKywgrIBzsSMns+LqcYBGQTXW+evxD6056/EPrQ3HKeznC+TccNkVZQ9zwd2unZpWaSbTGw5hYnLAlsZ6AY6CofZvgwm9QRTxu0YsrsSKQ6qfdwj4xsfhPXFdi5y/EPrTnL5j60Nxxe2tytnwtLpZjw2O8u1ulxMwCKz901hfaMQYeO3TPhW6ei1CEu+WJVsjdMbISCQEQYXOkP7Qj1Z0j51unOXzH1pz18x9aG4yUrHz1+IfWnPX4h9aG4yUrHz1+IfWvSuD0INDb1Ue/+7b5f1FSKj3/AN23y/qKRacqXWfM/U01nzP1NeapOGce5t5e2xVUFrycNr9/nKWO2NsYxWjZe6z5n6mvquc9T9TVH2O44b20iuSgjMmv2Q2rGhmXrgZ93P51dL1oNjpSlZsCuc2vExwy+4ibqK5KXUqTwSxW8swkGjSYcoDpZSMAHz+WejUoOTdquI86Hhou7FbUS85yswu5oYWGAivb24XmSuDlVbBUkjrmqfgfB2ubbgNtdLOUE17HMpM0bLGok0xsQQyDSAuM9DjpXcaUHDe0NjbRz8aWaK41hIE4fpjuWUXKQhYwhQYEgYR7nfAPhqqdxKJRM/rtZ5D6ttxakJOy960HvATljSJzKBg9cY8K7JSg4b2ltbtrXh6ql03E0sJO9smz+rcHVC7MDmZvZwNzqztkirPtRcLZJaXvDo3EVzYtw5EAIZJiM2rFT1cOJFJO/wA66/VNxPs1DPcQ3ExmcwENHGZW5IlXOmbl9C41HDUGjx8C7peWUCKSsPCGjLBTgy82Msc+ZbU350rqNKCnpSlaOYpSlArUPSdcvHbQNHr1d/t9kbSzgscpnIG/Tfatvqv41weO6REl1gRzJMulgDzIjlc5B2/ChOWqW3FJpeM26yQ3FqvcZTokkiYOQw9vEbMNs43re6r5eDxtdJdnXzY4miX2hp0OcnIxnOfxqVDcBmddwyEZB+FvdceanB381I6g0TWalKUQVOsPdPz/ALVBqdYe6fn/AGqLwthylVHv/u2+X9RUio9/923y/qKpHROVHWlwdj0l4jxCe7t45IpO793ZyjZ0JpkwAcruF6jfFbpWNpgHVN8srMPLCFAf+4+laNrGv+jnhcttw+CCddEqczUupGxqd2G6kg7EeNbKvWvlfV60PpsdYrmXSpbristRuIfdt+X8xWbny8SonrM/CPqaesz8I+pqBSqbc3cy/U/1mfhH1NPWZ+EfU1ApU7O5l+p/rM/CPqaqOPdtY7Uxq6SSyy55cUMbSSvp6kKPAeZNSK0vj8hteKRX0qStbNZNbM8cbycmXXrDMq5IUjbIFNpxzyrbuA9tI7vWI1eOSIgSxTRtHLGW3XUh8x41a+sz8I+prn/Ztzc8RuL2NJUtu7Jbo0kbR86QNqMgVgGwo9nJ8/puNNlzylT/AFmfhH1NKgUptHcy/UulKVsFKUoFKUoFRb2Bjh48cxOmdg6HGqInwBwMHwIB3wQZVKJYradXUMvQ+YwQRsVI8GBBBHgRWWoFx9ixl/8AW33w+E7AT/IAAN+AB20nM+gVOsPdPz/tUGp1h7p+f9qi8LYeyVWC9UlGA3NZ6VRuoe6v8LfSocts/eIvZP3M3/a3raqr5/8Ayof+PP8A9rerdS/XUHur/C30r6LV/hb6Ve0p1HXSo3EPu2/L+YqTUbiH3bfl/MVVll61S0pWK4uFQAsepwoAJZm+EKNydjsPL8Ko5GUmoPOaX7o6Yz/7NssP/wAwfD987eQOcj6LZpcGYYXwiyCPwLkbOf3R7I/ewDQ3DS7QnCeMuAQfwjB2Y/vH2R+9uAErnLq0ZGoLqI8Qp2BPlk5x54Pka91it7dUGFGMnJJJJZviLHdjsNz5VloFKUogpSlSM1zcLGjO7BUUZZj0CjqaqOA9qILp5I43jLpI6qqsSWjTT9p0GAc9KvKwWlosevTn7SRpWyc+2+M/lsK2a+GvekPjMlpbxSxvy/8AVwpIdCv9ixOsYIPgPAZqHYdsEueJww20xeDusjyKYHT7VWXScyIG6E9DirvtTwQ3ccSBxHy7mKfJXVkRHOnqMZ869XPBi99Fea9ord4dGkkkyEHVqztjHTFQma0t6V4lj1Ag6hn4WZT9VORUb1cvxT/xVx/lUoTKVD9XL8U/8Vcf5U9XL8U/8Vcf5UEwiueL2xmh41PbTHNjqghQ6EAhuJ41ePLAZKuRIN8426AVvYCRKSWYL1JeV3x4AZYnxwMDqTWu3PYxJZOJNK+qPiCQrpCYaJoEKhwSdzqww22xUVM19s/o/wCJS3Fkks7a5DJMpbSi7JI6qMKAOgA6VuNh7p+f9q1XsZwE2NpHbNJzShcl9JXOtmboSfi862GGyV9y0o8PYnlQfRWAz+NLwtj7LOlQPVSfHcfxVx/nT1Unx3H8Vcf51Rsn1oUk97f3t5Hb3QsYbMrCpW2hmeWd1DMzcweyi7DSOvnW721sEBALnJz7cjufqxOK1XifZK4FzNc2F53RrlVE6vbJOjSINKzKGYaGA+YPjQX/AGfFyLeMXhhNwBiQwltDEE4YagMEjGRjrmrGqjgXAhb2qW3Nnl0j2pHlfmMxOonUDkb+APTapHqpPjuP4q4/zoJ9RuIfdt+X8xWH1Unx3H8Vcf51iuuHKqlg05Ix71xOw6jqC2DRXLitP7ZcUmhSCK3KrNdXKwK7LqEQYEtLpOzEAbA+f5V74Pw+8inPOuEu7cx7M8KRzJNkeyOWNJQgeO+ceW8jtLwMXcarraGWKVZoZVAJjnTOltJ2YbnKnrUbg/A50nNxdXTXD8vloiRCGJVzksUDHUx8z0z8sUc3jS0ltmkJEmOV0CDfWPNz4j9wbeZbOBLrxFMragpBKtpYeKt5EeG2D+IIPQ17oqUpSiClKUClKVIl0pStmhSlKBSo8t9GsiRM6CWQMUQsNThN2IHjgUgvo3eSNHRpIiokUMCyFwSuoeGQCRRKRUe6uwhCgF5G91FxkjxY52VR8R+W5IB9XOvAEekEndmydK+YX9o+GCR574wflrarGDjJLHLMxyzt5k/06AbAAbUGKG0JYSSkO43UDOiPO3sg9WwSNZ3OT7oOmplKUCp1h7p+f9qg1OsPdPz/ALVF4Ww9kqlKVRuVFkuCJo49sNFI5O+coYgB8vtD9KlVXzf+VD/x5/8Atb0FhSlKBUbiH3bfl/MVJqNxD7tvy/mKK5etUtKUqjjR7m1DEMCUkAwHHXHwkftLudj55GDgjzBdnUEkASQ+7v7EmN8qfPGcqdxg9R7RlV4nhV1KsAwPgfMbg/gQcEEdCKJe6VHto3UlWYOmPZY++P3W8G/3fUE7nXOPX9xLfRWFvL3Yd2NzNKI0d+Xr0LGgbYHPU48fw3Em210rVuz3EJ0vJ7C5lFwUhW4il5ao5hZtJRwvs5DYwR1/lsUVyTI6cuVQoBDkJofONlIbO2fEDpQs0z0pSpQl0qd3IeZ/Snch5n9K13G/RUGlTu5DzP6U7kPM/pTcOiubdsFmPFuGC3aJJeTdYMsbumNIzlVYHpnxr12BWUX/ABgTtG8vMtdRjRkQnlvjCsSRtjxroMnB4mdJGVWkQEI5RC6BtmCsRlcjrjrSHg0Ss7oqq8mOYyogZyuy6mAy2ASBnpUbW6brSPSp3ch5n9KdyHmf0qdxXoqDSp3ch5n9KdyHmf0puHRUGp1h7p+f9qdyHmf0rNDFpGBnrUWrY42V9lNY9Zr3NWKvP+fKzPxW8j1rNQ5Q3eIm3wIZQTjYFmgIH56W+lSq1S/7cpHc3FslpxG5kttHNNvBFIo5q616yAnIz4dQazxyzvFT4bbrNNZqt4BxmK8gS4gJMb5xqUqwKkqykHoQQRVhUXLKfdNRljasXEPu2/L+YrJFX2eLUpU+NdvwW3DypnPFigpVr6sXzb9KerF+Jv0rTTm7WSqpVr6sX4m/Snqxfib9Kap2slVVBx7s88s8V1bTd3uYkMeoxCRJIGOeWy5BwG3BB2z8sbp6sX4m/Snqxfib9KapPjyjTez/AAB4ZZrm4m7xczBVLCMRokSe7GiAnAydyTvj55vatfVi/E36U9WL8TfpTVL8eVVVKtfVi+bfpSmqdrJOpSlWdJSlKBSlKBSlKBSlKBSlKDHNWKss1Yq4P6PdecFcrvOzd3PxHjT2091ZyFbbkMh0RTOIiCrMVycEYyp9ksevSuqUrPHPpLGtejnQOHwqkEtro1K8UgfWs2SXOX3YEksD5N+GBstKVFu7tLJFWWsUVZa7v5/RS8lKUrZBSlKBSlKBSlKBSlKBSlKBSlKBSlKBSlKBSlKBSlKDyy5rzyvnVPxHthYwSNFNdW8Ui41I8qhhqAIyD+BB/Orazu0lRZInSSNxlWRgysPMEbGqX48bd2J29cr505XzrJSo7OH4brHyvnTlfOslKdnD8N15VMV6pSrzGYzUQUpSpClKUClKUClKUClKUClKUClKUClKUClKUClKUClKUHILs3y8T49JYLayMi2bPHNE7s45JwEIYAHAbY9dquOxN49vwyxHDbd+IxSB2kcz29sYpGbLKY2JHvM40qTjR1OQa38QRo0koWNGcAyPpVSwQbFm8cDPXoK+2lpHGCIkjjDMWIRFUFz1Y4G5OBvQcX7R9ophb8Qn9YTw3cfEjbx26yIgFurqFAjIzumW5g64xnrnZDcXT8S4wyT3JSwjhkgtlcCOWV7dmCMMZ0lhnAO5P4Va8X7BNcSyGW7LW8sqySRm0g5pRGDrALgYYRBlXAIJwBv57dFDGsjlVjWWQBnIVQ7hdlLEbtjoCaDl3Z/jUgfg8kd9LeS32RdQvJG6gaC0jKigcnlsCNvL51Gg7Vzd04YvemNw/HRDMOaOY1sJZQY2HXTgxj8xXVbXhEETvLFBBHI/vukMau/+5gMn868DgtsHL93thI0gkZuRFqaVc6XLYyWGTg9d6DkvE+PTLHxaccQnW4s+Jsttb8xCrRl0CxmLGqRWy6gZ20ZHjntEZJAJGCQMjyPlWucC7JW8TzTERXDzXcl3HI0MZaIzBNkfc49gbjrWy0ClKUClKUClKUClKUClKUClKUClKUClKUClKUClKUClKUFJ2q3WCM+5LdxJJ/8AMEtpP4MyKhHiHx41Vy8XmF33IyHX3jvOrShb1WF1HbTj74GDpnTvnO9W/a9R3K5bxjhaVD8M0I5kbj8VdFYfiKtRGM6sDVjGcDOnrjPlnwoOUx9r7gK7rcyyczhl1cqJRw4YeNFeKZIodTxLu3sysT4HdTWw8U4hLbK2u5lZjbRkSGG0MglnlVAq5CIBlgBrOFzls4NbenD4hnEUQ1Ek4jQZLDDE7bkg4NZJLdGBDKjArpOVBynw7+H4UHO+GcauZC8AupQRfQw8xu4SzJHJG7PGTEnK1ZXI2OCd84xUyEyG6s1lupWMN5cxBitqplUIGVWxHgtpyvsAZG/Xet2iso1xpjjXGMYRRjTnTjA2xqbHzNfXtUOMohw+sZRTiQft/wC78aCp7LMR3uPH2cV7IsW+fYdY5WA/ASSyKB4BceFXlU/ZAf6OBv2pIxK5+KWb25H/ADZmP51cUClKUClKUClKUClKUClKU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09800"/>
            <a:ext cx="2991024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7808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Amino acids link together to create a larger segment called a linear </a:t>
            </a:r>
            <a:r>
              <a:rPr lang="en-US" b="1" dirty="0" smtClean="0"/>
              <a:t>polypeptide</a:t>
            </a:r>
          </a:p>
          <a:p>
            <a:r>
              <a:rPr lang="en-US" dirty="0" smtClean="0"/>
              <a:t>They link together by a dehydration reaction</a:t>
            </a:r>
          </a:p>
          <a:p>
            <a:r>
              <a:rPr lang="en-US" dirty="0" smtClean="0"/>
              <a:t>Once linked they have a specific type of bond called a peptide bond</a:t>
            </a:r>
            <a:endParaRPr lang="en-US" dirty="0"/>
          </a:p>
        </p:txBody>
      </p:sp>
      <p:sp>
        <p:nvSpPr>
          <p:cNvPr id="4" name="AutoShape 2" descr="data:image/jpeg;base64,/9j/4AAQSkZJRgABAQAAAQABAAD/2wCEAAkGBxMHEhQUEBQQFBQRFBcVEBMYFhMXFRYUGRcWFxYXGBcZHDQkGB0lGxYUIj0hJSksLi4uFyIzPjUuQzQtLzcBCgoKDg0OGxAQGywmICY3NS8tLi03NzAwNywsNSwyLCwsLzAsLCwsNzQsLS0sNCwtLCwyLCwsLC8sKyssLywtLP/AABEIAK0BIwMBEQACEQEDEQH/xAAbAAEAAwEBAQEAAAAAAAAAAAAAAwQFAgEGB//EAEIQAAICAQMCAwYCBwQIBwAAAAECAAMRBBIhBTETIkEGMlFhcZEUgRUjUlRzodFCsbKzFjNDU3KCkpMkNGLB0uHw/8QAGgEBAAMBAQEAAAAAAAAAAAAAAAECAwQFBv/EADcRAQACAQIDBAgFAgcBAAAAAAABEQIDIRIxQQRRcaEFFCJTYYGR0RMyQuHwscEVUnKCkrLxI//aAAwDAQACEQMRAD8A/cYCAgIGR1SqyywFN4UKvIa0YJfBIVSA5AwcNnj49iGr4gztyNwGSuRnByAcfDIP2gdQEBAQEBAQEBAQEBAy+vV2WirwgxIsJYB7EyBTbgMyHIG7Z34zj5QLGi1AASti5cVglmR13YC5PIxnzDjPGYFyAgICAgICAgICAgICAgICAgICAgIEWqvGlR3OSEVmIHfCgk4+0DwacCzf6ldpGPnnOYE0BAQEBAQEBAQEBAQEClpE8ZzbuJBBVVIHkAODgj4lc/Pj4DAXYCAgICAgICAgICAgICAgICAgICAgUut/+Xv/AINn+AwLsBAjuuFIG49zhR6knsB8TImaWwwnKdlGqkvbvA4LbvE3ZDV+GFCgf8XOO3Gc5MpEe1bpyziNLgmd6qq63d/Tbv6coaU0chAQEBAQEBAQECp0v/Vj6t/jaBbgR33Lp1ZnOFUEsfkPp3gZGu076u0Mi7gDSA2/b4RS3fd2/aQhfLndgq2BA24CAgICAgICAgICAgICBmDWWUWkXKi1uwWtg+cHYzc5UceU+p5xAvaW8alFdezDI7dvygV+m9TTqQBQOM1pZ5gAQHLjB57go2YF2BT11qvmopY/iId+0cKh8pJOfmeBk8HiBcgcX2ihWZs4UFm4JOAMngd5EzUWthjOeUYxznZWsp/FlSQy7SQVOM8jkggkZIwM/AsPWVq2sZ/hxMRvfWP58/GIlcAxLsCAgQai/wAFqxjPiOVznthHfPz9zH5wJ4CBS1V9lDg4XwgrFju57pjjb3971lJmYn4OjTwwzwq/auK8/j4dFim8Xbtv9ltpPGCdqtx/1CWibZZ4TjV9f3j+zirWLYdozkMU/MDOfpIjKJWy0csYue6/qsSzJX1mrGl2+V2axtiKoGS21nPJICjajHJI7Y7kCBJp0FagKCB3AOc8nPOfrAkgZxs/SqAoHQZD1swG1x/YcDOcA4YA4JIHpAu0VChQq9h+Z+pJ7k98+sCSAgICAgICAgICAgICAgQ6jTLqChb/AGbbgOME7WXn8mP8oFDWVvpBSlBfh1U+XK7Ny7t2F4O3IGSo5zzgAhPoOlpoGLIXya6qiCeMVb9rY/aIfBPrtHwgdHpOnP8AsKP+2n9IC7SpThgTUtandt2quwc4PHAGD2wRkwKHTOluwxrEpsKqoVmc3HOBvPnrGMtuPHoF7dgGinTaat22qtdylWKqqkqe4yBExaccpxmJjok8NqxwxYg5O7Hm+XAwPyH/ALyKmF+LHKd4qPg7rsDj4fI9x6dotWcZhzVetvuk/Yj+8RExKctPLHmlkqMzWdGq1D1t4VB22F7CUXLA12L8OTuYHmBfopXTjaiqqjsqgAfPgQJIHF1QuUqex7yJi1sMpxm4VtTX+HVym4FmzwM87QvYKTjyjsJWYqNm2nlx5RGVbf8AvfHf3vdPowNjtu3gEt25LcnIHwJOPhkyYx6oz1p3xjl9v583tvTabiWeqlmPdiiEn6kiWYPG6cgUCsCra29SioMNgqTgjBypI5HrAztNoXvsPiiq2nL43WNZnnyHw2TClVG3g85JPOchpVdNppIZKqVYdmCICPoQIHlOjOnUhHYf7sHBVB6KFAHl9O+ccZHECWi7ePMNrZwV7jOM+U/2h65+4ByIHi6tGbaCd2SMYb0784xAngICAgICAgICAgICAgICAgIFPqq+NVZWPftrsVB8TtI7+ncQLNVguUMpyGAKn4gjIMDuAgZ66ZvF3YAG8tv3d1NYTZj08wzjt5Qe/ApU8TqnUx/Cq+lV8bu/pt37zHLnoS7lICAgICAgICBxbaKRljgEqv5sQqj7kCBX6XxWPkzg/UOwI+4MC3AQMjqWie60MqhgTRhi2PD8O7xLD8fMuBx3KgHA5ga8BAQEBAQEBAQEBAQEBAQEBAQKur0Q1TIWJwm7gFlJyMd1IgSaOn8NWiZzsRVzjGcADOPTtAmgICAgICAgICAgICBW1+l/GptJI89bZGc+R1fGQQRnbjPzgNBpfwSbQSfO7ZOc+d2fGSSTjdjPygWYCAgICAgICAgICAgICAgICAgICAgICAgICAgICAgICAgICAgICAgICAgICAgICAgICAgICAgICAgICAgICAgICAgICAgICAgICAgICAgICAgICAgICAgICAgICAgICAgICAgICAgICAgICAgQ6xttbkcEIxB+HBl9OLziPiS+L6V+K6Xp21QFjKNFv8J9TfqjbfhWVwLOawAHyFPm3+m0Ge1r+r62tGhNRPHVxjGFY7xMbc+m8xtXxllFxFq3+mWoFaMX0ybk1To5VHF5pOm8NK/BuZQzG10wrMSV7Z8s1/wvR45iIynfGJjeOHi4rmeLGJqKid4jaedbo45SN1y/SWWHxFcqdaQD4hWkK+iCh0V/MK1tZzkA47bQTmsdk0s8MY4a/J3b3GpymtrmK6787qE8Ux/PBFq/arUaGndVZTd4upuVbzt8E7UU1IviXKoDE54c5CttBzxbT9H6OpqcOeM41jjPD13mbmaxmdv9MdLmOsTnMQ2vavqz9POncW16fdXcW8UMyFgqFUKhhlt3A59cDkicXYOzY6sZ4zjOW8ctpq5ueU9N/wCuy+U0zup+12o0ptwKlauqxvwzI/ioq6M6gahjkZr8UeD7oGT72eJ06Ho3RzjG7qZiOK4qbz4eGNufD7XPl0rdWc5XNX13UaAMttumXGoqR9Qa2Wqmt6Tbl1Nnq6isEsBm1focdPsmjqVOGOX5ZmMb3mYmttu72pip5T8pnKYbPsne2q0end2Ls9Slm58xI7+bn7zi7fhGHac8cYqInktjyhrTkWICAgICAgICAgICAgICAgICAgICAgICAgICAgICBA+kR7FtI89aOiHJ4Ww1s4x2OTUn2l41MownDpMxPzi6/rKK6p5RKDSX/iFJxjD2L8fcdkz+e3P5wJ4CAgICAgICAgICAgICAgICAgICAgICAgICAgICAgICBiezvTz0pD4gVf1VQO0Iqjah3ZC923Fst2I2/AwNei4ahVdTlXUMpwRkEZHB5HECSAgUuk+438a//OsgXYCBinp7LqGu2gjxMjATeR4CqPOT7u4ONvHODnGchqaXUfiAfKylW2sDtyDgHupIPcdjAmgICAgICAgICAgICAgICAgICAgICAgICAgICAgQm7FgTHdS2foQMY/OB7paBpkVFzhFCjPfAGBn7QKuvs2t5mZBszWQSMvk5+pHlwp75PBxxTKd93Vo43j7MRM3vfd/LuelRvF73aySBu4OBkfP1l4c2VXNclTpPuN/Gv8A86yELsBAr6+7wUzz5mRODgje6pkH5bs/lA60unGlUKCxA7ZOT94E0Di61aAWdlVR3YkAD6kwOwcwEBAQEBAQEBAQEBAQEBAQEBAQEBAQEBAQECo3+vX+E3+JIFuBS6hqGoztxxTa/wDzLsx/eZTKZh0aGnjnV98R8ptPq6fHUgHae6N32sOVOPXkDj17S7nZ3s9W7q1lqNWxstC1kglV8ZyTxx5ic5B5UIeORA14CBS6v7i/xqP8+uBdgIGXbb+kNhqAJrfxFDZCuoD1g5A8uSWYHBzt+wW+m6b8HVXWdv6tFXyjavAA8o9B8oFmAgICAgICAgICAgICAgICAgVdH1GrWlhVYjFCVdQeQQcHI+vrNdTQ1NOInOJi+TbV7Nq6UROeMxE7wtTJiQEDHW+3p9hN7oyXXbUwrAr+oDZ948ZrcYx3Oc+kDQ0eq/FVJZjG+tXxnONyhsZ/OBV6b1YaxdzL4YFSWPuYeUsbA6k9vKaz5uxgWKeo03kKltTMeyq6kn17AwI9BqvxKC50FYKBlJYEitgG8x7KRgZAyPmYHv6X0/8Av6P+4n9YHVli6j3AtmU75G3w2+frnb/KVnubadxHFM1F+cfa/Nnav2u0eic123Kjrw6ENkHGcHAx6zPLtGnjNTLs0vRHbNXCM9PC4nlOyH/Tjp/7yn2f/wCMj1nS/wAzT/A+3+6ny+7WHUFJYYPlZADxhg+zlfiBvXP/ANia8cOD1fKonx+VXtP0d39Rp052vbUrDuGdQfsTLMEYv/FOybAUrZQzFhneAti4XHIGU5znPp6wJL+oVaY7bLakPfDOoOPoTAja86pnRV8gG17A+Gyy58oHyI5yO/GYE2k0w0oIHqck4A57AADsAAFA+CiBPAQEDM69qnopt2V2t+pch1NY2na37Tg5HfgQLmnva7O6uyvHbcazn6bGP84E8DH0fU3ss2upVANSS52bSKrlRcYbIwpPcCBPfqjqGRanVQy2MWxnlDWApB9POc+uBwR3gWtDcdTWjkYLorEfAkAkfzgTwEBAxtZ0a292ZdXqEDHIQBCF+QyJ26fatPHGInSxn47vQ0u2aWGEY5aOMz37/dD+gb/37U/av+kt65pe5x82nr+h7jHz+5+gb/37U/av+keuaXucfM9f0PcY+f3P0Df+/an7V/0j1zS9zj5nr+h7jHz+5+gb/wB+1P2r/pHrml7nHzPX9D3GPn9z9A3/AL9qftX/AEj1zS9zj5nr+h7jHz+75y/2Y1XVLwwsurFRK+PZsFhwcZQV8kfMn1npY9v0NHS4Zxib/TF187/tD1sPSfZez6HDOOOV78ON187/ALQ+70dJ06BWd7CBy7bdx/6QB/8AvWeDqZRllMxER8I/d8zq5xnnOWOMYx3R+9p5RmQOLKhYVJHKHcvfg7WXPz4ZvvAztZo2HgrSHCoUBIY4FakZU5b1UYztYnkeX3oFzT6NNMSyKAWVVY88hAQufoCeYFiBidQ6QLmVKmCHa5wwewBTtXKecbGXJA9BvbjkwNmsEAbsE45IGBn5DPH3gR20bzkMynGCRt5HOAdwI9T95Ew0xzqKmLj4/tMOvAU9wD8yAT+ZioR+Jl0k/Dp+yv2EVB+Jn3yrvpUvLctkWJYcY4ICYHbkEIM/X04xXhiWkaueMRtFVMfW/v8Azdcl2DN6vo0tViTtZwKw3nK5Zgi7kVhu5bGeDgnkQJumaVtGpVmRssSNqlQAScLgseAMKPkogTNpVZw5B3AY7tjjOMrnBIyeSOIEfiHR58Q+T+y5IyMnhG+Pfg+vY88kOrdUExhXcEZBUZGPrmBYgIHF9QvVlYZVwVYcjIIwRx8oHcBAiakKDsCBsNtO3IBY5OQMZBbBPIziBXp0AKbbhXYc7mJQYLfHBzgwLsBAQEBAQEBAQEBAQEBAQEBAQM+q9b7lIz7ly4x612ojfzgaEBAQECrp7AzZB/1qh04PugKD9PeErE7+LbPGYxqf07T47/ZalmLP6naHBTkFGosPwx42QB8/1bfcQNCAgVNfp2u2Mm3dU+9Q2Qp8rIQSB5eHPOD2gd9P0/4SquskEoiqSBtUkDHC5O0fLJxAsQEBAQEBAQEBAQEBAQEBAQEBAQEBAQKes6imjetG3ZtbaCBkDgnLH0HGIFyAgUdL0qvSv4ijDfrcnC5Pi2CxskDJwQMQL0BAQECjoumro9hUIClZQkKBu9znj/g/nKY4RjVOnV7TlqcUZTO83z8fuvS7mUtV0yvVMXcZYhACQp27GZgVyOCS38hAuwECnquoppbK623ZtOAQOF+G4+mTwPiYFyAgICAgICAgICAgICAgICAgICAgICAgZXUNIGsr3ebxbSp9MINPcNv3Ln/mMDSpUooDHcQAC2MZOOTj0zA7gICAgICAgICAgIGXrNGHdQxJ8VnyexA8NgoX4Y7/AFJMDSrBAGTk4GTjGT6nHpA6gICAgICAgICAgICAgICAgICAgICAgVNZWXekgZC2kt8h4Vq5+7AfnAtwEBAQEBAQEBAQEBArahCz1EDhS2T8MoR/fAswEBAQEBAQEBAQEBAQEBAQEBAQEBAzevdQfpqK1VYsZrUTZnaSGPOD23YzjPGZ09l0cNXKYzmoqZvwVymlfR+0dN7NusqRGatdOWbY1rWIGChXwd+Tjb3mmp2HUxiKiZnfireqmr2vb48iMoZ2k9uKv/DJepqu1KqxQtSNgexq6zzZl9zKeE3EDlgs6dT0Tqf/AEy05vHG9996i56bVE/qq+lqxqRtadva9F2n8Pq9r5IbbTgIHSs2EeJnG+wAAAscEgEYMzj0ZnN+3jcePOpmvy1yjwjrNp43b+1KKiWeHcFIvD17UNgei1aXXyvtJ3k9iQcd5WPR+U5ThxRfs1O9VlFxPK+XhRxvX9rK6hYbKtQjU06i62siosq6cVM65SwqWIurIwcd8kRHo7PKceHLGYmcYid/18Vc4if0ze3hZxwudP62uuvtpWu1TT7zt4YU84GFDlwDzgsoDBSQTiY6vZMtPSx1Zyj2ukX9q8amauLpMZXNNScqxAQEBAQM/rOubRrWtYU232CqoMSE3bWdixAzgIjnHqQBkZzOjs+jjqTM5flxi5rn0jb5zEfDmiZpwvUjowF1badLHcrQq2KDfwpGxbCMMScbcn055lp0I1N9GMpiIudvy+Mxe3W9vBF1zY3Tvbim78Ilw2XaummwruqCqbh5AAz7nDMCBsDYyN22dmt6J1cfxcsN8cJyjr+nn0qKjvmL3q1Y1I2tNT7Z13JW/gasLclToStPu3MEpJAs/tOyrjvzntkymXovPHLLHjxuJmJ588YvL9PSN/Lnsnjh3qfaxNOKmNd2LVf9WFQ2CxdTp9Ltzv28Pf6Eg4yD8Yw9HZZcWPFG1b71U45ZXyvlj8PjHc40y+09fh2O1V6GmuyyysiosPDcoy+VypORng4x6yk9gz48cYyibmIid63i4neIny+SeJa6Z1leo2W1rXavgMVZm8PBIYrwquWUHGRvVdwIIyJlrdlnSwxznKJ4t9r+0RPxqZqdpqSMrac5ViAgICAgICAgICAgICAgICBDqdKuq27xnY6uvJHmXsZfDUywuusV9SkOj6XVoXtetArXv4lvfBfaF3Y9DgDt9ZfU7RqamOOOU3GMVHh3IiIhVo9nKNO1bKLAal2r+ss8yhy6q/m84VmYgNnGSBNcu3auUZRNb78o51UzG21xzrmjhh2ehUEKNpwi7F8ze74i2fH9pFMr63q3M3z38pj+knDA3QaHGCpwGtb3m9663xrPX1cZ+UmO2asTd90f8YqPI4YQdQ9l9N1AsbFszYLA+2yxNy2rWtinawypFVfH/p+svpekNfSiIxmNqq4ify3MTvHxn6k4RK1R0aqi83jxDYVZAWssYKrMrMqqThQWRTwPSZZdq1MtL8KarnyiN4uIuec7TKeGLtoTnSQEBAQECvrtGmuTZYCRkEYJUhlIKsrA5UggHImmlq5aeXFiiYtzodAmhUhNxydzMzM7s2AMlmJJOAB9AJOrrZak3PltH0giKU9J7OUaM1GsWDwUStR4lmClefDDjOH25OM5xNtTt2tqRlxV7UzPKOc867r60iMYh7X7Paeta0CnbUlCINzcLp7BZSO/OGUH5+sie2605TlM7zOUz/uisvI4YLPZ7T27Mqf1ZZk8zcFr6tS3rz+tprP5Y7SY7brRdTz5/LGcf+uUwcMI9Z7M6fW53i3zb94W21QwsYMwYK3mG4Zwe0tp9v1tPlW1VcRPLaKuO4nGJWtJ0irSWvcviGywEMWssfCli5VQx8o3MTgcD0mWp2nPPTjTmqjuiI6VvXPZMRETa/OdJAQEB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486" y="2438400"/>
            <a:ext cx="4309870" cy="256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0582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726</Words>
  <Application>Microsoft Office PowerPoint</Application>
  <PresentationFormat>On-screen Show (4:3)</PresentationFormat>
  <Paragraphs>157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Office Theme</vt:lpstr>
      <vt:lpstr>Molecules of Life</vt:lpstr>
      <vt:lpstr>Carbohydrates </vt:lpstr>
      <vt:lpstr>Carbohydrates </vt:lpstr>
      <vt:lpstr>Carbohydrates </vt:lpstr>
      <vt:lpstr>Carbohydrates </vt:lpstr>
      <vt:lpstr>Carbohydrates</vt:lpstr>
      <vt:lpstr>Table</vt:lpstr>
      <vt:lpstr>Proteins</vt:lpstr>
      <vt:lpstr>Proteins</vt:lpstr>
      <vt:lpstr>Proteins</vt:lpstr>
      <vt:lpstr>Proteins</vt:lpstr>
      <vt:lpstr>Proteins</vt:lpstr>
      <vt:lpstr>Table</vt:lpstr>
      <vt:lpstr>Lipids</vt:lpstr>
      <vt:lpstr>Lipids</vt:lpstr>
      <vt:lpstr>Lipids</vt:lpstr>
      <vt:lpstr>Lipids</vt:lpstr>
      <vt:lpstr>Lipids</vt:lpstr>
      <vt:lpstr>Lipids</vt:lpstr>
      <vt:lpstr>Table</vt:lpstr>
      <vt:lpstr>Nucleic Acids</vt:lpstr>
      <vt:lpstr>Nucleic Acids</vt:lpstr>
      <vt:lpstr>Nucleic Acids</vt:lpstr>
      <vt:lpstr>Table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Molecules of Life</dc:title>
  <dc:creator>Administrator</dc:creator>
  <cp:lastModifiedBy>Owdij, Michael</cp:lastModifiedBy>
  <cp:revision>17</cp:revision>
  <dcterms:created xsi:type="dcterms:W3CDTF">2013-09-09T10:43:08Z</dcterms:created>
  <dcterms:modified xsi:type="dcterms:W3CDTF">2015-09-04T10:35:00Z</dcterms:modified>
</cp:coreProperties>
</file>