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89" r:id="rId3"/>
    <p:sldId id="290" r:id="rId4"/>
    <p:sldId id="291" r:id="rId5"/>
    <p:sldId id="292" r:id="rId6"/>
    <p:sldId id="293" r:id="rId7"/>
    <p:sldId id="294" r:id="rId8"/>
    <p:sldId id="258" r:id="rId9"/>
    <p:sldId id="259" r:id="rId10"/>
    <p:sldId id="260" r:id="rId11"/>
    <p:sldId id="266" r:id="rId12"/>
    <p:sldId id="263" r:id="rId13"/>
    <p:sldId id="264" r:id="rId14"/>
    <p:sldId id="265" r:id="rId15"/>
    <p:sldId id="267" r:id="rId16"/>
    <p:sldId id="268" r:id="rId17"/>
    <p:sldId id="269" r:id="rId18"/>
    <p:sldId id="261" r:id="rId19"/>
    <p:sldId id="295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4660"/>
  </p:normalViewPr>
  <p:slideViewPr>
    <p:cSldViewPr>
      <p:cViewPr varScale="1">
        <p:scale>
          <a:sx n="91" d="100"/>
          <a:sy n="91" d="100"/>
        </p:scale>
        <p:origin x="94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03-11T18:17:03.81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0 0,'3'25'1,"1"2"0,0-1 0,-1-2-2,0-4-1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03-11T18:41:56.624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327 48 17,'7'18'14,"-10"-3"-6,3 3-4,-3 0-2,-1-1 0,-3 0 0,-1-6-2,1 0 1,7-11-2,-17 3-1,6-10-2,1-3 0,-6-5 0,2-1-1,-4-4 2,-2 0-1,0-1 1,-2 3 2,0 3 1,2 3 0,-3 2 0,1 4-2,-2 1-3,5 5-1,-5-1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03-11T18:44:15.567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3 7,'9'-3'7,"-9"3"-1,12 0-1,-12 0-2,0 0-9,0 0-6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483B7B-E9B3-4091-98D1-43D3A7D6BCE7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CFA2C-62C2-4A60-8BA6-00570143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761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32ADE-6AA8-4C00-B685-A8FF5EC334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98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70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2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96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BB557AD6-A773-44A4-8EE5-F5848DF55B9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066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58B32F55-7F4B-4DDB-A728-F9288FAC464E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1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00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6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31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87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71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8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46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AD1BA-0043-4B4A-BB99-4780BE766935}" type="datetimeFigureOut">
              <a:rPr lang="en-US" smtClean="0"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7D431-1B1F-4D71-B8B6-FB3136CC4B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6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lN7K1-9QB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Mitosis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75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1752600"/>
            <a:ext cx="7881938" cy="4267200"/>
          </a:xfrm>
        </p:spPr>
        <p:txBody>
          <a:bodyPr/>
          <a:lstStyle/>
          <a:p>
            <a:r>
              <a:rPr lang="en-US" sz="2600" dirty="0"/>
              <a:t>Not all of the phases take the same amount of time!</a:t>
            </a:r>
          </a:p>
          <a:p>
            <a:r>
              <a:rPr lang="en-US" sz="2600" dirty="0"/>
              <a:t>Different phases take different amounts of time</a:t>
            </a:r>
          </a:p>
        </p:txBody>
      </p:sp>
      <p:pic>
        <p:nvPicPr>
          <p:cNvPr id="59399" name="Picture 7" descr="ti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429000"/>
            <a:ext cx="328612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299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Out of all 4 stages, the cell is only dividing during the M phase</a:t>
            </a:r>
          </a:p>
          <a:p>
            <a:r>
              <a:rPr lang="en-US" dirty="0" smtClean="0"/>
              <a:t>Since the other phases are periods of cell growth and work they are different than the M phase</a:t>
            </a:r>
          </a:p>
          <a:p>
            <a:r>
              <a:rPr lang="en-US" dirty="0" smtClean="0"/>
              <a:t>The G</a:t>
            </a:r>
            <a:r>
              <a:rPr lang="en-US" baseline="-25000" dirty="0" smtClean="0"/>
              <a:t>1</a:t>
            </a:r>
            <a:r>
              <a:rPr lang="en-US" dirty="0" smtClean="0"/>
              <a:t>, S and G</a:t>
            </a:r>
            <a:r>
              <a:rPr lang="en-US" baseline="-25000" dirty="0" smtClean="0"/>
              <a:t>2</a:t>
            </a:r>
            <a:r>
              <a:rPr lang="en-US" dirty="0" smtClean="0"/>
              <a:t> phases are collectively called </a:t>
            </a:r>
            <a:r>
              <a:rPr lang="en-US" b="1" dirty="0" smtClean="0"/>
              <a:t>interphase</a:t>
            </a:r>
            <a:endParaRPr lang="en-US" b="1" dirty="0"/>
          </a:p>
        </p:txBody>
      </p:sp>
      <p:pic>
        <p:nvPicPr>
          <p:cNvPr id="1026" name="Picture 2" descr="http://cell-division.wikispaces.com/file/view/cellcycle.jpg/115970949/385x406/cellcyc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0"/>
          <a:stretch/>
        </p:blipFill>
        <p:spPr bwMode="auto">
          <a:xfrm>
            <a:off x="4495800" y="2085703"/>
            <a:ext cx="4388130" cy="362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95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</a:t>
            </a:r>
            <a:r>
              <a:rPr lang="en-US" baseline="-25000" dirty="0" smtClean="0"/>
              <a:t>1</a:t>
            </a:r>
            <a:r>
              <a:rPr lang="en-US" dirty="0" smtClean="0"/>
              <a:t> Phase is a period of cell growth</a:t>
            </a:r>
          </a:p>
          <a:p>
            <a:r>
              <a:rPr lang="en-US" dirty="0" smtClean="0"/>
              <a:t>It is known as the first “Gap” phase</a:t>
            </a:r>
          </a:p>
          <a:p>
            <a:r>
              <a:rPr lang="en-US" dirty="0" smtClean="0"/>
              <a:t>This will directly follow mitosis</a:t>
            </a:r>
          </a:p>
        </p:txBody>
      </p:sp>
      <p:pic>
        <p:nvPicPr>
          <p:cNvPr id="2050" name="Picture 2" descr="http://image.tutorvista.com/content/feed/tvcs/Phases20of20interph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" y="1828800"/>
            <a:ext cx="4554924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27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lang="en-US" baseline="-25000" dirty="0" smtClean="0"/>
              <a:t>1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the G</a:t>
            </a:r>
            <a:r>
              <a:rPr lang="en-US" baseline="-25000" dirty="0" smtClean="0"/>
              <a:t>1</a:t>
            </a:r>
            <a:r>
              <a:rPr lang="en-US" dirty="0" smtClean="0"/>
              <a:t> phase most cells grow and increase in size</a:t>
            </a:r>
          </a:p>
          <a:p>
            <a:r>
              <a:rPr lang="en-US" dirty="0" smtClean="0"/>
              <a:t>During this phase, the cell will grow and undergo normal cellular activity</a:t>
            </a:r>
          </a:p>
          <a:p>
            <a:endParaRPr lang="en-US" baseline="-25000" dirty="0"/>
          </a:p>
        </p:txBody>
      </p:sp>
      <p:pic>
        <p:nvPicPr>
          <p:cNvPr id="3074" name="Picture 2" descr="http://www.pitt.edu/~super1/lecture/lec19281/img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49580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5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Phase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 phase of mitosis is set aside for the chromosomes to double</a:t>
            </a:r>
          </a:p>
          <a:p>
            <a:r>
              <a:rPr lang="en-US" dirty="0" smtClean="0"/>
              <a:t>The chromosomes double so there is enough DNA present for division</a:t>
            </a:r>
            <a:endParaRPr lang="en-US" dirty="0"/>
          </a:p>
        </p:txBody>
      </p:sp>
      <p:pic>
        <p:nvPicPr>
          <p:cNvPr id="5122" name="Picture 2" descr="http://content.answcdn.com/main/content/img/McGrawHill/Encyclopedia/images/CE116150FG00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38097"/>
            <a:ext cx="3886200" cy="397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594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Cellular activity remains normal in this time period</a:t>
            </a:r>
          </a:p>
          <a:p>
            <a:r>
              <a:rPr lang="en-US" dirty="0" smtClean="0"/>
              <a:t>Function, growth and structure are all maintained</a:t>
            </a:r>
          </a:p>
          <a:p>
            <a:r>
              <a:rPr lang="en-US" dirty="0" smtClean="0"/>
              <a:t>However DNA is doubled</a:t>
            </a:r>
            <a:endParaRPr lang="en-US" dirty="0"/>
          </a:p>
        </p:txBody>
      </p:sp>
      <p:pic>
        <p:nvPicPr>
          <p:cNvPr id="6146" name="Picture 2" descr="http://www.mszscience.info/Cells/cell_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086598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5175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lang="en-US" baseline="-25000" dirty="0" smtClean="0"/>
              <a:t>2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the G</a:t>
            </a:r>
            <a:r>
              <a:rPr lang="en-US" baseline="-25000" dirty="0" smtClean="0"/>
              <a:t>2 </a:t>
            </a:r>
            <a:r>
              <a:rPr lang="en-US" dirty="0" smtClean="0"/>
              <a:t> phase the cell starts to prepare for mitosis</a:t>
            </a:r>
          </a:p>
          <a:p>
            <a:r>
              <a:rPr lang="en-US" dirty="0" smtClean="0"/>
              <a:t>This second gap phase is designed for the cell to prepare all necessary items for mitosis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19250"/>
            <a:ext cx="4019550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64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</a:t>
            </a:r>
            <a:r>
              <a:rPr lang="en-US" baseline="-25000" dirty="0" smtClean="0"/>
              <a:t>2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cell undergoes final checks of DNA and organelles to ensure both daughter cells will survive</a:t>
            </a:r>
          </a:p>
          <a:p>
            <a:r>
              <a:rPr lang="en-US" dirty="0" smtClean="0"/>
              <a:t>Normal activities are maintained however preparing for mitosis is the main goal</a:t>
            </a:r>
            <a:endParaRPr lang="en-US" dirty="0"/>
          </a:p>
        </p:txBody>
      </p:sp>
      <p:pic>
        <p:nvPicPr>
          <p:cNvPr id="4098" name="Picture 2" descr="http://www.pitt.edu/~super1/lecture/lec19281/img0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22566"/>
            <a:ext cx="4419600" cy="331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1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 Phase</a:t>
            </a:r>
            <a:endParaRPr 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/>
              <a:t>The M Phase has 4 distinct parts</a:t>
            </a:r>
          </a:p>
          <a:p>
            <a:pPr lvl="1"/>
            <a:r>
              <a:rPr lang="en-US" sz="2200" dirty="0"/>
              <a:t>Prophase</a:t>
            </a:r>
          </a:p>
          <a:p>
            <a:pPr lvl="1"/>
            <a:r>
              <a:rPr lang="en-US" sz="2200" dirty="0"/>
              <a:t>Metaphase</a:t>
            </a:r>
          </a:p>
          <a:p>
            <a:pPr lvl="1"/>
            <a:r>
              <a:rPr lang="en-US" sz="2200" dirty="0"/>
              <a:t>Anaphase</a:t>
            </a:r>
          </a:p>
          <a:p>
            <a:pPr lvl="1"/>
            <a:r>
              <a:rPr lang="en-US" sz="2200" dirty="0"/>
              <a:t>Telophase</a:t>
            </a:r>
          </a:p>
          <a:p>
            <a:r>
              <a:rPr lang="en-US" sz="2600" dirty="0" smtClean="0"/>
              <a:t>An easy way to remember this are the letters IPMAT</a:t>
            </a:r>
            <a:endParaRPr lang="en-US" sz="2600" dirty="0"/>
          </a:p>
          <a:p>
            <a:pPr lvl="1">
              <a:buFont typeface="Wingdings" pitchFamily="2" charset="2"/>
              <a:buNone/>
            </a:pPr>
            <a:endParaRPr lang="en-US" sz="2200" dirty="0"/>
          </a:p>
        </p:txBody>
      </p:sp>
      <p:pic>
        <p:nvPicPr>
          <p:cNvPr id="9223" name="Picture 7" descr="cell_cyc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3962400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22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 Phase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1447800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2164" y="2371130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399" y="3292726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9581" y="4208455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398" y="5284185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22466" y="1828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nteresting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22466" y="2648129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22466" y="356972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ike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22466" y="448545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lways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22466" y="556118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The ability to reproduce is a driving characteristic in all living organisms</a:t>
            </a:r>
          </a:p>
          <a:p>
            <a:r>
              <a:rPr lang="en-US" dirty="0" smtClean="0"/>
              <a:t>Think about what might happen a group of organisms did not reproduce</a:t>
            </a:r>
          </a:p>
          <a:p>
            <a:r>
              <a:rPr lang="en-US" dirty="0" smtClean="0"/>
              <a:t>They would cease to exist in the world</a:t>
            </a:r>
            <a:endParaRPr lang="en-US" dirty="0"/>
          </a:p>
        </p:txBody>
      </p:sp>
      <p:pic>
        <p:nvPicPr>
          <p:cNvPr id="2050" name="Picture 2" descr="http://hyperphysics.phy-astr.gsu.edu/hbase/biology/biopic/lif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4"/>
          <a:stretch/>
        </p:blipFill>
        <p:spPr bwMode="auto">
          <a:xfrm>
            <a:off x="5486400" y="1161320"/>
            <a:ext cx="3090183" cy="531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33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752600"/>
            <a:ext cx="3924300" cy="4267200"/>
          </a:xfrm>
        </p:spPr>
        <p:txBody>
          <a:bodyPr/>
          <a:lstStyle/>
          <a:p>
            <a:r>
              <a:rPr lang="en-US" dirty="0" smtClean="0"/>
              <a:t>Every stage of the cell cycle that is not part of cell division is part of </a:t>
            </a:r>
            <a:r>
              <a:rPr lang="en-US" b="1" dirty="0" smtClean="0"/>
              <a:t>interphase</a:t>
            </a:r>
          </a:p>
          <a:p>
            <a:r>
              <a:rPr lang="en-US" dirty="0" smtClean="0"/>
              <a:t>This includes the G1, S, G2 phases</a:t>
            </a:r>
            <a:endParaRPr lang="en-US" dirty="0"/>
          </a:p>
        </p:txBody>
      </p:sp>
      <p:pic>
        <p:nvPicPr>
          <p:cNvPr id="12290" name="Picture 2" descr="http://student.ccbcmd.edu/~gkaiser/biotutorials/dna/mitosis/images/interphase1_p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14600"/>
            <a:ext cx="3429000" cy="2571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940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Interphase In Flipbook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600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Normal cell functions and normal metabolic roles.</a:t>
            </a:r>
          </a:p>
          <a:p>
            <a:r>
              <a:rPr lang="en-US" dirty="0" smtClean="0"/>
              <a:t>2) DNA Replication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 l="38281" t="30208" r="13281" b="51042"/>
          <a:stretch>
            <a:fillRect/>
          </a:stretch>
        </p:blipFill>
        <p:spPr bwMode="auto">
          <a:xfrm>
            <a:off x="762000" y="2971800"/>
            <a:ext cx="761153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8171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Prophase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4348162" cy="4267200"/>
          </a:xfrm>
        </p:spPr>
        <p:txBody>
          <a:bodyPr/>
          <a:lstStyle/>
          <a:p>
            <a:r>
              <a:rPr lang="en-US" sz="2200" dirty="0"/>
              <a:t>First and longest phase</a:t>
            </a:r>
          </a:p>
          <a:p>
            <a:pPr lvl="1"/>
            <a:r>
              <a:rPr lang="en-US" sz="2000" dirty="0"/>
              <a:t>50 – 60 Percent of Mitosis</a:t>
            </a:r>
          </a:p>
          <a:p>
            <a:r>
              <a:rPr lang="en-US" sz="2200" dirty="0" smtClean="0"/>
              <a:t>1) When </a:t>
            </a:r>
            <a:r>
              <a:rPr lang="en-US" sz="2200" dirty="0"/>
              <a:t>Chromosomes become visible for the first time</a:t>
            </a:r>
          </a:p>
          <a:p>
            <a:r>
              <a:rPr lang="en-US" sz="2200" dirty="0" smtClean="0"/>
              <a:t>2) Two </a:t>
            </a:r>
            <a:r>
              <a:rPr lang="en-US" sz="2200" dirty="0"/>
              <a:t>centrioles appear and move to opposite sides of the nucleus</a:t>
            </a:r>
          </a:p>
          <a:p>
            <a:r>
              <a:rPr lang="en-US" sz="2200" dirty="0" smtClean="0"/>
              <a:t>3) The </a:t>
            </a:r>
            <a:r>
              <a:rPr lang="en-US" sz="2200" dirty="0"/>
              <a:t>nuclear envelope breaks down</a:t>
            </a:r>
          </a:p>
        </p:txBody>
      </p:sp>
      <p:pic>
        <p:nvPicPr>
          <p:cNvPr id="10248" name="Picture 8" descr="propha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93382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85800" y="4038600"/>
            <a:ext cx="914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09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Prophase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752600"/>
            <a:ext cx="4186238" cy="4572000"/>
          </a:xfrm>
        </p:spPr>
        <p:txBody>
          <a:bodyPr/>
          <a:lstStyle/>
          <a:p>
            <a:r>
              <a:rPr lang="en-US" sz="2600" dirty="0" smtClean="0"/>
              <a:t>Spindles are long thin fibers that form in the cytoskeleton</a:t>
            </a:r>
          </a:p>
          <a:p>
            <a:r>
              <a:rPr lang="en-US" sz="2600" dirty="0" smtClean="0"/>
              <a:t>Tiny </a:t>
            </a:r>
            <a:r>
              <a:rPr lang="en-US" sz="2600" dirty="0"/>
              <a:t>structures that help to organize the spindles</a:t>
            </a:r>
          </a:p>
          <a:p>
            <a:r>
              <a:rPr lang="en-US" sz="2600" dirty="0" smtClean="0"/>
              <a:t>They </a:t>
            </a:r>
            <a:r>
              <a:rPr lang="en-US" sz="2600" dirty="0"/>
              <a:t>attach to the centromeres of the chromosomes during prophase</a:t>
            </a:r>
          </a:p>
        </p:txBody>
      </p:sp>
      <p:pic>
        <p:nvPicPr>
          <p:cNvPr id="11272" name="Picture 8" descr="9081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39624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08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Prophase in Flipbook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7967662" cy="121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1) When chromosomes become visible for the first time</a:t>
            </a:r>
          </a:p>
          <a:p>
            <a:r>
              <a:rPr lang="en-US" dirty="0" smtClean="0"/>
              <a:t>2) Two centrioles appear and move to opposite sides of the nucleus</a:t>
            </a:r>
          </a:p>
          <a:p>
            <a:r>
              <a:rPr lang="en-US" dirty="0" smtClean="0"/>
              <a:t>3) The nuclear envelope breaks down</a:t>
            </a:r>
          </a:p>
          <a:p>
            <a:endParaRPr lang="en-US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13281" t="48958" r="12500" b="32292"/>
          <a:stretch>
            <a:fillRect/>
          </a:stretch>
        </p:blipFill>
        <p:spPr bwMode="auto">
          <a:xfrm>
            <a:off x="228599" y="3581400"/>
            <a:ext cx="8847667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28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12775" y="3725863"/>
              <a:ext cx="6350" cy="44450"/>
            </p14:xfrm>
          </p:contentPart>
        </mc:Choice>
        <mc:Fallback xmlns="">
          <p:pic>
            <p:nvPicPr>
              <p:cNvPr id="1028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0306" y="3723333"/>
                <a:ext cx="11289" cy="49509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251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Metaphase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Very short, can last only minutes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chromosomes line up across the center of the cell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spindle fibers connect to the centromeres of each chromosome to the poles of the spindle</a:t>
            </a:r>
          </a:p>
        </p:txBody>
      </p:sp>
      <p:pic>
        <p:nvPicPr>
          <p:cNvPr id="12296" name="Picture 8" descr="metapha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914775" cy="34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533400" y="2133600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533400" y="2133600"/>
            <a:ext cx="457200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5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Metaphase in Flipbook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8120062" cy="1752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1) The chromosomes start to migrate to the center of the cell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2) The chromosomes line up across the center of the cell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3) The spindle fibers connect to the centromere of each chromosome to the poles of the spindle</a:t>
            </a:r>
          </a:p>
          <a:p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3281" t="66667" r="12500" b="13542"/>
          <a:stretch>
            <a:fillRect/>
          </a:stretch>
        </p:blipFill>
        <p:spPr bwMode="auto">
          <a:xfrm>
            <a:off x="304800" y="3505200"/>
            <a:ext cx="8763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2995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Anaphase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200" dirty="0" smtClean="0"/>
              <a:t>1)The </a:t>
            </a:r>
            <a:r>
              <a:rPr lang="en-US" sz="2200" dirty="0"/>
              <a:t>centromeres that join the sister chromatids separate</a:t>
            </a:r>
          </a:p>
          <a:p>
            <a:r>
              <a:rPr lang="en-US" sz="2200" dirty="0" smtClean="0"/>
              <a:t>2) The </a:t>
            </a:r>
            <a:r>
              <a:rPr lang="en-US" sz="2200" dirty="0"/>
              <a:t>chromosomes continue to separate until they are positioned near the poles of the cell</a:t>
            </a:r>
          </a:p>
          <a:p>
            <a:r>
              <a:rPr lang="en-US" sz="2200" dirty="0" smtClean="0"/>
              <a:t>3) Anaphase </a:t>
            </a:r>
            <a:r>
              <a:rPr lang="en-US" sz="2200" dirty="0"/>
              <a:t>ends when the chromosomes stop moving</a:t>
            </a:r>
          </a:p>
        </p:txBody>
      </p:sp>
      <p:pic>
        <p:nvPicPr>
          <p:cNvPr id="13320" name="Picture 8" descr="anapha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343400" cy="362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81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Anaphase in Flipbook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8272462" cy="1600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1)The centromeres that join the sister chromatids separate</a:t>
            </a:r>
          </a:p>
          <a:p>
            <a:pPr>
              <a:buNone/>
            </a:pPr>
            <a:r>
              <a:rPr lang="en-US" dirty="0" smtClean="0"/>
              <a:t>2) The chromosomes continue to separate until they are positioned near the poles of the cell</a:t>
            </a:r>
          </a:p>
          <a:p>
            <a:pPr>
              <a:buNone/>
            </a:pPr>
            <a:r>
              <a:rPr lang="en-US" dirty="0" smtClean="0"/>
              <a:t>3) Anaphase ends when the chromosomes stop moving</a:t>
            </a:r>
          </a:p>
          <a:p>
            <a:endParaRPr lang="en-US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13281" t="18750" r="13281" b="62500"/>
          <a:stretch>
            <a:fillRect/>
          </a:stretch>
        </p:blipFill>
        <p:spPr bwMode="auto">
          <a:xfrm>
            <a:off x="228600" y="3810000"/>
            <a:ext cx="8686800" cy="166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8693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/>
          <a:lstStyle/>
          <a:p>
            <a:pPr algn="ctr"/>
            <a:r>
              <a:rPr lang="en-US" dirty="0"/>
              <a:t>Telophase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600" dirty="0" smtClean="0"/>
              <a:t>1) The </a:t>
            </a:r>
            <a:r>
              <a:rPr lang="en-US" sz="2600" dirty="0"/>
              <a:t>condensed chromosomes start to unravel</a:t>
            </a:r>
          </a:p>
          <a:p>
            <a:r>
              <a:rPr lang="en-US" sz="2600" dirty="0" smtClean="0"/>
              <a:t>2) Nuclear </a:t>
            </a:r>
            <a:r>
              <a:rPr lang="en-US" sz="2600" dirty="0"/>
              <a:t>envelopes start to reform around each cluster of chromosomes</a:t>
            </a:r>
          </a:p>
          <a:p>
            <a:r>
              <a:rPr lang="en-US" sz="2600" dirty="0" smtClean="0"/>
              <a:t>3) The </a:t>
            </a:r>
            <a:r>
              <a:rPr lang="en-US" sz="2600" dirty="0"/>
              <a:t>spindles begin to break apart</a:t>
            </a:r>
          </a:p>
        </p:txBody>
      </p:sp>
      <p:pic>
        <p:nvPicPr>
          <p:cNvPr id="1026" name="Picture 2" descr="http://img.sparknotes.com/figures/D/d756b5b73abe2974f3521a828791899f/telopha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36099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89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Cellular reproduction is called </a:t>
            </a:r>
            <a:r>
              <a:rPr lang="en-US" b="1" dirty="0" smtClean="0"/>
              <a:t>cell division </a:t>
            </a:r>
            <a:r>
              <a:rPr lang="en-US" dirty="0" smtClean="0"/>
              <a:t>because one cell will divide into two different and distinct cells</a:t>
            </a:r>
          </a:p>
          <a:p>
            <a:r>
              <a:rPr lang="en-US" dirty="0" smtClean="0"/>
              <a:t>Many times when cells undergo cellular division they replicate into two genetically identical cells</a:t>
            </a:r>
          </a:p>
          <a:p>
            <a:r>
              <a:rPr lang="en-US" dirty="0" smtClean="0"/>
              <a:t>These two genetically identical cells are called </a:t>
            </a:r>
            <a:r>
              <a:rPr lang="en-US" b="1" dirty="0" smtClean="0"/>
              <a:t>daughter cells</a:t>
            </a:r>
            <a:endParaRPr lang="en-US" b="1" dirty="0"/>
          </a:p>
        </p:txBody>
      </p:sp>
      <p:sp>
        <p:nvSpPr>
          <p:cNvPr id="3" name="AutoShape 2" descr="data:image/jpeg;base64,/9j/4AAQSkZJRgABAQAAAQABAAD/2wCEAAkGBhIQEBIUEhIWFRQVFBIWFxQXFRQUFRQXFBAVFBYUFRQYHCYeFxkjGRQUHy8gIycpLCwsFR4xNTAqNSYrLCkBCQoKDgwOGg8PGiwkHyQsLCwpLCwsKSwqLDQsLCwpLCwsKSwsLCwsKSwsLCksLCkpLCwsKSwsLCwsLCksLCwpLP/AABEIAMIBAwMBIgACEQEDEQH/xAAbAAABBQEBAAAAAAAAAAAAAAAFAAIDBAYBB//EAD8QAAEDAgQEBAMIAQIEBwEAAAEAAgMEEQUSITEGQVFhEyJxgTKRsQcUI0JSocHRcmLwM4KS8RZDU3Oi0uEV/8QAGQEAAwEBAQAAAAAAAAAAAAAAAQIDBAAF/8QALREAAgICAgEDAgQHAQAAAAAAAAECEQMhEjFBEyJRBGEycZHwI0KBobHB0RT/2gAMAwEAAhEDEQA/APLPDHQfIJCIdB8gngLoCyWbaG+EOg+QTmxDoPkE5TRi2pQbGSGtpRzAHsF0xsHL9kvEutLg/C+aPxqglkXIfmf6JW67CZ2GlzmzWEnoBdF4eDJ3C5YGjvv8kfOKQwsywsDL/mOrv+6C1PE7wSGyE353/wB2Uucn0UUa7G/+HoYnWnLvRth9QiVPw9h8ujZHtd3I/pZ2Gpkf5pnXAuRc6qWgxnzHKxthzIKa5ILhF/YJVfArwT4L2ydj5Xf0VnpqYscWubZwNiCNQt5w7xA2sjLS0RytNmuGx7HolUcNSVhOdoDxoHtN/mOYSrI06kDjWzAZeyRjRLFsFlpX5JW26H8rh1BVJUsKpkOTsuhilyp4i9l1hohDE9rVJ4aQahY1HWtUrGLjQpW7FLY1DXPtoEgBzumsajWG8OyStzu/Dj/Uef8AiOaPQrddgyMLr2WWvoOHoGtzuaXAfq5+yIU9JTnVkTAe4Cl6iFc68Hn4angr077qxws5rfQKhV8NwPv5AD20+ip3tE19SvKMEmuRfEcDLA4x3Ib8TT8Te/cIKXoGlNM6SmpXXcqJxGWqN7VOQo3pkIyuWpJxCSYQGBOCa1W6Gk8R1rho5uOw/tMyKGU1O57rNaXHoBdaOPguVwaZHsiadg43cfYI5w9i1FT2iYNXfFK4DU9+yE8UcH1ktXnc/wDB38S9mNb29uSneztl2i4KiAzeO2zfic4bD/SOqIYti8UoZDD5gASXdA3d3++qx2L42xrRBC4lref6jzcVcgqfDpTkH4kps53Ro2aFGadWzRCKb14KdY4PdoNB3+qpSSQxu82pO4FifVUcUxW4DW+5/hMwSkzFzzqG/VaseK1sjLL7qRoKOggJv4hAO7XBWJWU1i1hOvMIDIS65JsE0TgaXVvRiN6tLouxxT0rs8JzMO4sm0nFlSyqa5jiNdW62PayJ4JihbIGPaC1y79zjixWF5aPCMjQ4dLqeSCTbrwNdrTNRi2Jx4jSWFhK07H9Xb12WBdEWkgixBsQdwQtBxbgElOZpYXeVkutv0u1afRVMXkErIJxbNIy0g/1s0v7iyyxflDqKWkgbsPVN05p8g2UTnJ0EkYBfdSvAtdVmuViM+XVcwo41TNGhUbWo7wpgjqmcNA8rbOd0AukbG0tsI4Dw8yGNs9SN9Y4jz6EhHq2ra2Nr5Glxd8MY0AHUqDEGiesytPlZpf8rQ1C8ax8PmEcIJDdM3Ujn2ChKbm6QY4bab77f2+wUEv4ZknsxmzGDcrP1mLsYLtO/fVWqymdKAHOzOa0ackEfG0O1aLhaMf0zltlUuF/tFqlrydc7r36laTDsdJIa8E91nIZmHTRdqYns80Rsd7cijLBKL0JNQmqkjbTwXIewZjsRpqOhWH4owMwPztFmP5fpPRQ4vxE90bHNJY8aOykhaDhqvFfTOjmOZ3U7+vqjHff7ZjeOWFcrteTFNcnZ1YxrCnU0pYTcbg9QUPD1zRdStWidxUTnLhconvRSFbEXJKEuXUwhTY0kgDco5iNK2njjc42vew623PzVHDahkTHPIu/Zg5DTV3rsFyvqXVjoY/zAZR7lB7l9hEqj9ys6q8Rnlvm1RTB66slj8HxHFg0sSbAJrQyncIsmZw+I8hb6oxTcXshGVsIPW4snpyWloCXF3JktJwjDFZ8kmZ36W/vcqjxDWAsyQ5WjkBv6k81O7G87i9jTc9OSH1rgfO5hPWyeOBPch5TSj7TMTYdICPKfVGaaTw4A3nfXuicDGSRnI4gAbINVS6WFxqtKVGalHZ2ty3I9FTOUHmrlKzN5X7EadQojRDWx1C5qxZLlsnw+UmRt+6NRzB7szhoC3XuDa6DUMeU5nao3hMJnnp4WjWWRtwOTQbk/IKWRri7NWFcVtmu4/b4cjImj8OVsIk791lcRwJ0Mcp/IySNo/5w7+kuKuJHVVc9rDmYxwY09cjrX9yCtLxvM0UNMwDzyv8AEeOflZYX/wCpeetNIvdRRggdLKN8ZUtlG5Og0R+6lY9QlikY1FnItxr0/wCz3CjDSyTO0MguP8Gg2PuSvOcHpfFnij/XIxvsXAFeo8S4paN0MQytb5Tbo3S3ooZJ8UCUJZGoL+pksYr/AAYXZTYvcbnt6ofhMOVmf8zuaikBqXsjvoCruLOEQAbyFlT6bHSs3yexr8UbG7XXTVZ+uxDMTpboq89TzO5VN9QV6KjRlnk+AjT1ZtputDgmINefDeNxoTyIWRpqg38o15ovQ0+QGVxsOXcrp1xEg3InxjDRmLh1sQhuG4o6nlBYdjqic9Z+C8npdZqh/Edry1WWcfI3WjYcXVXjNgk5lrmn1BB/lZnMr9XVF0OXk1wPzFv6QrMpx6JOKjpEpconuSLkwp0IxuZJcskiIFsSoWMLso0aSB80IwkSyTtLfyOvew0sb7rfYvw7l+8OOw1Hpf8A/Vj3VQipnNbo5x1I3t0UITtNeehnFafjssVzLZ5Du9xPtdUGPFi7e/Lors7c8bDv5RoUPO21gvRjHhGmQzSvoljxJw0A0U1JWgvtm0OljqENH+RXY2EOB90yZFSdk0kzo3uDTsSoJZHHzK5BSNmzAGz/AKq5FhBaG3+SNNjKNg1pNvM4C/IlNyMv8YCoVILpXX6lJ9M0H4kjnWh4xvoLffWNbdt3Ec+SKcNYwKaKqqTrM5nhRH9Bf8Th3ACBRUxkAAOVg3J0WhwbAm1DmQQ+Yk3c4/C0c3FZcuS1TNkY+SHgWiz1UQcNHPuT0aNST7XRPiXGhUVby3/htJawcsoO/urmNzQ0IdBTnNI4ZZJP0t5tb3PNZ2INvsoVyfIbrRZqaPMLt6bIY4WRYSi+m4VPEmAP05oo4qXT2KEq5TU97XO/JFhQR4bnyVdO7pKw/wDyXpGPRAtmcN3En23XnbKdrLOG7SD8jdb7Eqq8cbx8LmglYPqe0y+BXKzz3CqwR1HfVPx+Yu1uoZ2NbUXvpmV3E6AuF26ghep9LOLRSSdMys7rqAq/URlhs9vuom02a9tFsaswSTbolwyEEEk2HMohiFQJ8rGaMjGg/V1cUPjpnWyjbdWqSkeLnT9kvF8rYydLiWaFgcx7TvY2+SAxDwSe6PRTNZNGCRmJGg5Duo34G6oqnMBA+IknYAakrPmklKhl1YShhYKEvO8rZAO2QXH7rKXROur/ACGFhvHH5Gu/USbud7oUoxQk2OuuEpt1wuVCTO3SUZckjQp6dLxCY6mojmbdheWgH9JGqxnEeFiGaRg+Hdp6tcMzT8iEclkbiFOZBpNH8Q/UBz9Qr1NSNrqVub/iRtyX5kDVq8/lwd/qXjG0YallzNHVunqEq1mXUc9VBVwPppT6kEdURppmTNsT/YXs45qcTPKF+0DB/UBTSTl4aNBlFvVWJqNjOpKbFSFx0C7jZDg1o6YxG1jwdx7g90Rq8QIia++pFrdSqVRTho8xAA+fsrdPSNMTZ57iEEtjaNS8jf0HdCU+CKxjboDx4Y6xe4i5urNFhNhneLjkOqixLF2vd5GkDkjVLh0ssMZ2ab3PIALJKUqtl4KHURuH4BLXyBrcsbB8mjmStFiGMQUMRp6PV5FnzfUBC6nFGwxGGm0v8cvN3ZvQIBmUknLvoq5V0SF5JuTcnmpI3KBoUwaqE0TU81pNVLiUNnA9QqsPM81YqprtaOYCRjor08Vz1VyKdjATu5MpnNaxzj6KGFwJJt6IDIsiUu1Oi2vCkpqIDHu6PlzLDsR6HRYXxLnoimDYw6mmZJHu06g7OB3aexSzxxkqZRScdxJMe4clYXODTZBqHHHROySXy9+S9lZWR1MQmgsQfjjO7Xc2lZHiHhqnqWOfGPDkHxMOgP8AiVNTeCVS6KqXqK4mflc2Zmwd6KCn4cc/4QfRBZqeWmfdpOimZxPVX009NFv9RSVxdCuVPaCkuBSR3u1wVWVnhNJNy7krLOM5mNs8td23KbBxnmJJhafUJPXmlpWBqLBfD+B1FTUNIY4gG5dbQAHclbGjw4h9VK45WeG5uY6A5rD6XUeE4pW1pLRdkQ3a0ZW+9t0G4mxR5eYb+VhsR1d39FBylOWyT0gNWPZe0Ys0bX3PVxVQqRy7HECCSbAK/RBkBTSCpzVC/wCGAO51KjdnJv4gv06+iZE2yIlcUniHm0/JJEWwhgWLmnkv+U6OHbqO4XofDc0Ts7MzRnAcx+wNuR+a8uDj0RPCMTMLr2u3m07e3RZs2LltFcc60aLjrhWRjPEDbtvuNR63CwEczgcoH9r23h7iOjni8DNlLv8Ay5Nr9jy9Vm+IYYKCQk0gceWa5ae4tup4sjh7Gh2uTuzCQzzc2kgdQuuxGV2g09lo63iOSdt4GMYBuxrR/wByhH310xylmV3OwstCzTBwXVlEYYXuGd/8lF8Vp3mGOMOAYwGwJ66klaDBuBrMEksjY2nYvNr+g3Kq4zwHVTnNDZ0Q3fmAaO5J2CT1eUtsPDinSMZhOFOqJ2xt5nU8gBuSellrsfx0GOOmg0hiFi7nI7m49roO6jFMSxkge4izntPl7taefqoLJ5vkxIR4osMILbc1WnisuqQTdQkWhyGMkqcRuXfFA2TXz9EW2ciUtLWqK646UndK6AxNvGfVRRO0VukAcwt5qkRkcUYhJb2HddbJZRtbcqZ0JCNHBXBcckp3Zo3W6jdrh0cOa3OC4jS4i18TneFK4eUHr/pPMdl5hm5BWqKIixvY3vcbjupZIRl2NbX4XQQ4i4dqaR5bICW8nbgjrdZKsmcdl67gXEJxCM0srx4rQcjnbSjpfk4fusdxNwyaeQ+JZvuEkZcJUx1LnHfZgvDcSiUFWIm2y6qxNVRx7AOPZCquYuNyLLYk59rRnco4/Oz0Xhivlnpnhhy2LRppvzKyVa8GR5Bvdzteuu61PBwLMLlc3eSQsJ6AM/tyx8jSCQdwoxSUnQZSbSFGzM4DqVHir7OyN0Dd+5UtIfOE2qbeQHqdVVfiSJtWipHAANfknPjB6J025UTlo6MrZM2nJ2efmuqtddR18HciQOUzZVXBUjQoMoiaV2xV8cRzmPw3v8Rg2bIM4H+JOo9ihjnJBI0n2Oi9RVzYnZhGL9MzgPktHS8dMYQfuMDnD8zi8/tzWRaFYjpXHZp+SRwT2x+TqjU132jSym5p4L8iWudb0Bdb9kExHiKoqBaSUlvJg8rB6MboqLoHDcFMQUV4DY9q6iuD8J1dWLwwOc3bNs32J39ltMI+y1kAEmIP9KeM6n/N/Idh81zkkdZ5vHC55DWtLidgAST7BEWcLVhF/us1v/bf/S9lw77hStzgx07ByaLOd2LviPzVGt+0yOV2SF2VvIuGp76qfqqm0g1K6SPIJsHnZ8cMjfVjh/CqOFl6TiuKyZg5r2n0XZmQVLQJWMJ62yu/6gkWb5Rb0/g80CcttjH2ZyNjMtM7xGjUsNs4/wATs5YlzC0kEEEaEHQg9wrRkpK0T6dEtPNlddXnUzZQTzQy6lilLdii0E6+mc3ZOaxzhzU7cQtuAmS1gPIhDYbE2HLawuVZlqAxtuZUIdbW+vRSUVFJUzNiiZne42A/knkFxzeixwvRvmqRkvdoc8kcgNPqQrf2mvvNEwkktjbm9TqtthuBx4TTyXe2SqkAaWg/CL3sFjePsJe+qBsXFzGnT0tZJFpZk2BtyxtRMIW72AXGXscwA6LX0fCrfK2RhF9wBr7laWP7NqGNueWd7W/pygke61/+mF0Y39NNK3/szHAWORM8SmnNmSkFruTXWt7Ixj/Achb4jMrv9Tdbjlcfyrc/2b0U7T92mdnAuL6aellc4QwiqpJC2SS8exBN/qs8pwcuSdFY8lGvg80kpnwSDO0jXnsR2PNKtaA7N2uOhXsuL4BFMxzHNBY+9iN2O5OB5LyLGcNdTyOglG3wu6jkR2VafYI5E9IGSm+o2UBCm+5Pb8HmHZMkLxpbX0V+aZKURnhFJSfd5P1BJHkgcRrXDon51C1SBSHQ4Ihh+EPlFxoOpVSkizOA5IxU4mWjI0WACRv4HRYp4IYR5iHFTP4hYBZjdECYM5uVfhw1rudklfI9EjsTa8rScG8JMr5rvFoo7Oedg7nlv9VlW4LJnaxovmNgf5WulxV9PSujj8sbdL7F55uceanP29D05KjcYtxeKdhjpWghosHW8otyaNgF5ZjfGtQXOOY5roNPXSZGnObuJ1vyUlC5pN3tzIKHHctgSSVR0VaqummaC+531ufon1ubwm8jp67LWUMeYWbG1g6uGq0dLgFNM0MmLQ47agKqlJfy6C8V9s8wpoJ3AOEmnS6P0Uoc3KXef1U/EHAEkDjkzZeRGrSoMH4GqJDqbHkbpZx1ybHjaPTOAH+LSyxSutyDulxb6oHxH9mc0jHGwMrb5JBtIOTH9D0KIcOYHUfdpqdxyTixYTs8DcXUmD8S1lJMIapuZm2u47tPMdlCDSd/3Eknb4/p/wAPGpIi1xa4EOBIIOhBBsQQkF6X9sHC7WllbCPLJZslv1EeV/vsfZeZXWqSpiwlyVjl2NuqaCk19jdKOda5zndbmwA3PIBep4VTtwmBrQA6unaCefhNOwWd+zHBGzVjppP+HTt8Q32zfl+Wp9kcr8Ximmmma4EgkNN+gtouv4AlzlT6RXrsHigkD55yZX65Qbm55eqtcUVD2yM8JvnLBfmRfYfVYSqxJ0lSHFxNjz9URxermmeCx7rnQkG2gH7KcsTcki/LRLNjEkDvM4F56m4HqqeJ4xPLa8l/9IFhZSwRxR2D4xK79V+amZIb5tMv6bD5ErXH6au+yLyXuwjgWMtZlzHzAWKZj+IyPuWPNuxQd8Qe4+UtPUHRIYn91cPFbnYee3zUpfSuPu7O9RM7wrxrJDJklcS0m1idlouP8I+8wMljF3Ntbu13K/rZZDiHD6eZnj0xPVzTuO6M8D8YsMQp5jqNGk9OhVV1rRkyLd+f8mGnifE4tcC0jkbgqJ07upW5+0WjAyuGxFwfqPTULBFcvuG7ViJSXF1MKdangJgUgQYUGMLYGRued+SHPlJcb80QgiLoNOqHTO8ynHtlH0XY5gwbappnJ5qOVRgqlAb8G+4Bw18zZZHnyMswHu4XP7W+aEfaFjzXSiGEWijGXu48y4o7wxifg4LOef3g6+sbViX03ih8jttSVj16rcuiyuUNFWCo8Wwc2zRzHJaXDaaCOPO5wzH4Re9u6ytJKS4MvZpd0RTFBY5RyW9RT2zPBuNtBKsx517RkHv09EMmkle7NmNx0KqMNlNHObjlsikjnlcuzUYNx7KxnhS3e3qdwrDceIlaWvI+hWQGIefUBpB35H1RETZtLjqLIrHErHLqje4zxK9sIfezm6hw3T67HxiNCJL/AI0Vg7qQdisVjWONbEyNw0c3Qov9mxZJK6MnyvaRZedkw8LoryTf5G14plEnDznPOvhR+7hIAB63XhoK9W47nLcOlpgCfAnjce8bi4D2DiF5Zm7KidpEoKm/zGErhKldFpcfJQolDYcNYx4GH1DW/HLIAT/pazb5lDuH6Z8szYmAlz3WH9lXsGowKMPP5nP/AG0/hW+DJ/Cklltq2N+XsbaKfKlIdRror8QS01HMYYR4kgNpJDsDzaxR1mINYAMrRdtrDv1WXlJMxc43JeSe5LkZqwHP15f0tuHHGO/JHnJpld9VYXtZQisLteXRWYJgWkEC+tibW9ENntc8j22+Svz3Rkk2Xvvxfpe1tlMHiojLH7t/dBYpLEequxVAz5geadOwKbZHQxmN8jNbFp/dBBmZJ3B/laysr2xhkhbzsVBVQRyPD2jfVZpPhJ2izin0+jZ4fCyto2tkGoGW/MaaH/fReaYvhrqeZ0btxseo5Fb7BKvIy7DpzH9oP9oUGbwZQNwWn13H8qMZK6FacX9jGLq4kqHDrp7SomqVi5nIP4NL+GQh9bT2cSlh1Tkdrsd0Qr4tBbUFZ37ZFk7VA9slwo3BMc0tKlbOFe7FPROGcK8fCPDG7ppHfIBoH7LHY250MZiItqR8ltPs6rb0728mOv6X1Q37QKUOsQNSV5ynWZp/JpUf4ejC4ebSMJ2ui+ItNy4c0ILfDeDbax/dHpZQ5oc3UEXsvWg7RmUaTQKa7S55fuuWvayfPKDyVdyDVGeiaRvltzSopC19+m6YDcKeGDQ3IAPVEaKbZc4nia6Bj29fqqPCOKOp52vbfQhQYtiAMbYmkkA3JRnhqkZBQzVL7FxcGRg9eZSZmuJaKudntT6SHEKOR4aLzw5C7mMuo+TrfILwN12kg8iR8jZeq/ZDj5lilid+U5x6HQ/uvM8bcw1M5Z8Blky+mcqPhHQtSaIGyXNlA5dHVMe65SlTaYa3Phgtu1zwfnf+VLh8IhoXSW1cS09gBf8ApDuFKgmnqWDduV+X/SRlcfY5fmj3DUrKmnlprgP+Jo66ahZpWr/MummrPO3zjMTrvf8AdF3ygnQ3BbobKrjWBuhcQRsVBhdUAwxuOt/LfkvVwyjJaMU+UZUxs9wbEphgO41V90TX+vpqqJiIJtqqUvBGWNrY3wz0+aayK19VyRrtuZT2QZBdx9kUhEibEpyYwHHTSwVPDXPvYfCCfbRVqiuc87X5Dsi+Ew/Cz8x3UsslQ8E27GYRWyxVFgbg7jkUf42rQ6mY3nmbcexKGHJHISBd1t+6H41M45b87u/hZ+3ZV9Am6SSSoISNClaExqkalZyHBX4a82APJUguhI1ZROgpUQeIARa6rxYcb6lQMmI2Kn+/utZJTQ9pmu4Iq44pXxl1hK3LfkHD4bq9V07i4xzDUXIvz9Fgo6xzdtDe916Zw/iIrYcj9Xhhcx3MEbtWXNCnyKwlR5/xDSNIzM3boQhNHiBYMp2+iP12HStlcCDY3WdrKUscQQtWCdasnlVe5BFseYck0UdjcnRDGVDm7FW34k4gaArVyXkkqYQjp28gSeXT1Vg0rABc3PTohH/9d1rEfLROGPSNblZYA76XJR5JbQ1ropVti8huuq1XhAxx0oF2hmYno463QHDvxZWiwuSEdxquEQcyPV50c7p2CzTk5OhoRUbL+C403D6afIQZZPw2n9Isbu/cLKByiDupuuhyWhtDyUwlIuTSUTrCGA4waWoZKBcC4c3k5jtHNPstLjOGClnhq6Y3hkIe0jlfdp9FhyVpuGuIG+E6kqD+E83Y/wD9J/8A9SlkvJylTDXE7/FIeNngH9lhcXpSw36/VbSHEmRAwT7NPldvp/StGho522zg+m/yUsU3j8aKZIqao81psRcwi5v9UWkla8BzQR/vZX8U4WgiJLXF3QbIcyZ7GFpZYcitnrXuJnjBx1IY2U9D25KjUUszzsbft81xlO+Q6fO+yvyVXhNyB4J56p5ZJC8U+yq8MhHVytYLWavdzDTb3Q6noXzP/m61OH8PtYC5zrMG5/V2CnJpLfZysgoaYNYZZNMzrAdbakoBiVZ4srnctgOgGyIY/ifiODW6MaLAdBdBiuS8gb8HEkkk4hMxvUqVre6rtcpWuCDRyJF26RdcJoKUex4TgmBPCA1jwieCY06mkDhtzH8oXdK6RxTVMKdGsHETs9xqCb9QucUUrZWtkYy2YagcisxBUuYbj5ckfoOJQBZwt7Xas7xuLuJZTTVMyr6Rw0ylE8I4dlkN7WC1UUoqPgEV/YfymV1TJALZwXcg3YKvqyaomoJOyAcKtIs+ze50TKmioYGZAXSvO5aLNHYHcrlHDNLczVDY29Tbb0QSvq2CT8IucAfjdz7hvIJEm/I7kjU4LwvGB4xPhsH5jv7IFxDiMBOSnb5fzSHd3p2Q6txmaZoa+RxaNm3s0f8AKNFQuqRh5bEch6V00G6kzgbalUoFnRGTyXHRkLnjuK54p5rjrOOTCVYFnDVQSR2KKBZYNcXNDX6gbHmO3om0QfmsD6KsCntkI1Bsu66Osu1z5xqSfVS4fjZAyvAe08k2LF3ltnAOHca/NVHVEd/gPsUtWqaDyrdh6OGnkByhzSfeyHP4QJddsjSPX+E1mMNAs1h+aazGy34YwO5uf22QSmugNxfYcosOhpGF7jndyHK/dBcXx18ptew7aAegVKatL3Xe4n6D2TZm3TKPlit/BWJXEimkqogl1NukuFECntK6kmYESxnQpApJJGOPBTwUkkox0JFJJAIk5dSQCcT/ABTbc/MriS44jumlJJE4aU1dSXAExNKSSISVie5JJccPA0Uc/wAISSQQGVk4JJIgJXfAqy4kuRzJgmpJKgoyVPYfokkgziN+6jKSS5AZxJJJEU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362200"/>
            <a:ext cx="4069237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301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Telophase in Flipbook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752600"/>
            <a:ext cx="7958138" cy="167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1) The condensed chromosomes start to unravel</a:t>
            </a:r>
          </a:p>
          <a:p>
            <a:r>
              <a:rPr lang="en-US" dirty="0" smtClean="0"/>
              <a:t>2) Nuclear envelopes start to reform around each cluster of chromosomes</a:t>
            </a:r>
          </a:p>
          <a:p>
            <a:r>
              <a:rPr lang="en-US" dirty="0" smtClean="0"/>
              <a:t>3) The spindles begin to break apart</a:t>
            </a:r>
          </a:p>
          <a:p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37500" r="10938" b="43750"/>
          <a:stretch>
            <a:fillRect/>
          </a:stretch>
        </p:blipFill>
        <p:spPr bwMode="auto">
          <a:xfrm>
            <a:off x="228600" y="3733800"/>
            <a:ext cx="8712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683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Cytokinesis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/>
              <a:t>Once two distinct nuclei have formed, cytokinesis </a:t>
            </a:r>
            <a:r>
              <a:rPr lang="en-US" sz="2600" dirty="0" smtClean="0"/>
              <a:t>will occur</a:t>
            </a:r>
          </a:p>
          <a:p>
            <a:r>
              <a:rPr lang="en-US" sz="2600" dirty="0" smtClean="0"/>
              <a:t>Cytokinesis is not part of telophase</a:t>
            </a:r>
            <a:endParaRPr lang="en-US" sz="2600" dirty="0"/>
          </a:p>
          <a:p>
            <a:r>
              <a:rPr lang="en-US" sz="2600" dirty="0"/>
              <a:t>Cytokinesis is the division of the cytoplasm</a:t>
            </a:r>
          </a:p>
          <a:p>
            <a:pPr lvl="1">
              <a:buFont typeface="Wingdings" pitchFamily="2" charset="2"/>
              <a:buNone/>
            </a:pPr>
            <a:endParaRPr lang="en-US" sz="2200" dirty="0"/>
          </a:p>
        </p:txBody>
      </p:sp>
      <p:pic>
        <p:nvPicPr>
          <p:cNvPr id="15368" name="Picture 8" descr="cytokines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419600" cy="309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876800" y="2057400"/>
            <a:ext cx="3886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19800" y="3505200"/>
            <a:ext cx="12954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42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Cytokinesis</a:t>
            </a:r>
            <a:endParaRPr lang="en-US" dirty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600" dirty="0"/>
              <a:t>The cell membrane is drawn inward until the cytoplasm is pinched into two equal parts</a:t>
            </a:r>
          </a:p>
          <a:p>
            <a:r>
              <a:rPr lang="en-US" sz="2600" dirty="0"/>
              <a:t>Each cell retains the cytoplasm, nucleus and organelles inside of its membrane</a:t>
            </a:r>
          </a:p>
        </p:txBody>
      </p:sp>
      <p:pic>
        <p:nvPicPr>
          <p:cNvPr id="16392" name="Picture 8" descr="drw_cell_mitosis_telophase_cytokines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35814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295400" y="2286000"/>
            <a:ext cx="2514600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32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Cytokinesis</a:t>
            </a: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752600"/>
            <a:ext cx="4186238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In plants, a structure known as a cell plate forms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cell plate forms midway between the two plant cells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It gradually pushes the plant cells apart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cell </a:t>
            </a:r>
            <a:r>
              <a:rPr lang="en-US" sz="2600" dirty="0" smtClean="0"/>
              <a:t>plate then </a:t>
            </a:r>
            <a:r>
              <a:rPr lang="en-US" sz="2600" dirty="0"/>
              <a:t>forms in the cell </a:t>
            </a:r>
            <a:r>
              <a:rPr lang="en-US" sz="2600" dirty="0" smtClean="0"/>
              <a:t>wall</a:t>
            </a:r>
            <a:endParaRPr lang="en-US" sz="2600" dirty="0"/>
          </a:p>
        </p:txBody>
      </p:sp>
      <p:pic>
        <p:nvPicPr>
          <p:cNvPr id="17416" name="Picture 8" descr="cytokines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05000"/>
            <a:ext cx="3381375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146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7645400" y="3783013"/>
              <a:ext cx="120650" cy="63500"/>
            </p14:xfrm>
          </p:contentPart>
        </mc:Choice>
        <mc:Fallback xmlns="">
          <p:pic>
            <p:nvPicPr>
              <p:cNvPr id="6146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42879" y="3780487"/>
                <a:ext cx="127133" cy="7107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076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Cytokinesis in Flipbook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8120062" cy="1752600"/>
          </a:xfrm>
        </p:spPr>
        <p:txBody>
          <a:bodyPr/>
          <a:lstStyle/>
          <a:p>
            <a:r>
              <a:rPr lang="en-US" dirty="0" smtClean="0"/>
              <a:t>Cytokinesis is the division of the cytoplasm</a:t>
            </a:r>
          </a:p>
          <a:p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55208" r="62500" b="25000"/>
          <a:stretch>
            <a:fillRect/>
          </a:stretch>
        </p:blipFill>
        <p:spPr bwMode="auto">
          <a:xfrm>
            <a:off x="1752600" y="2895600"/>
            <a:ext cx="5257800" cy="3121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194" name="Ink 26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5376863" y="4775200"/>
              <a:ext cx="7937" cy="1588"/>
            </p14:xfrm>
          </p:contentPart>
        </mc:Choice>
        <mc:Fallback xmlns="">
          <p:pic>
            <p:nvPicPr>
              <p:cNvPr id="7194" name="Ink 26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73977" y="4770833"/>
                <a:ext cx="14792" cy="913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309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accessexcellence.org/RC/VL/GG/images/MITOSI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81000"/>
            <a:ext cx="4895850" cy="5853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976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Animations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Mitosis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1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Cells can divide in one of two different ways</a:t>
            </a:r>
          </a:p>
          <a:p>
            <a:r>
              <a:rPr lang="en-US" b="1" dirty="0" smtClean="0"/>
              <a:t>Asexual reproduction </a:t>
            </a:r>
            <a:r>
              <a:rPr lang="en-US" dirty="0" smtClean="0"/>
              <a:t>is the creation of genetically identical offspring by a single parent</a:t>
            </a:r>
          </a:p>
          <a:p>
            <a:r>
              <a:rPr lang="en-US" b="1" dirty="0" smtClean="0"/>
              <a:t>Sexual reproduction </a:t>
            </a:r>
            <a:r>
              <a:rPr lang="en-US" dirty="0" smtClean="0"/>
              <a:t>requires fertilization of an egg by a sperm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QSERUUEhIWFhQXGR8YGBYYFxgWFxghIhccHh0dGxgcHiksGBwlHRgZITchJikrMC4vGyAzODMsNygtLisBCgoKDg0OGxAQGywkICQsLCwsLSwsLCwsLCwsLCwsLCwsLCwsLCwsLCwsLCwsLCwsLCwsLCwsLCwsLCwsLCwsLP/AABEIAKUBMQMBIgACEQEDEQH/xAAcAAEAAwEBAQEBAAAAAAAAAAAABAUGAwcCAQj/xAA/EAACAQMCBQIDBgQEAwkAAAABAgMABBESIQUGEzFBIlEyYXEHFCNCgZEzUmKhFUNygggWJBclVHSiscHR8P/EABkBAQADAQEAAAAAAAAAAAAAAAABAgMEBf/EACERAQADAAMAAwADAQAAAAAAAAABAhEDEiEiMUEEFFET/9oADAMBAAIRAxEAPwD3GlKUClKUClKr+Mcct7RdVzPHEp7a2Az9B5oIPN17KiRRW7hJriQRq5GrQMFnYA9yEU4ztnFVT8DvIhrtuJTPIB8FysckTn56FVlz7g7Ugvzf3kM0KMLSBXIkdSnVkYaRoVtyqrq9RGDqGM1pqvWvjl5eWYtkSreGc0I9g15KpjEauZV7lGjJEij+bDKQMd9qoJL/AIisX393CqPxGsQikCHz+J3M4X1fy5BX51F4TwO9a3Symjijtw5a4lD63uMyFyEXH4aucZJOcZA96208IZGQ9mUr+hGKRVbk5szE21uFkRXQ5V1DKfcEZB/autYHlbmy2s7OO1vZhFc26iJo3B1vjZWjA/iKwwQVz7dxirgc82x3Ed2R7izucfv06o32GmpVTwTmO2uywglDMnxoQUkX/UjAEftVtRJSlKBSlKBSlKBSlKBSlKBSlZvifOlvFKYIxJczr8UVunUZf9bZCx/7mFB885KZmtrUOyLM7NKUJVmjjXLJkdgxZFPyJqBLyRAg1WZa0mG6vCxC5/rjJKyKfOR+oNd+HW89xdi8uY+iqRGOGDUHcaypkeQjYMdCAKM4x3q+lTUpGcZBGR33FaVr44+Xknt5Kjg5rccIF66KZdGNA2V5NWgAeys+P0NVF7wie1h+/G4llvIvxZRrYRSrj1xLFnSihc6SN8qCScmpHBeU5kWCO5uRLb22OjCkegMV+F5iSdbA4IxgZ3x2rUXcAkjdD2ZSp/UYpFf9W5Ob2OqbZ3KyxpIu6uoZfoRkf2NdqwvBOOT2dvHZyWNxLNCqxK8SqYZVUYV+ozAJ6QMhtwferT/H7vGf8Nb6feIs/tVMl0d6/wCtNSqDgvNKTy9CSKS3uMahFKFy48tG6khwPODkeQKv6hYpSlApSlApSlApSlApSlBQc18UljEcFrp+8zkhC26xquNcrD8wXUMDyWUVH4Ty1BA/VK9W4Yeu4k9UrH6/lH9K4ArrzNwyYyw3VqqPNEGQxu2gSRuVLANg6WBRSDjHceahcG45O929rc26RusQmBjl6oUFtIV/SNLHcjGxCmr1xzc8X/PpoqUpWjkfma/a/k/jHMN9DxCWRp5VnSVs+o4GGO2O2nHjtiv6c5Y4k1zZ287LpaWNXK+xI8fKqxbWvJxdI1YtGCQSBkdjgZH0PivustHNfXL3ElrLCiQSmJIZIy3VKAai8gOY8k4GAcYzvnFfTcU4hMBFFYNBKdnmmeNoI/dkCMWl9wCF+eKdoT/xv45c9KqNaTR4F2LiNISPjdWcCRMfmTRqJB2GM7Yrc1RcI5Zjhk68jvPc6dPWlOSB5EaD0xA+ygVe1nM7Lr469a4UpSoXKUpQKUpQKUpQKUpQZbmySSeaOxikaISKZZ5F2cRAhdCN+VnY41eAD5xVnw+xjgQRwoqIOwUY/U+5+ZqPzFwKSZ457aYQ3EYKhmTqI6HBKOmRkZAIIIIP1Oajli+uGurmCWZLhIQgMqx9ICQ5LxgBjkKuk57jOKvSYc3PW0+/i25i4utnazXDgsIkLaR3PsPlk4rznkj7Yhd3KwXMCxdQ4jdWJGfCtn37Z/tXpfGeGpc28sEnwSoUOO4yO4+Y7147y99is8V5HJNPEYI3D5XVrbScgaSPTkgZ3/erTu+MuPp1ns9vpVJzRzVbcPjD3MmnPwqBqdv9K/8Az2pynzTb8RiMtsxIU6WVhpZT33H/ANVbWfWc1d0rG8M4bLfG4mF5NBcRzyRoitmOII2EDwnZw6gOc7kNse1Tm4TxKcCKeeCGL/Me36nWlHspYDog+SCx9veqd4a/17eI/NcyzXNnbw+q5S4jmOncwxq34jOfyBlymPzZ+Rrc1A4TwaC1UrBEqZ3Ygepz7ux3c/Mk1PqkzrqpTrGFKUqFylKUClKUClKUClKUHC+mKRO6jUVVmC+5AJA/WsvyNbg2q3JIaa6Anmf+ZmUbD2VRhQPAFa+syeTlGpYrq5hidixijkCqpJydDadUYJJOFIFTWcZ8tJvGQuaVmuFzva3bWc8jvG4D2ssh1Mwx64mc/G6kahncq3nFX17dxwoZJXWNF3LMQqj6k1rE64rUms4puLcl2N1N1p7ZHk2yxyM47agD6v1q+RQAABgDYAdhWbi4lfXIaW0ghEA/h9cyJJP/AFKAv4anwT374xXew5qhY9O4xa3A+KGZgp+qMdpEPhh/YgioiYWtS+euHGomspTewMRGWX73Ed0ZNlMoH5ZEGCSO4GCDgY2StkZHY1huZ+LRXUMllasJ5Z16R6RDrCrbNJIw2UAEnBOSdhW2t4tCKo/KAP2GKpbNdPDvX10pSlVbFKUoFKUoFKUoFKUoFKUoIHHmlFrObcZmETmIf16Dp/8AViqXlBoVsYTEw0FAzMTglju5c/zls5zvmtTVFccm2MjMz2sbajqYEehj5Yp8JPzxUxOM+Tj7xierAjIOR71+1k4GXhdw8Uh0WUxDW7k4jhfGGhJP8NScMvjdhttVnxTma2g0gyB5G+CKL8WV/wDSi7/r2rWLRjjtxzFseV/bryxdz3MU8MTyx9PRhBqKEMTuBvvnvWp+xblWaxtHa4UpJMwbpnGVUDAzjydzjxtV/FwniM4MzXf3VzvHbiOOVEHgTMRl2PnSygdhnGa/BzK9uAnEIJI5B/mxRvNbv7EMoJTP8rAb+9UiY3W1q36dcOZ4BbOvEIvQ8ZUXAGwmiLAMGH5mQHUp7jBHYmtkpzuKw95cvxNRBBDItuzDrzyo0QKBgSsaMAXZsadWABnO/atwoxsKi2a14YtFfX7SlKq1KUpQKUpQKUpQKUpQKUpQKVzuJCqswUsQCQq4y2B2GSBk9tzWbuuaynDkvDEqlnRCjyYVNU4iyzhTsucnA8UF1xnhEN3EYp0DpkEbkFSOzKwwVYe4Oap7Pka1SRZH6s7J8H3iV5lT5qrHGf6iCfnXG053j6YeddGqUxK8ZMkT7oA6OQupSZAO2chu4BNfc3P9mm7M6jLgMyFQRG+iRhqxqVX9O3zxnFBqajX3D4phpmiSQezqGH96z3E+eoIlcqkrspZQAhAcpMsUmk430s6+N87Zq4veNJFIkZWRnddelI2cqupVLNjsMso9++2AcBKsrKOFdMUaRr7IoUfsKkVlY+ereXH3c9TLovfAKuWAcEZyModjg9vcZvuDXvXt4ptOnqRq+nOcalBxnz3oJlKUoFKUoFKUoFKUoFKUoFKUoFKrOYeL/dYTKYnkVQzNpKDSqqWJJdgOwwPckfWo1/zNHFLBGyPiZGcPsFXABCtvsWzgeM7eRQW9zbpIpSRVdTsVYAg/UGoXCuA21sSbe3iiJ7lEVSf1ArnZcxQSRo5kCagvpY7qTCJtJPbIjOr6VHPNtt6SH9BDlnYFAgRA+WDAHBVgQcbgigvqVUx8x2xUt1QAqlmDBlZQrBW1KRlcEgYI81I4fxeGdnWJ9RQkMdLBchipwxGGwwIOCcEEUE6lZ2PnC3eXpxksAEOvdVOuRkGnI9e6HcZB8GpTcy2+qMCVCHXXq1YAXptIGz5yqE49t6C4pWbh52tSZMuVVCBko+WzGHJ04yFCkEsRjBB7Va2fGIZZGjjfUyfFhW0+MgPjBI1LsD5FBPpSlApSlApSlApSlApSlAquPBIeisOg9NXWRV1NsyyCRTnOT6wDjPy7VY0oKrjHL1vdOjzIWZAQpDumxZWwdJGRqRTv7CuMnKdqwQdMjpl9JEkit631uCwbLKX30k42FXdKCkuOU7V1KtEcHq9pJAfxZFkkIIbYl0VgfGNsVJv+BwzOjyKxaMYUh3UkZVsNpYa1yqnDZG1WVKCkteVLWMYSMgag4HUkKqQSRpBbCgaj6RgfsKtbK1WKNI4xhEUKoyTgAYAydzsPNdqUClKUClKUClKUClKUClKUClKUFRzHwFbxUVppYwjh/wAMp6iPh1B0YMAdwMdwPanFeXorgESs5zEYsggHBZW1A42cMikHx7Vb0oMv/wAjQZUGSYxgAGIsvTci3NvqbC5yYjg4IGQDgV0l5NhePpyyzygB1y7qSAyBMDCgDAUYwO+5zWkpQZR+QoCgUTTr6WRypjUyKzK2GAjwMFBjSB881Y8M5aiguJrhWcvNswYrpxnPZVGr6tqIGwNXVKDNWXJcMbKRLOwTphFZkKoschdEXCA6QWxuScY3r6Xku2wQdZUvI5BYEHqQtEU7fAqMQAO21aOlBkrjkCCT1STTvJnPUZo2fGgIVGY8AFVXxnIyCDVjYcrwxXTXStIXKaMErpA9PsoLfCMaicZOMZq8pQKUpQKUpQKUpQKUpQKUr8BoP2lKUClK+S+4Hv8A/u9B9UpSgUqs49xuO0jVnDMzsEjjQapJGPZVXydifYAE1w4JzEtxJJC0UkM8YDNFIF1FWzhlKkhlyCNjsdqGrqlKysvPEeJHjt7iWCMkNPHGDH6ThivqzIFOQSoPY+1ETONVSuVrcrKiyRsGRwGVhuCCMgiutElKUoFKUoFKUoFKUoFKj317HDG0krqkajLMxwB+tfHC+Jw3MfUgkWRMkalOdwcEH2I9jQS6UpQKUpQKUqPf3scEbSzOscajLOxwo+poJFKj8Pvo541khkWSNuzKcg/rUigUpSgUpSgUpSgUpVHxbmVIpfu8cbz3GnV04xsoPYyOdowfGdz4BoTOInO10+bW2R2T7zN02dDpcIsbSMFb8pITTkb71Wcd4JHaQNc2geOWECT0u56oUgskgJPU1LkZOSPBqXY8PuZ7lLq96cfSDCG3jYuELbM7yEDU+nYAAAZPfNaGtK189cnLy/L4yojzwgXqva3KW3/iDGNIH8zJnWiedRXtUzjvMfSWFbdBPNcE9FQwVCAuouz74QDG4B3IqxIzse1VPC+W7a3cvFHpbBVcszBFJyVjUkiNSRkhcCnRMfyPPYSuA8e67vDLGYbiMAvGSGBU9njYfGhIIzsQRuBV1Wb49wTr6JI5DDcxZ6Uy7lc91ZfzxtgZU/UYIBqKvF+JhdJsYGkG3UFyVjb+rSYyy/Tf61WazDSnNWY9Tee4p2s2NuX1K6O6xtpkeNWBkVD4YrnGKorfiRsulci5ln4dNgN1SHa31fDIH79PPpYNnGQdsGpV3NxNULyXdjAoGSTE7BB/qaRQfqcV35Strf7mIoZ47qPL63BVlZncs40gkKMsfT4FTFUX5YjJh9c+EotrdDdbe4V38+h1MTEfQS5/Sq/mDiMdnxK3up20Qm2miL4J1MXidUAG7MQrEDziv265PcqYI72RbNiNVuyiTSoYHRFITmNDjGDqwO2K011LHHGXkKrGg1FmxhQB3JPbFTFfMUtyx2i0M5bcLnvQ811PcRJJ/DtY36QSPwJCoyZGG5wRjOB2zVvezwWNqSwWOCJMBQNgOwVVHck4AHkmqnl77QLG+nMFvKWkAJGUZQwHfBPerfmDhX3mHpiQxuGV0kADaWVtSkqdmGRuKmIjPGVrWm3zfnIFk8PDbWOVdLrGMqe6530/oDitBWf5a41LI8ltdKq3MIViUz05UbIWRM/DkqQVPY+9aCsndE6UpSiSo99fRwoXmkWNB3Z2Cj9zUivOGubY3s0vFJFSSOQpBHceiBEGNLx6/S7NuS+5HbbFTEara3WNayz5vsZW0x3tu7ewlQn/AN6qo+JXN7LIbaZYLNDoSVUWSSdh8TLqyqxg5XOCSQe1Wlzwq2nQCSCGVDuNSI6n2IyK+ru7gtIdUjRwwpgZOERfAA9vpV4o5rfyJmMiPVXw3mU280ltxCZFYYaCZsRCdCNxjt1EIIIHgg18vxua9nKWMypaxj13QVZDI5/JDq9JC/mYg77DfOLS3nt7yIOhiniPY+mRdu/vvUyOMKAFAAHYAYA+gFOhPPOZ+qP/AJa6kkb3VzNc9JtcaSdNYww7MVRV1kdxnOK68qhTdX7RgCPqopx2LiJdZ/uoPzU1Z3zOIpDEAZAjFAexbSdIP64rG8scVmjtYreztZTOw1zzXKPDGjsdUhYkZlfUThU2wBuBiotH5CeG0zM2tL0alY6w4rdx30NtNLDOJI3dxHE0bQ6caWPrb0sSVGcbjbO9bGqOmJiY2ClKUS4X15HDG0krqkajLMxwAPmayVzcvxKWJRAy2UbiVpJRpM7LvGEjO+gNhizAZ0jArpzSVlv7S2mwINLzANsJZUKhE32bSCz6fOx8Vo6vWuufm5evkMTw65kjgle1Ko17fFYsrlY1HodwvuRFJJj3bfzVlHxuWxuBHfTh7aRcx3Lqkelwd45CoCjI3U4GcEd8Z723K0Edx1w0mzNIsZkPRRnHrdY+yk5P7n3NWFte29yGWOSKYKcOFZJAD7MATg/Wp6qTzZMZ9Kefi0nEJenZylLNR+LdJjMreI4H7YG+pxnwB5r54bI9rxGK1W4kmilid2SVupJEVK4cP3CNnTg53xjzU7me6kgtibdfVqVAVjaTpqWAZ+moy2kEnA9q4cltYozJBP1LpxqlaYkXUmPLK4DaRnYAaR4qsxEeNOO1rz2/GtpSlVblKUoFYnmizktJmvIJzmeSFHt2VWEp2QaW+JW0b7HHpJ9621ZTmvhFy91b3NssUphV16MrtGoZtP4isA3qABXt2Y1MK2jYX1eF/aT9pV7bcUeK3kCRQFQUKqRIdIY6sjODnGxFescI4zKZjbXcKw3GnqKEfqRyJnBKsQDlSQCpG2R71Vcz/ZtZX84nmVxJtq0NpDgbDUMe22Rg1pPseOOmUt84aPgfElubaKdRhZUDge2R2qdXGztUijWONQqIAqqOwA7Cv26uUjRnkdURRlmYhVUe5J7CrMp+/FZzFxdoBHHCnUuZ20QodhnGWZz4RR6j+w3Ncrflm5Yg3PEpm23SFI4E/QhS2P8AdXPlg/fLqS90npIvQtmYFdYJ1SyAHfDNpUHyE+da6srW9dvFxxFfY9ZyPkaxDKzQdVlOQZpJJ8H3/EYjNfPFOVz1DPYyLbTkAP6A8UoA2Eke248MpB8ZxWlpVWuRmMtwfisxma2u4VjnVOoGjbXFIurTqUnBUg91I8+ai/aNwOW94fLBA2JG0kAnAbDZ0k+M1I5onW2vLa6kOImVrd3PwoWZWjLH8qkqVyfLLVytyhbSHUtjOnUM498e1axOw4+SvS+w8d+yL7O7u0vDc3SCMIrKq6lYsTtn0k4AGa9a4vxOO2iMsxIQEDYFmJJAVVUbsxJAAFTap+bbMyWr6X6ckeJY3OMK6HUuc9xtg/ImpzI8Um3e3yfHLVjM91NezxmEPGkUUTEFwiksWkxkBizfDk4ArUVX8vcS+82sE+nT1Y1cr7ZUEirCsXfEZGQUpSiSqDm3ifTVIY4UnuJjpjif4MAep32OEUdzjuQPNX9YHjN21rxSWZ7a4m6lvHHb9KMyDZmMiZAxGSdBJYgYA9qmFbTMR4veWuFG1tkhLAkZPpBVFyxbSiknSgzgDOwArFfbvwyeewj6Cs4SUM6KCSRpIB0juAT/AHzVyLq9+92qSyrG8paR7aNQyxxKv55TuzlyoyNI77HFa2aVUUszBVAyWJAAHuSewrT7hxTtL7P28l/4fbG5iiueqjpCxQoHBXLYbUVB8Y0jPyFeu1B4XxiC5BME0coHfQwbHtkeMjce9VfHeYpILhYYrVp/wjM+lwJAocL+GhH4py2cZG3vUx5CLbe300Vc7idY1Z3YKijLMxwAPcnxUfhXEo7mJZYW1If0II7qyndWB2IO4NUnELYXfE4reX1QQw/eDH+VnMmmMuPzAAMQD538UmchFKTa2JXIqtJ95u2UgXE2YtQw3SRQse3cKcM4H9daqlKxehEZGFYW8uJ5+IT273ktro0m3SMRjrIVGZNTqdZDkqVHbAyN63VVvHOBwXkei4jDgHKns6HHxI43RvmKQWiZjxk+L8Mv7pVt5xbNGsiOLoFhMArA5EWnCynGMhsbk48VsazvLd9JHLJZXLEyw7xSN3uIvyv83X4Wx5wdtVW/EeIxW6a5nCLnAJ7knsFA3Yn2G9a1zHDyTaZyWQ+2d7gcLk+7hjlgJNOS2jfPbx2z8s1g/wDh94ROLmW4IZYOmU3BAdiwIx76cHf517Zw+/jnQSROHQ5GR4I7gg7gjyDuKica45HbaVIaSV9o4Yl1yv7kKOyjyxwB5NJj3U1vPXpELWsxxfFxxG0iij1SW79eWXG0SaGUJq8s5b4fYZPip/BePLO7xPFJBOgBaGUANpPZlKkh1+ak4OxxXDhFx0eJzwMNrlRcRv7lFWORP0ARh8mPtUWnxPDXL5LWUpSs3aUpSgUpSgyHHB/3xZf+XuN/90O1TeJ8fhgkEbl2kK69EcbysFBwWIQHC52zU7jnA0uemzM8ckTFo5YyA6Egg9wQQQcEEEV+cF4ElszuGeSWTGuWRtTsF+EbABVGT6QANz71aLZDG/F2tsq2Dm2ydGkF3DpXOrLhSuO4IOCD8sVWkDis8IVWawiPVd2BVLiQfw1UHd0UkuTjBIXvWruOD28jiR7eJnHZ2jUt+5FThSbaU4YrOvwDFftKVVsUpSg5XVukiMkih0YYZWAKkexB71mbvkG0Ef8A0kSW06nXHOi+tGAwMk/EmNih2IrV0oMRJxDiLxiAWbR3JIRrjMbWqj80q5bUdskIV74Bqf8A8iWz4Ny01y35jLNIUY+5hUhMfLTitRSpmZlStK1+nyiAAAAAAYAGwFfVKVC5SlKBSlKDJc1A213DfbmIIbefSpYqrMGSTA30qwIPybPioby/4rKsSITYxsHmlYFVnYbrFHn401YLN29ON8mtzSp3zFJ44m3ZleaOGGOWG9t4izxZSWOMDVLE3cAbBmQ4YD5Eeaj8HSW6v0uzbyQQwxPGvVAWWUuyE+gE6UGjzuSe21bKlN/E9Y3szV3yu/WeW1u5LfqHVJGEjkjdsAa8Op0kgDOCM4qby9wEW3UZpXmmlOZJnwGbAwqgKAEVR2UD396uKVCcjdKUpRJSlKCo5h4Ct0EOt4pYzqimjxrQkYPcEMpHdSCDt7VE4ZytpnFxc3ElzMgIjLhUSPIwSsaADURtqOTua0VKIyPtl77gM8VxLcWLR5mx1YJSyxswGBIrqCUbGAdiDge1SeW+BNE8lxcFGu5vjZMlEUfDHGWAOkd84GSSav6U06xus7zdwp36dzbrm5tiWRc46qkYeIn2YAEezKvzrPnjCXt7w42wfqRvI8yspVoU6LKyyZHpJYqAPPcbV6FSp1E0iZiSlKVCxSlKBSlKBUK84tDFIkckiq7/AAqfOSFH0yxA37kgVNqj5g4TLcPEFeMRpIkhyGLgo+r04OG1LlcMNs5G9BKv+PW8MgjllCtsTsSFDHCl2AwgYjALEZNTbi4VBl2CgkLk+7EAD6kkD9apbrhVwLiWS3kiVZunr1oWZNGxKYOGyu2DjB337VnBya8wuNaJpW4U2yzLkCMTdaQEAnAd2kUH+ULtQegg1xF4msx6hrC68f05xn6ZFYDinJUwRinSdjImdKkGYG7SQvcEn1FFBG3u3uAJa8kSiN1Dw+sfw9B6Sj7yZdCg5wgBAG36UG61D3pqHvXn9hyFLG0J6sWY4Oiz6WLOBE6AerOgesHKkecg96mcG5G+73EcymMaJFb0qQdIsxC65/qkHUPv533oNZd38cRAdsFs6RgknCljgDudKk4+VdZJgoyc427Ak7nA2H1rEcY5HkmlndXhHUE2JCrdYdW36QRmB3RTvt4x2OSZUvJrmV2Eq6NSPEmD+GTLFJOfnrMQx7am96DVNeIJBGWGsqX0/IEAn9NQ/eu2oV55dfZ7I5YiSEd/UFYPP/1Al/HO+rI9J7/tsJfD+SJIprWQPEOiMMcMxxrlbQuvOlfxcArpxjsQAAG5pSlApSlApSlApSlAqM9/GJVhLjqspdU/MVBAJx7AkVJrLx8qMvEvvouGIIcNGyqcAqoVFbGQg05xnuSfJoLe343C8zQKxMq/EuhxjvgklcAHS2D2ODjNWBOO9ZnjHLTyy3EqSqryLb9IkE6HhkkfLe6nqYx7ZqnH2fssYTqRzaWKqs6l06Yh6cYP9SZZs+7Ht3oN3cTKis7nCqCST4AGT/av2KZWAKnIIDD6HsayXMXKD3FvbxCRJDFC8J66l1ctEqdYgf5i6SQf623HeoE/IkzTSydWIdSBoQdDat4olXVj4gpi998jtig3xNRf8Si0u/UXTGWDnsFK/Fn6V55zZyrdOHbpJPJMJxpUfhxM8UKRspdgVkHSPrxgZPbsbHiH2f8AVST+D1JOtqYqTkOq6Ax8hWQNj5ZG9BvA1NQ968+/7PX1ykyR4kB7awQGeJuntj0IIyq5yQNONO+bzmDljrdERLBoiVkWKVC0S6goDqq4w6acDtsx7d6C/urxIgC7BQWVBn+Z2CqPqWYD9aWl2kqh42DK2cEecHB/vWItOQpEkZzKhzOkurDa3C3az4ffBYAaQd++2BtXfhvJckV1BP1IvwxhjpJdh+J6Rq+Efid1K+chu9Bt6UpQKUpQKUpQKUpQKUpQKUpQKUpQKUpQKUpQKUpQKUpQKUpQKUpQKUpQKUpQKUpQKUpQKUpQKUpQKUpQKUpQKUpQKUp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514600"/>
            <a:ext cx="4454523" cy="240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85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Cell Division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Prokaryotic cells divide in a very specialized way</a:t>
            </a:r>
          </a:p>
          <a:p>
            <a:r>
              <a:rPr lang="en-US" dirty="0" smtClean="0"/>
              <a:t>They divide by a process called binary fission</a:t>
            </a:r>
          </a:p>
          <a:p>
            <a:r>
              <a:rPr lang="en-US" b="1" dirty="0" smtClean="0"/>
              <a:t>Binary fission </a:t>
            </a:r>
            <a:r>
              <a:rPr lang="en-US" dirty="0" smtClean="0"/>
              <a:t>is the process where a prokaryotic cell’s DNA is doubled and the cell divides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http://0.tqn.com/d/biology/1/0/_/V/f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00200"/>
            <a:ext cx="424978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54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Prokaryotic Cell 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Binary fission is a process that happens very quickly</a:t>
            </a:r>
          </a:p>
          <a:p>
            <a:r>
              <a:rPr lang="en-US" dirty="0" smtClean="0"/>
              <a:t>However it is not as simple as you might think</a:t>
            </a:r>
          </a:p>
          <a:p>
            <a:r>
              <a:rPr lang="en-US" dirty="0" smtClean="0"/>
              <a:t>The chromosome for the bacterial cell is over 500x longer than itself</a:t>
            </a:r>
          </a:p>
          <a:p>
            <a:r>
              <a:rPr lang="en-US" dirty="0" smtClean="0"/>
              <a:t>It must be done carefully and specifically</a:t>
            </a:r>
            <a:endParaRPr lang="en-US" dirty="0"/>
          </a:p>
        </p:txBody>
      </p:sp>
      <p:pic>
        <p:nvPicPr>
          <p:cNvPr id="5122" name="Picture 2" descr="http://blog.themistrading.com/wp-content/uploads/2010/07/bacteria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0" t="3204" r="3363" b="4985"/>
          <a:stretch/>
        </p:blipFill>
        <p:spPr bwMode="auto">
          <a:xfrm>
            <a:off x="4648200" y="1981200"/>
            <a:ext cx="4161119" cy="374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29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Prokaryotic Cell Division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this process 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chromosomes replicate and start to move to opposite ends of the cell</a:t>
            </a:r>
          </a:p>
          <a:p>
            <a:pPr marL="514350" indent="-514350">
              <a:buAutoNum type="arabicPeriod"/>
            </a:pPr>
            <a:r>
              <a:rPr lang="en-US" dirty="0" smtClean="0"/>
              <a:t>Then the cell starts to elongate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the chromosome duplication is complete the plasma membrane grows inward and more cell wall is manufactured</a:t>
            </a:r>
            <a:endParaRPr lang="en-US" dirty="0"/>
          </a:p>
        </p:txBody>
      </p:sp>
      <p:pic>
        <p:nvPicPr>
          <p:cNvPr id="1028" name="Picture 4" descr="http://www.biologycorner.com/resources/fiss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/>
          <a:stretch/>
        </p:blipFill>
        <p:spPr bwMode="auto">
          <a:xfrm>
            <a:off x="172992" y="1449977"/>
            <a:ext cx="4018008" cy="493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13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Just like many other organisms cells have different stages in their life</a:t>
            </a:r>
          </a:p>
          <a:p>
            <a:r>
              <a:rPr lang="en-US" dirty="0" smtClean="0"/>
              <a:t>A cell has many different stages during its lifetime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cell cycle </a:t>
            </a:r>
            <a:r>
              <a:rPr lang="en-US" dirty="0" smtClean="0"/>
              <a:t>is the description of the different phases in the life cycle of a cell</a:t>
            </a:r>
            <a:endParaRPr lang="en-US" dirty="0"/>
          </a:p>
        </p:txBody>
      </p:sp>
      <p:pic>
        <p:nvPicPr>
          <p:cNvPr id="9218" name="Picture 2" descr="http://www.biology.arizona.edu/cell_bio/tutorials/cell_cycle/graphics/cell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3827719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074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Cell Cycle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3924300" cy="4572000"/>
          </a:xfrm>
        </p:spPr>
        <p:txBody>
          <a:bodyPr/>
          <a:lstStyle/>
          <a:p>
            <a:pPr marL="495300" indent="-495300"/>
            <a:r>
              <a:rPr lang="en-US" sz="2600" dirty="0" smtClean="0"/>
              <a:t>Eukaryotic cells </a:t>
            </a:r>
            <a:r>
              <a:rPr lang="en-US" sz="2600" dirty="0"/>
              <a:t>have 4 distinct and different phases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G1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Cell Growth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S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DNA Replication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G2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Prep for mitosis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M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Cell Division</a:t>
            </a:r>
          </a:p>
        </p:txBody>
      </p:sp>
      <p:pic>
        <p:nvPicPr>
          <p:cNvPr id="8200" name="Picture 8" descr="cell_cyc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3962400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4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1020</Words>
  <Application>Microsoft Office PowerPoint</Application>
  <PresentationFormat>On-screen Show (4:3)</PresentationFormat>
  <Paragraphs>147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Wingdings</vt:lpstr>
      <vt:lpstr>Office Theme</vt:lpstr>
      <vt:lpstr>Mitosis</vt:lpstr>
      <vt:lpstr>Cell Division </vt:lpstr>
      <vt:lpstr>Cell Division </vt:lpstr>
      <vt:lpstr>Cell Division</vt:lpstr>
      <vt:lpstr>Prokaryotic Cell Division</vt:lpstr>
      <vt:lpstr>Prokaryotic Cell Division</vt:lpstr>
      <vt:lpstr>Prokaryotic Cell Division</vt:lpstr>
      <vt:lpstr>Cell Cycle</vt:lpstr>
      <vt:lpstr>Cell Cycle</vt:lpstr>
      <vt:lpstr>Cell Cycle</vt:lpstr>
      <vt:lpstr>Cell Cycle</vt:lpstr>
      <vt:lpstr>G1 Phase</vt:lpstr>
      <vt:lpstr>G1 Phase</vt:lpstr>
      <vt:lpstr>S Phase</vt:lpstr>
      <vt:lpstr>S Phase</vt:lpstr>
      <vt:lpstr>G2 Phase</vt:lpstr>
      <vt:lpstr>G2 Phase</vt:lpstr>
      <vt:lpstr>M Phase</vt:lpstr>
      <vt:lpstr>M Phase</vt:lpstr>
      <vt:lpstr>Interphase</vt:lpstr>
      <vt:lpstr>Interphase In Flipbook</vt:lpstr>
      <vt:lpstr>Prophase</vt:lpstr>
      <vt:lpstr>Prophase</vt:lpstr>
      <vt:lpstr>Prophase in Flipbook</vt:lpstr>
      <vt:lpstr>Metaphase</vt:lpstr>
      <vt:lpstr>Metaphase in Flipbook</vt:lpstr>
      <vt:lpstr>Anaphase</vt:lpstr>
      <vt:lpstr>Anaphase in Flipbook</vt:lpstr>
      <vt:lpstr>Telophase</vt:lpstr>
      <vt:lpstr>Telophase in Flipbook</vt:lpstr>
      <vt:lpstr>Cytokinesis</vt:lpstr>
      <vt:lpstr>Cytokinesis</vt:lpstr>
      <vt:lpstr>Cytokinesis</vt:lpstr>
      <vt:lpstr>Cytokinesis in Flipbook</vt:lpstr>
      <vt:lpstr>PowerPoint Presentation</vt:lpstr>
      <vt:lpstr>Animations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Mitosis</dc:title>
  <dc:creator>Administrator</dc:creator>
  <cp:lastModifiedBy>Owdij, Michael</cp:lastModifiedBy>
  <cp:revision>13</cp:revision>
  <dcterms:created xsi:type="dcterms:W3CDTF">2013-10-28T11:02:16Z</dcterms:created>
  <dcterms:modified xsi:type="dcterms:W3CDTF">2016-11-28T19:15:33Z</dcterms:modified>
</cp:coreProperties>
</file>