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85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8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79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9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3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87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66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86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9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643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4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6446B-AD68-4417-B954-92BE9AE66726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6FDE4-0346-4758-A7C3-E26CCDD9A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88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Mendel’s Crosses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8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we have to set up the possible allele combinations</a:t>
            </a:r>
          </a:p>
          <a:p>
            <a:r>
              <a:rPr lang="en-US" dirty="0" smtClean="0"/>
              <a:t>The green plant can donate a G or a G</a:t>
            </a:r>
          </a:p>
          <a:p>
            <a:pPr lvl="1"/>
            <a:r>
              <a:rPr lang="en-US" dirty="0" smtClean="0"/>
              <a:t>Place those on the left side for now</a:t>
            </a:r>
          </a:p>
          <a:p>
            <a:r>
              <a:rPr lang="en-US" dirty="0" smtClean="0"/>
              <a:t>The yellow plant can donate a g or a g</a:t>
            </a:r>
          </a:p>
          <a:p>
            <a:pPr lvl="1"/>
            <a:r>
              <a:rPr lang="en-US" dirty="0" smtClean="0"/>
              <a:t>Place those on top for now</a:t>
            </a:r>
            <a:endParaRPr lang="en-US" dirty="0"/>
          </a:p>
        </p:txBody>
      </p:sp>
      <p:sp>
        <p:nvSpPr>
          <p:cNvPr id="5" name="AutoShape 2" descr="data:image/jpeg;base64,/9j/4AAQSkZJRgABAQAAAQABAAD/2wCEAAkGBg8PDw4QDxAVFQ8UEBUQEBAWEhQUFRQWFxQVFBUVFRUYHSYeGBkjHRgYIS8gIycpLCwsFR89NTAqNSY3LCoBCQoKDgwOGQ8PGikcHBwpKikpKSkpKSkpKSwpKSkpKSkpKSkpKSkpKSkpKSkpKSkpKSkpKSkpLikpLCwpKSkpLP/AABEIALAAvAMBIgACEQEDEQH/xAAcAAACAwEBAQEAAAAAAAAAAAAABwQFBgEIAwL/xABKEAABAwIDAgcKDAQFBQEAAAABAAIDBBEFBhIHIRMxNUFRVbIIFyJhcXSBorPRFBUWIzI0c4ORoaPTM0JkciVSkrHBJGOCwvBD/8QAFwEBAQEBAAAAAAAAAAAAAAAAAAECA//EABwRAQEBAAIDAQAAAAAAAAAAAAABESExAhJBUf/aAAwDAQACEQMRAD8AeKEIQCEIQCEIQCEIQC4s/nnOEWFUb6mQanXDIo72MkhvZt+YbiSegFJV+0/M0rH1kbHCkBJu2lDoQOfwiCSB/mvzIsmvRS6sZsx2gDGKV7ntDKmFwZOxv0TqBLXt6Gmx3cxaVs0S8BCEIBCEIBC4lXjO36lgq3QQ0z5oWOLZJ2yNbxGzjGwtOsDfvJbeyLJpqoWIyjtSp8Trp6SCJ2mON0rZy4Fr2hzQLN4x9Ln6CtuiZgQhCAQhCAQhCAQhCAQhCAQhCBI7dXmpxHB6C9musT5Zpmwg+UBp/EptVNXRUMMccskUEAAija97WNsG/QGrcdw4kpdu8TqavwivAuGED/yhmbMB6dR/Are5xyfBj9LS2qHNiDuHjkY1rtYcwgcfiKrX4hbPstYNR1FQ7DqwTTSNOuMTxyBrNeoWYziAJABK3yQexShZT49iEMb9bI4ZomSbvCDZ42h27dvsn4pTynIQhCMhCEIKzM07o6GtkZ9NtLM9n9zYnEfmEte53w+L4BWS6QZHVPBPNv5GxsIZ5PCJt4/EmzUsa5j2vtoLSH34tJFjfxWSJwfKuYMLqZ4cILJKSZ401F4nxgfyvdc3Y9oNjYG9udVqdJOyqjjgzNi0UQAjYyoawDiAE8dmjycXoTxSJ2QYc6nzDicLnmR0cErHyn+d3CxanHym6eyU8uwhCFGQhCEAhCEAhCEAhVmZMVNJR1VSGhxhhfKGE2DtIva/MljR58zNXRsqaDD4DTPHgXcHG4Ja7eXtJ3joCBw3XEpflBnLq6n9X91Hygzl1dT+r+6iN1nbKEWK0b6aQ6TcPiltcxvHE63OOMEc4KS7tmGZoGuo4ZHGlJItHVaYiDxnSSCAecWWu+UGcurqf1f3UfKDOXV1P6v7qNTyxbbLdlnxRrnnkD6uSPgyGX4ONtw4tF97iSBv3cW4c6YiUvygzl1dT+r+6j5QZy6up/V/dRLdNpCUvygzl1dT+r+6qvAto+Z67hvgtHTycC/g5fB06XdHhSC/FzIHchKX5QZy6up/V/dR8oM5dXU/q/uoGvLGHNc1wuCCCOkHcQka3ZTj2GVEzsIqG8DJ4Idrax2i5LQ9rwRqF+Mf8q7+UGcurqf1f3UfKDOXV1P6v7qE8sXGy7ZzNhhqamskElbPucQS7S3Vrdd5F3Oc6xP9oTCSl+UGcurqf1f3UfKDOXV1P6v7qGm0u3Sk+UGcurqf1f3V+Zcy5xY1znYdThrQXOPg7gBc/wD6oG6hZPZjm5+K4eyolDRMJHxyhrS1twbjTcndYhaxAIQuFALhKQWdtqOJV1c+jwh0giY4sbwDdUkxabOfcAkMvxWtu3k71zIe0/EqTEI6LFXyOje8ROEzbSwucQGOuQDpJIvfmNxxK416m/tC5JxPzSXsFU2xXkOi+99q9XO0LkjE/NJeyVTbFOQ6L732rlGG5CF1ZnP2dYsIo3TvGuVx4OCK9tb7X3nmaBvJ96K0qF5sj274yJRIXQmLV/B4EBnjaHA6vzunzlDNEeJ0UNXELB4s9hNyx7dz2E89jz84IRbLF0hI/aBtvqWVUlLhmgMjcY3Tloe57xucGNO4NB3Xsb2U7ZftknrKplFiAYXyXEM7W6PDAvoe0bt9jYi2/dz7ri+tw4iEqNhIs/HB0V//ADImulRsMPzmOj+v/wCZfcoya66gLhKAQlNmbugaanmdFR0/wgNOl0xl4OMkceizXFw8e70q7yDtepsWk+DujMFVpLmxl4e14HHofYbxx2IG7psi5W/QhCIFExb6vUfYydgqWomLfV6j7GTsFAu+565Ik87k7MaZ6WHc9ckSedydmNM9AKizziRpsMr5mmzmU0mk9Di3S0+gkK9WV2pwl+C4kBx/By7/AEua4/kEIyHc94IxlBPVlvzssxjDucRxgANB/uLj+HQtHnfZdTYtUU08kr4nRNcxxjDdUguHMGo306Tq5j9LxKu2DzB2CsA421EzXDyuDv8AYhJzGa3MVE1jquetha8lrC+aQBxAuQPCVb7r0RtB5IxPzSXslU+xTkKi+99q5T83OJwGsJNycOcSTznglA2KchUX3vtXKObcpJbV4fjHMGF4aXHgg1uscVuEcXyEHp0MA9CdySmPfN51onO4ntjDfTC9n+4RvxNHGMrU1TQyUJiYIDEWRsDQGxkDwHNtxFpsbhZDBcty5dwTEi6oEknByTtLWFrY5DEGDTcknwg03sFH2vy402ak+KvhGjg38LwIuNWoadW7jtdZDLePVuIYDmL4VUPmcyKIs1m+kXc51t3OGj8FVk4aTufstRMo5K9zQZ5ZXRseRctjZ4JDei7tV+mw6Fc5o2UirxSlxCCZsBYWSTWjLnSPjeHNcN4AJG4knmG4r5bG5ScvNEd9bTUtFuPVqcRbx7wlRW5pzJSPgFZUVcXCOswSWbqsW6rbubUPxQ5tenkqdh5+fx/z/wD9pk1kqdiQtVZhH9d/71CjBrrHbW8WdS4NWvYbPe1sLSObhHBh/IlbFYnbHhzp8FrQ0EujDJ7DojeHO/K59CE7U+xbKtLBhcVW+NhnnDpHyvDSWxhxa1oJ+i2wuem67U7NqJ2MQ4jTVscAa9khgjDDrkB8Kx12aHCwIAPGUbLZ4sSy8aISaXtilo5bC7ma9Wl+m+8FrrjpsehK/MmSI8IxXDadlRwznSwyP8BrCw8O0AEBx4xv3qt/TY2obSZcNfT0lFGJK2YBwDgXBjS7Q2zRbU9xvYc1t/Gsri22LGaI01PVUUcVWSTKXtdpfG4sEbmaX2BvwgO8jcOLiX0zIdOdKEy/QIi4O/Ffg3hvr/mvn3Qj4/hOENFuFAlLxz6C+HRfxXEn4FCScHeFExb6vUfYydgqUFFxb6vUfYydgqMF33PXJEnncnZjTPSw7nrkiTzuTsxpnoBRcToW1EE0D/oSxvid5HtLT+RUpBQedNn2eHZdqqygr438DwvhaBdzJG+DrDTbUxzbH0NUXantEbjUlPT0kL+CjedBcPnJXvAaAGC9h0DjN+ZOrN+zXD8VcH1MbmzAaRNG7S+3MHcYcPKF8cqbLMNwx/CwxufONwmldrc3+0bg3ygXVb2dvtnCMtwKta4Wc3D3NI6CIrEKBsU5CovvfauVztC5IxPzSXsFU2xTkOi+99q5RzblJrbzhU0E+H4tB9KFwje630XNfwkLj4iS8fgOdOZR6+giqInwzMa+J7S17HC4cDzEI1LhVVHdDUnwQPZTyGsLf4JsI2v6TJe5ZfoF/Iq7YPgpnw/F2SNIhqNMAktuPzcjX6ekt1NWmbsDwcS8JaYsvfgTL4HkvbVb0rf0FDFBGyGFjWRMbpYxos1o6AFV2fCB2dZ+OX5qvD8QjfwYmJOganRyCzXHSbamOAad3QDzqHtCzyMeraGKkgfoikLIgf4krpHR6jpFw0fNiwvfjJ8Tmzfsyw7FXCSoY5swGnho3aXkDiDrgh1vGF3KOzTDsKcZKaMumI08PIdb7c4adwbfxDemrs7atKnYpurMxj+uHtKn3JrpU7GD/wBfmUf1w9rV+5Rg1l+JYmva5rgC0gtcCLggixBHQv2hAksa2F1kFQ6bB6vg2OvZhkkifGCb6GyM+k3y2Pl41NybsLMNQyqxKoEsjXiVsTC4tLwQQ6SR1i6x32A9PMnBZcsrrXtSo2vYPh9bU0sRro6bFGBoi1h4bIx7/AaXtHgkOuQea58owm0TKU1HJhYqap1ViE73mZ5c42aHQNhYwO36bmTfuub7k39oGzCmxjg3vkdFURtLGytaHXaTfS9ptcAkkWI4yqTK+xCGkqo6qqq31UkZDommPQ0ObvaXXe8utxgXAuiymcFFxb6vUfYydgqUouLfV6j7GTsFRgu+565Ik87k7MaZ6WHc9ckSedydmNM9AIQhALi6uIM/tC5JxPzSXsFU2xXkOi+99q9XO0LkjE/NJewUp8iZMxmqw6mmo8WNPTlrg2Aa/BIe4E7t287/AEoh8ISm72+Y+v3fqI72+Y+v3fqIpsoSm72+Y+v3fqI72+Y+v3fqIhsoSm72+Y+v3fqI72+Y+v3fqIGylVsc5RzP58PbVi+fe3zH1+79RYzImU8VqKvGI6TEzBLDUBlTINfz7uEnGrd42vO//OivRiEpu9vmPr936iO9vmPr936iIbKEpu9vmPr936iO9vmPr936iBsoSm72+Y+v3fqI72+Y+v3fqIGyomLfV6j7GTsFLHvb5j6/d+ovjW7O8wtikc7HXFoY4ub85vAabj8EFl3PXJD/ADuTsxpnJYdz1yRJ53J2Y0z0UIKFXZhxZtHSVNS4XEML5NP+YtaSG+k2HpQWF0XSCytDmXFBLisFaW6ZHcFA6R4jlLd7o2xDwA3+W7vx51oNhmZqyunxM1U8jw0ROjY9xIj1PluG34uID0I1fFvdoXJGJ+aS9kqm2KchUX3vtXq52hckYn5pL2CqbYpyFRfe+1cjDcoXVQ55zCcPw6rqm21sjPBg8RkcQ1m7n3kG3iRXMcz1htA8R1dXHHJa/B3LnW5iWtBI9KmYJmSkrmGSknZKwGzi072k8Wpp3j0pMbONlMeKwOxHEpZXcNI4xta+znWNnSPcQSSTew8Sl4Ps8xDCMehfQRyS0J0iSQloAiebPZIbgOc0jVuHM1VrIdyFn8354o8JjZJVPN3kiONg1SPIG+w6BuuTYbwqBu27CDFBJrl+dc5nBiO72ObouHgHcDrFiLg7+hRMrfpUbHeVM0D+tb7esTXSo2QH/Fsz+dj21UjJsL8ucBcncOlfpK7b9mB9Ph8NPG4tNTKWyEcZjY3U5t/GSwHxXRZyYNJjtLM17oqiF7GGz3MlY4NPMHEGwPlUyOZrgHNcC08RBBB8hC855q2XVOEYWKptRfhWsiroNNmtDyHNAN/C0vAG/n3haOqx+SjyZRmJxbJNenDhxgOkkL7ePS0j0q41n4b1NjtLKZGx1EL3R/xQ2Vjiz+8A+D6VKhqGPF2ODm8V2kEbuPeF50fswqaTBvjWOotK6n1zU4buNPKACNV950uBIIt+CZOwPkZvnM3+7ULIYyi4t9XqPsZOwVLUTFvq9R9jJ2CoyXfc9ckP87k7MaZ6WHc9ckSedydmNM9ALM7S6J02D4jGwXcadzgOnSQ8/k0rTKDjlcaemqJhGZODifJwQNi8NaSWjcd5AKBZ7Hc6UMGClk9RHG+nfK6RjnNa4tLi9pa0m7r3tu5wqvuep+EqcXfa2rgn26NUkxt+aqMAZlSpnkrJjLTaH8J8Clc10L+fwNLS5zb/AMlx+Cv+5+jL5cYqQ0iJ8sbWXA49U0hHlAcz/Uq6X6Yu0LknE/NJewVTbFOQqL732rlc7QuSMT80l7BVNsU5CovvfauUcm5WC24QudglTp/lkhe7yCRt1vlBxvCI6ymnppR83LG6N3SLjjHjBsR5EWMZs+qJXZZh+Cb6ltLMyIC38ZrpNI37r3txpey54zNR1lHBXyGPhZYvBMcB1MMoY7e0G3OF8qKqx/LD5qdlPw1M55cxxikkhcTuD2OYQWOIAu0n0brn6YVgWN4/iNNWVkZihiexwkdGYmNYx4foiYfCeSef81W1pnWnZXZuoqScaoGsiBYeJw0vmII8Z3HpCh7dcu09NV4ZNBEyMza2SNY0MaeDfFpNm2F7SW/8Qr/a3lmujr6PGMOjdJJEGtkY1peQWElrtA3uaQ4tNuK3jWG2kYhiVXJhtXiEAp2yF8dPTWcHNax0JfI8O3guMgAvY2ZxdJZ8elUqdkfK+Z/Oh7apTWSo2Ti2NZmH9SPbT+9RyNhJjui2EfFMtrtZJOD5TwDgPwY5OdY/adl6nxCi+DSzxQzF4fSvkeGjhGg7t+8ggkG1zvSNS8qzbNikXxDM4OBE5hEJv9LU5sgI6fBBKX2aYScn4M4Dc2pJd6fhDR+ZCh4vs0r6XC6moxGe7IGNZR04ndIwF8jQXj+VosTYDeb7+Kx32XsJpqvKlLTVUzIWyxuEcr3NaGycK90ZGoi+8cXGRdVriLDHsXh+SzpdQ0Pw2ONu8b3ujbGGjxh1xbxFfLYHyMPOZv8AdqXw2VYhDRVj62pBoaeCWaCGOdz45JNJ0va36LRff0lMHYID8TN8dTMR+ICJejHUTFvq9R9jJ2CpaiYt9XqPsZOwVGS77nrkiTzuTsxpnpYdz1yQ/wA7k7MaZ6AXHC66hBh6/Yxgs0jpDTFpcblrJXsaSePwQbD0LU4NglPRQtgpYmxxNuQxvSeMkneSekqeuIbWf2hckYn5pL2CqbYpyFRfe+1crnaFyTifmkvYKp9inIdF977V6I3KEIRXLIsuoQLHajlXF5KmCuwmaTW1jWSwMmLLlji5rtJcGvBvYtPQs9DlXHsaxCjmxaEQ01O4Ot4LbjU1zmtaHElzi0Ak7gAnfZcsquhKjZUf8czMP++D+rMmwlPsu5ezN9sPayKMmwsNtbyTJitC1kFvhEMnCxtJsHgtLXMvzEjeL87VuVyyLHnI5WzTWxQYdNHK2ljLWjhODbG0N3NLnt3vDRxDfxJqZn2difA2YZA4cJDHGYXO3Bz4+PV0B13eTUt1ZcsquvN7Ms5qNMML4GUUl7aCYhHYuvYyg72X32unnkfLXxbh9NSEhz2NJkcOJz3EueR4rm3oV7ZdQt0KFjLw2mqSeIQSE+hjlNUPFx/09R9jJ2Cohd9zy8HCZR0VkgP+iMpoJYdz0P8ACJPPJOxGmegEIQgEIQgps5UMlRh1dDC3VLJTSMY24F3FpAFylFknap8VUMVDLh1S+SF0jXOaBpJMjjuuOZPWyNKBTd/6Pquq9X3I7/sfVdV6vuTZsiyqFN3/AKPquq9X3I7/ANH1XVer7k2bIsgU3f8Ao+q6r1fcjv8A0fVdV6vuTZsiyBTd/wCj6rqvV9yx+VNonwHEcUrXUNQ5lW/UyMNsWeGXeESLHj5l6JsiyBTd/wBj6rqvV9yO/wDR9V1Xq+5NmyLIFN3/AKPquq9X3I7/ANH1XVer7k2bIsgU3f8Ao+q6r1fcjv8A0fVdV6vuTZsiyBTd/wCj6rqvV9y+VXt3ZJHIwYZVAuY5oO7ddpHQm9ZFkCz7n6J7MKla9jmkVb7agW3GiM3AP/25M1csuq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0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Now take all the dominant alleles and fill them across and down</a:t>
            </a:r>
          </a:p>
          <a:p>
            <a:r>
              <a:rPr lang="en-US" dirty="0" smtClean="0"/>
              <a:t>This will ensure that all of the dominant alleles will be written first</a:t>
            </a:r>
          </a:p>
          <a:p>
            <a:r>
              <a:rPr lang="en-US" dirty="0" smtClean="0"/>
              <a:t>Next lets take all of the recessive genes and fill them in down and across</a:t>
            </a:r>
          </a:p>
          <a:p>
            <a:r>
              <a:rPr lang="en-US" dirty="0" smtClean="0"/>
              <a:t>This will ensure that all of the dominant alleles will be written second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37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Now we can read the results that we have found</a:t>
            </a:r>
          </a:p>
          <a:p>
            <a:r>
              <a:rPr lang="en-US" dirty="0" smtClean="0"/>
              <a:t>When we cross breed (or “cross”) these two individuals we have…</a:t>
            </a:r>
          </a:p>
          <a:p>
            <a:pPr lvl="1"/>
            <a:r>
              <a:rPr lang="en-US" dirty="0" smtClean="0"/>
              <a:t>100% chance for a heterozygous genotype</a:t>
            </a:r>
          </a:p>
          <a:p>
            <a:pPr lvl="1"/>
            <a:r>
              <a:rPr lang="en-US" dirty="0" smtClean="0"/>
              <a:t>100% chance for a dominant phenotype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87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Fill in a Punnett square that has two heterozygous green pea pods</a:t>
            </a:r>
          </a:p>
          <a:p>
            <a:pPr lvl="1"/>
            <a:r>
              <a:rPr lang="en-US" dirty="0" smtClean="0"/>
              <a:t>Recessive pea pods would be yellow</a:t>
            </a:r>
          </a:p>
          <a:p>
            <a:r>
              <a:rPr lang="en-US" dirty="0" smtClean="0"/>
              <a:t>What is the outcome of genotypes and phenotypes?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086635"/>
              </p:ext>
            </p:extLst>
          </p:nvPr>
        </p:nvGraphicFramePr>
        <p:xfrm>
          <a:off x="5410200" y="2743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142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Fill in a homozygous dominant free earlobe student and a heterozygous free earlobe student</a:t>
            </a:r>
          </a:p>
          <a:p>
            <a:r>
              <a:rPr lang="en-US" dirty="0" smtClean="0"/>
              <a:t>What are the genetic outcomes?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72663"/>
              </p:ext>
            </p:extLst>
          </p:nvPr>
        </p:nvGraphicFramePr>
        <p:xfrm>
          <a:off x="762000" y="2362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78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Fill out a heterozygous widows peak and a homozygous recessive non-widows peak</a:t>
            </a:r>
          </a:p>
          <a:p>
            <a:r>
              <a:rPr lang="en-US" dirty="0" smtClean="0"/>
              <a:t>What are the genotypes and phenotypes?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4825989"/>
              </p:ext>
            </p:extLst>
          </p:nvPr>
        </p:nvGraphicFramePr>
        <p:xfrm>
          <a:off x="5410200" y="2743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686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Lets use these Punnett Squares to understand Mendel’s results</a:t>
            </a:r>
          </a:p>
          <a:p>
            <a:r>
              <a:rPr lang="en-US" dirty="0" smtClean="0"/>
              <a:t>In his P generation he crossed a homozygous dominant purple flower with a homozygous recessive white flower</a:t>
            </a:r>
          </a:p>
          <a:p>
            <a:r>
              <a:rPr lang="en-US" dirty="0" smtClean="0"/>
              <a:t>What genotypes and phenotypes did he find in the F</a:t>
            </a:r>
            <a:r>
              <a:rPr lang="en-US" baseline="-25000" dirty="0" smtClean="0"/>
              <a:t>1</a:t>
            </a:r>
            <a:r>
              <a:rPr lang="en-US" dirty="0" smtClean="0"/>
              <a:t> generation?</a:t>
            </a:r>
            <a:endParaRPr lang="en-US" dirty="0"/>
          </a:p>
        </p:txBody>
      </p:sp>
      <p:pic>
        <p:nvPicPr>
          <p:cNvPr id="6" name="Picture 7" descr="10F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34290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5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F</a:t>
            </a:r>
            <a:r>
              <a:rPr lang="en-US" baseline="-25000" dirty="0" smtClean="0"/>
              <a:t>1</a:t>
            </a:r>
            <a:r>
              <a:rPr lang="en-US" dirty="0" smtClean="0"/>
              <a:t> generation Mendel found a 100% heterozygous genotype and an 100% dominant phenotype</a:t>
            </a:r>
          </a:p>
          <a:p>
            <a:r>
              <a:rPr lang="en-US" dirty="0" smtClean="0"/>
              <a:t>Now lets think about it…</a:t>
            </a:r>
          </a:p>
          <a:p>
            <a:r>
              <a:rPr lang="en-US" dirty="0" smtClean="0"/>
              <a:t>What would happen in Mendel crossed the F</a:t>
            </a:r>
            <a:r>
              <a:rPr lang="en-US" baseline="-25000" dirty="0" smtClean="0"/>
              <a:t>1</a:t>
            </a:r>
            <a:r>
              <a:rPr lang="en-US" dirty="0" smtClean="0"/>
              <a:t> generation?</a:t>
            </a:r>
            <a:endParaRPr lang="en-US" dirty="0"/>
          </a:p>
        </p:txBody>
      </p:sp>
      <p:pic>
        <p:nvPicPr>
          <p:cNvPr id="9218" name="Picture 2" descr="http://www.biologycorner.com/resources/round_wrinkled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071"/>
          <a:stretch/>
        </p:blipFill>
        <p:spPr bwMode="auto">
          <a:xfrm>
            <a:off x="4419600" y="2057400"/>
            <a:ext cx="4603674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92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Mendel found a 25% homozygous dominant genotype, a 50% heterozygous genotype and a 25% homozygous recessive genotype in the F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He also found he had a 75% dominant phenotype and a 25% recessive phenotype in the 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8194" name="Picture 2" descr="http://www.biologycorner.com/resources/mendel_P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852022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56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Dihybrid?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results helped Mendel come up with most of the results that make up genetics</a:t>
            </a:r>
          </a:p>
          <a:p>
            <a:r>
              <a:rPr lang="en-US" dirty="0" smtClean="0"/>
              <a:t>However some genes did not behave in the same way</a:t>
            </a:r>
          </a:p>
          <a:p>
            <a:r>
              <a:rPr lang="en-US" dirty="0" smtClean="0"/>
              <a:t>Some genes behaved differently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485" t="36801" r="15115" b="800"/>
          <a:stretch/>
        </p:blipFill>
        <p:spPr>
          <a:xfrm>
            <a:off x="4495800" y="1828800"/>
            <a:ext cx="412652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4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The Law of Segregation </a:t>
            </a:r>
            <a:r>
              <a:rPr lang="en-US" dirty="0" smtClean="0"/>
              <a:t>gametes states that gametes pass on one of the alleles for a given trait</a:t>
            </a:r>
          </a:p>
          <a:p>
            <a:r>
              <a:rPr lang="en-US" dirty="0" smtClean="0"/>
              <a:t>That means that one allele comes from the mom and one comes from the dad</a:t>
            </a:r>
          </a:p>
          <a:p>
            <a:r>
              <a:rPr lang="en-US" dirty="0" smtClean="0"/>
              <a:t>This sets up some very interesting scenarios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343399" y="1894114"/>
            <a:ext cx="4648201" cy="4267200"/>
            <a:chOff x="4343399" y="1894114"/>
            <a:chExt cx="4648201" cy="4267200"/>
          </a:xfrm>
        </p:grpSpPr>
        <p:pic>
          <p:nvPicPr>
            <p:cNvPr id="2050" name="Picture 2" descr="http://www.nature.com/scitable/content/ne0000/ne0000/ne0000/ne0000/13295802/andrews_figure1_ksm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05"/>
            <a:stretch/>
          </p:blipFill>
          <p:spPr bwMode="auto">
            <a:xfrm>
              <a:off x="4343399" y="1894114"/>
              <a:ext cx="4421777" cy="426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8458200" y="2590800"/>
              <a:ext cx="533400" cy="6096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4335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Dihybrid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Sometimes there are traits in the genotype that are linked</a:t>
            </a:r>
          </a:p>
          <a:p>
            <a:r>
              <a:rPr lang="en-US" dirty="0" smtClean="0"/>
              <a:t>The traits that have two genes require a special punnett square</a:t>
            </a:r>
            <a:endParaRPr lang="en-US" dirty="0"/>
          </a:p>
        </p:txBody>
      </p:sp>
      <p:pic>
        <p:nvPicPr>
          <p:cNvPr id="5" name="Picture 2" descr="http://rushartsbiology.wikispaces.com/file/view/dihybrid_cross.gif/71241347/dihybrid_cros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600200"/>
            <a:ext cx="3667125" cy="457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04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Dihybrid?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there are two genes we use a dihybrid cross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dihybrid cross </a:t>
            </a:r>
            <a:r>
              <a:rPr lang="en-US" dirty="0" smtClean="0"/>
              <a:t>is a special type of punnett square that lists all the genotypes from two linked genes</a:t>
            </a:r>
            <a:endParaRPr lang="en-US" dirty="0"/>
          </a:p>
        </p:txBody>
      </p:sp>
      <p:pic>
        <p:nvPicPr>
          <p:cNvPr id="8194" name="Picture 2" descr="http://www.personal.psu.edu/staff/d/r/drs18/bisciImages/dihybridCrossEye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017065" cy="3695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297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order to set up the dihybrid cross we need to figure out all of the possible genotypes</a:t>
            </a:r>
          </a:p>
          <a:p>
            <a:r>
              <a:rPr lang="en-US" dirty="0" smtClean="0"/>
              <a:t>Remember there are two genes</a:t>
            </a:r>
          </a:p>
          <a:p>
            <a:r>
              <a:rPr lang="en-US" dirty="0" smtClean="0"/>
              <a:t>We can have a dominant or recessive for each gene in the linked genes</a:t>
            </a:r>
            <a:endParaRPr lang="en-US" dirty="0"/>
          </a:p>
        </p:txBody>
      </p:sp>
      <p:pic>
        <p:nvPicPr>
          <p:cNvPr id="7170" name="Picture 2" descr="Upload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14600"/>
            <a:ext cx="3989204" cy="2600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18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hardest part of setting up your Dihybrid is setting up the alleles </a:t>
            </a:r>
          </a:p>
          <a:p>
            <a:r>
              <a:rPr lang="en-US" dirty="0" smtClean="0"/>
              <a:t>Each parent is giving a pair of linked genes</a:t>
            </a:r>
          </a:p>
          <a:p>
            <a:r>
              <a:rPr lang="en-US" dirty="0" smtClean="0"/>
              <a:t>That means they will be giving one (A or a) and one (B or b)</a:t>
            </a:r>
          </a:p>
          <a:p>
            <a:r>
              <a:rPr lang="en-US" dirty="0" smtClean="0"/>
              <a:t>We need to account for all of the possibilities for gene (A or a) and gene (B or b)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28956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en-US" sz="3600" dirty="0" smtClean="0"/>
              <a:t>AABB x </a:t>
            </a:r>
            <a:r>
              <a:rPr lang="en-US" sz="3600" dirty="0" err="1" smtClean="0"/>
              <a:t>aabb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8156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Set It 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you have all of the genotypes, you would list the father and the mother</a:t>
            </a:r>
          </a:p>
          <a:p>
            <a:r>
              <a:rPr lang="en-US" dirty="0" smtClean="0"/>
              <a:t>In order to make it easy, think about solving a “FOIL” method problem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1447800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AaBb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033126"/>
              </p:ext>
            </p:extLst>
          </p:nvPr>
        </p:nvGraphicFramePr>
        <p:xfrm>
          <a:off x="228600" y="3733800"/>
          <a:ext cx="44196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5181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8309" y="2162327"/>
            <a:ext cx="297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AaBb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233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Cross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Now all we do is solve</a:t>
            </a:r>
          </a:p>
          <a:p>
            <a:r>
              <a:rPr lang="en-US" dirty="0" smtClean="0"/>
              <a:t>Each box should have a column and a row</a:t>
            </a:r>
          </a:p>
          <a:p>
            <a:r>
              <a:rPr lang="en-US" dirty="0" smtClean="0"/>
              <a:t>Each square should have two different alleles for each genotype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728045"/>
              </p:ext>
            </p:extLst>
          </p:nvPr>
        </p:nvGraphicFramePr>
        <p:xfrm>
          <a:off x="4572000" y="2438400"/>
          <a:ext cx="4419600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920"/>
                <a:gridCol w="883920"/>
                <a:gridCol w="883920"/>
                <a:gridCol w="883920"/>
                <a:gridCol w="883920"/>
              </a:tblGrid>
              <a:tr h="5181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aabb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792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AABB homozygous gene is crossed with  </a:t>
            </a:r>
            <a:r>
              <a:rPr lang="en-US" dirty="0" err="1" smtClean="0"/>
              <a:t>aabb</a:t>
            </a:r>
            <a:r>
              <a:rPr lang="en-US" dirty="0" smtClean="0"/>
              <a:t> homozygous recessive </a:t>
            </a:r>
          </a:p>
          <a:p>
            <a:r>
              <a:rPr lang="en-US" dirty="0" smtClean="0"/>
              <a:t>What are the genetic outcomes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2133600"/>
          <a:ext cx="45720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48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AaBb heterozygous gene is crossed with a </a:t>
            </a:r>
            <a:r>
              <a:rPr lang="en-US" dirty="0" err="1" smtClean="0"/>
              <a:t>aabb</a:t>
            </a:r>
            <a:r>
              <a:rPr lang="en-US" dirty="0" smtClean="0"/>
              <a:t> homozygous recessive gene</a:t>
            </a:r>
          </a:p>
          <a:p>
            <a:r>
              <a:rPr lang="en-US" dirty="0" smtClean="0"/>
              <a:t>What are the possible genetic outcomes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2362200"/>
          <a:ext cx="4343400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492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304800"/>
            <a:ext cx="8229600" cy="1143000"/>
          </a:xfrm>
        </p:spPr>
        <p:txBody>
          <a:bodyPr/>
          <a:lstStyle/>
          <a:p>
            <a:r>
              <a:rPr lang="en-US" dirty="0" smtClean="0"/>
              <a:t>Law of Segregation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 us to really break down the different types of effects that genes can have on an organism we have to define two words</a:t>
            </a:r>
          </a:p>
          <a:p>
            <a:r>
              <a:rPr lang="en-US" b="1" dirty="0" smtClean="0"/>
              <a:t>Genotype</a:t>
            </a:r>
            <a:r>
              <a:rPr lang="en-US" dirty="0" smtClean="0"/>
              <a:t> (gene) is the allele makeup of any given trait</a:t>
            </a:r>
          </a:p>
          <a:p>
            <a:r>
              <a:rPr lang="en-US" b="1" dirty="0" smtClean="0"/>
              <a:t>Phenotype</a:t>
            </a:r>
            <a:r>
              <a:rPr lang="en-US" dirty="0" smtClean="0"/>
              <a:t> is the physical outcome of that trait</a:t>
            </a:r>
            <a:endParaRPr lang="en-US" dirty="0"/>
          </a:p>
        </p:txBody>
      </p:sp>
      <p:sp>
        <p:nvSpPr>
          <p:cNvPr id="5" name="AutoShape 2" descr="data:image/jpeg;base64,/9j/4AAQSkZJRgABAQAAAQABAAD/2wCEAAkGBhQGEBUUBxQWFRUWFxcYGBYYFxgXGBkVGhoaFxsZEx0XGycgFyUkGhsbHy8hLycpLC0sGR4yQTAqNSYrLCkBCQoKDgwOGg8PGiwlHyQpKi4pLyo1LikpLCkvLSwvLywuNCwqLCktKSwpLCkpKSwpKSwpLCksLCkpKiwsLCksKf/AABEIAKQBAwMBIgACEQEDEQH/xAAcAAEAAwADAQEAAAAAAAAAAAAABQYHAwQIAQL/xABCEAACAQMCBAMDBwwBAgcAAAABAgMABBEFEgYTITEHQVEUImEVMkJxgZGhFhcjM1JUYmSSk9HTQyTxY3KCsbLB4f/EABoBAQADAQEBAAAAAAAAAAAAAAABAgMEBQb/xAAyEQEAAQIFAAYJBQEBAAAAAAAAAQIRAwQSITETQVFxgZEFFjJSU2GhsdEVIjNC4SMU/9oADAMBAAIRAxEAPwDbKUpXktClKUClKUClKUClKUClKUClKUClKUClKUClKUClKUClKUClKUClKUClKUClKUClKUClKUClUe64mut5lgeJYhfx2fKZCX2mVY2ffu6MSSQMY248+tcGl8Y3eoOkscTGB5JUKmIKsaKXVXEply7ZQbl2/SIGNvW+iUL/AErPF4zu9Mt4bjUDFKJ7Ga5EaxlNjxRxyABtxLBt/Xp0x09K4uKdXvLNWt5p0LsltMsscZTbm6ihePAk6qSwIOckBwc96no5LtIpVNi4qm9qFnJsNwLohjtIHsYj53NAz0yCI+/zs1FQcdXWn2kF1qPKlW4tZphGiFCjxR80e9ubcpGQ3T3TjHpUaJGj0qqcL6xd3U5j1SNthj3iRolhw4YAooEr71IOQe4wck5FWuqzFgpSlQkpSlApSlApSlApSlApSlApVVsuNmu2Qy27RxSyywJKXVv00ZkHvIBkK3LbDZ7+QyCYvRvEJ7Ozgk4iiYCS0M4lDoxkMaoWygwIy28FepHXrtq+iUL9SqTD4nRyLL+jR5IxCQkFxFOGWWVYQN64CsrsMqcDqMEjqO4eNXjZoZbYi5EscSxCVSjcyNpgxkx7oCI+fdzkYGcimioWqlUmXjSeee3Szg677qOeIumeZDGHCo2OoOVYN0yCMgdRXNd+I8cMKy20TyA28dwQpAKiWVIUQ56bixf+21NFQuFKp994hDSdyapEIpw8aqjzIIysiuyuZSAFAEbg9MgrgbsjMvwvxKnE8TPb4BSRo3Cusi71Ct7jp0cFWUg9O/YEYqJpmNxM0pSqpKUpQKUpQU6+4EOoXonnaHYJo5siJhNmPBVCQ+w9QBzNu7b7vxqaThO1jmMyxDeWZu7bQ7ghnVM7FYgnLAAnJ69al6i+IeI4eF4ebqjYXIVQAWZ3PZY1HVifSraqp2Q5F0CBVjXlLtijaKMEZCxMoVkwe4KqB1z2rqRcGWkMbxrD7sgQNl3Y7UOUVWLFlCnqoBAHlUdoPiNDrc6wSxT28jgmMToqiTHUhCrEZA67ehq2VM6qdpEFY8Ocm+kurgqW5SQRbQ2VhVi55jMxLsWI6+ij1NcHDHA1vw7BGhRXdYREzncVYEDftR2KoHIywHfzzXJxRxtBwqUS5EkksmSkMS7pCB3bBICj4kivnDHGsPFJdIVkiljALQyqFcKegYYJDDIxkE1P77X6h3dJ4at9DYtp8e0lQuSzOQg6hELsdig/RGB8KlKUrOZuFKUokpSlApSlApSlApSlApSlBTuG+DJLcIdWlciOe4mSD9GUV5JJdr5C7m9x8hScAsfQY7kvAcFxBBDM0hSCB4F6qCyOqLuYhejDYCCMdastKtqm90K83CbXSMup3c82WhIyI1C8mRZRhUQAlmUBmxkjtivuocHpezPNFLJHKzxSK67Dy3iRohtDLhgyOwYHOc+VWClNUiuW/By2jRSRyyGWOWSZ3IQmVpRtcOMAKCoAGMYCiq6OBpHsLwQRmOW7uEkEZdd0UKzI4XcCVBA5j4BOC+OtaLSpiuYFZbggTEyT3ErXO9HW4xGGTlqyKqqF2bdrvlcdd7H0xM6VYNp6EXE0kzFixd8ZyfJQoAVR5ACu7SqzVMhSlKhJSlKBSlKBWY+Lmox6beaa1+22Me1HJyQH2whScem49fLNadWWeMem/K93p8Ycplbw7gA3ZYD1B6EVtl/5IVq4VvVOILe5ktVs5keT2u2Zdh3EYkAJyO3Q4+2t2rzr+STaPJBJNMG/6q2AVYljBzKvViCSa9FVtm/ahWjhj/F+rw6brc/yg6oWgtwhboMe+WGew6kGvzwrrMWoa5ajTpVciG5D7TkYIVlBPY9QTXW8QdAOu6vcCOTllYbbugkU53/OBx6etcXAegHQtZtBLJzC0dz2QRqMIvYAn1/Ct9ug8Ff7NxpSleY2KUpQKUpQKUr5QfaUpQKUpQKUpQQWl8Se0Xk9pfKI5Y8SR98S27Yw658w2VYeRAqbkYqCUGTg4HbJ9OtV7jDQX1BUuNIwLu2JeEns4+nDJ/C46fA4Nd/hvXl4ltY7i3BUODlT3R1JVkb4hgR9lWmNrwhH6PxVJPcC3162NrK6s8Q5qypIq/OCsoGGXIJXHY5qwXFwtqjPcMFVQWZicAKBkkk9gBWOeI/iH8p8s6FC2Le5QpescIJFJUhFHV1PVCTgGoO+41vtbaODVyt1FJIC9uiiAyKuW2lxnCggE574xW1ODNdM1xa0c/JnOJTE2mW28P8AEsXEys+nCTljG13jZFcHPWIsBvHTv9Vcuva/Dw3CZdSbC5AAAyzueyRqOrMfIV1eEuI4+JLfdaoYih5bwtgNEy/RIHTGMEHsQRUJwzbfldcy32pjcIZ5YbSM/NjWM7Glx5uzA9fIAYxWVo56ml1r0u5e8hR72Iwuwy0ZYMUPoSvQmu3SlUClKUSUpSgUpSgVlHjVMYLrTmiaVSBd+9EgdgMQddp+cPUelavWeeMIVIrZ7Un2tZiLZQAd+4fpFkyRhNgBJ8sLWmF7UK1cM0fV21Ca2HPklAurckC25MY/SL+sY9c+gFejaxTTXkudQs14nVI4eapTlMXDXQ6xLKWwVGckYByQBmtsq+PTNMxEzM9/+K0RaGH+Id61hrU7JJLEORb5ZYecn0sCVe4+BHxr8cBagdQ1u1LSySgR3GGaHkp8wZEY7n4k/wANTPiOzW+qxnQPeuGhHtCN0iEIY8t2YHKtnIAAOR+P78Oy1xqjnXwFnWE+zKhzGYiw5rBj1Zs7QQQMA/drpnRqvNrcdX2v9UW/c1elKVxtXQ17Uvka1nnC7uVFJJt7Z2KWx8M4qtXWs3mlrGlxNbSPcNbqjBCpiaViHYpv/SIABsO4EscGrlJGJQRIAQQQQRkEHoQQe9Q0PBdpAjokI2uFByzsQqHcioWYmMKeqhSAD2xVqZiOUIJOI7qW49iDxiUTvGbjl5UxrAlx0TdgOd4UjOMAnHkIbSOJLqFVt7Xc0he8leSOLnZK3TxhUR5V2rkEn3iQNo6d6vJ4StTEIuV7ocyA73D809C/MDb9xHQtuyR07VxtwXZtGkawhVjLlNjOhXmHLgMjBsMe4zg1fVSK3dcY3duYZL5Vt4+VC8uYzMiuzsJVnaNi0A2gFG2kdTk9DUn4hWr3y2kaMAj3caurKWDjDEBgGGRle3n09Kk5+DbS4KF4F9xUQBSyqUQ5RHVSFcKeoDAgVJXVil7s9pUNy3Ei58nGQGH3n76jVF4mBSbbiy5jiguJDEY7pZ9kITBh2RSSx+9u/SdI8N0HU9MYxVn4VuJr20il1J1Z5UST3E2KodFbYPeJOCT1r5DwlawOzxwjc4cHqxUCT9ZsUnbHu89oGakLNI7dRFabQIgqbQc7QFG1T5j3cVFUxPA7FKUqiSlKUHyqf4WrzNKXPdpbrPwJnkz91XGqNM0nhzJNIsbTWEshmbl9ZLaRv1hK/TjJ97p1XJ6Gr07xZDIuIZn0+1XT7qJknQiMqQQG2NnmIcYKkDdn41xRXy6RcxTXGdiiRSfQuBgnHlkV2OINYk45lM+rklDnkw5O2KM9sY7sRglqiJtGjjGQCSP2mLfga9fByNsvXhzHt7zv/jzqpo1Wj5/VsnhBYvL7VeS5Edy8fLBGNyxqVMmD2BJIHwWpfw3PJjvIj/xX9yv2MVlH/wA6zfwt4uutNd7HTYueHUvCrPsSEg++XJ67OobAyc9B3rWuEOH30CKT26QSTzyvPM6javMfAxGD1ChVAH1fGvMxMPor0d1nfRa0WTtKUrBcpSlApSlApSlArK/GPUjpV3p0ipvwLsbdwUnKwD3SemfhWqVl/i7axXt5pyakFKMt4MMcAnbBjrkdc1tl/wCSFauFLvOKBqctskUMif8AVWx3OUGMSr80KxJr0HWB6jw7baS9s1tGFkN1bBSWYnHNXIXcfSt8rbN21RZWjjdi/HOu/IutT7o2kDwW+dpXcMb+wYjcOvr6V+ODNc+WdbtdsbxhYrn55XLZVfJScAY9f/auxxnpUGra1cLqKqxENsUBYq30923BB9M/ZX44S0eDR9btBp6BSY7kv7xLH3Fxu3En1x9tb7dB4K762z0pVO8U9Xm0ayRtKkMTtPGm8BSdrbs43AjyrzHRRRNdUUxzM2XClYH+Veo/v839EP8Arp+Veo/v839EP+usumw+37vb9X877secN8pWB/lXqP7/ADf0Q/66flXqP7/N/RD/AK6dNh9v3PV/O+7HnDfKVgf5V6j+/wA39EP+un5V6j+/zf0Q/wCunTYfb9z1fzvux5w3ysD4ivZtL1q+l0eUxSrJH17ow5anbKvZh+I8qflXqP7/ADf0Q/66jAHlkklvJGlkkILOwUEkAKOigDsKrVmKYpnRO7uyHoHGpxo/9FMaLTff5NX4O8UItdZINXAt7pugXP6OQ/8Agse+f2T18utXmvN1xbLdDEwyO/1H1B8j8avfhbxdeX1wbafddQKOtwT70JA6JI3aXOP/ADDPXNWwsWMTv+ji9Leh5yX/AEoqvRPbzH58PJq1KUrV4JXXv7QX8TxucB0ZCR6MCvT7652baMt2qgcY+LcOhwO+iL7UUO0yKf0COeys/wBNvPYuTjzHerU0zM7IZItu+mu1vfrtmgwjr9XQMvqGGCD8a4b6YIuCf+3xrjkuJuLbpp9YkbmhF3Mvu7d3VI1A6AKvXHqa5m4cSYEXDyPn1YdD69AM/bX0lGNVotMbvPqwo1Xvs0DwQ4YZne/uBhGQxQerDdl3+AyAo9cGtfry5wb4gXnAjpHbESQMxDQyHCbg2xirf8fXrnt16g16G4f4tj10mN1aC4UZe3lwJAP2lx0kU+TDI+qvCzFNU1zVLuptEWhO0pSuZcpSlApSlApSlArKfGmxOo3OnpEsTkreYWXOw4WA4O3qD6GtWrKPGqy9vudPVYxL0uzs3mM9BAcqw7EdxWmH7XF+VauFGXh19Nlt3kt4Ih7VbDcJJJZDmVeiluij8a9H15xOlPFNbPPBKoW6twHmuuaRmVRhFHr616Oq2JFojaY795+8q4fDEPEXSG1XWJ+VFDLthtyVkLowyH6xMnzfjn4Vx+H+jtpOs2vNhhi3R3OBGzuxwi9ZGfv36Y+NcniLpzXusztDC0pSG36pMYZFyH+YezZx1HwFcfAGntZ61ameJ4y0dz1kn5zthB87yXGen1mtLRa+meOb7cdl/DhX+7dKg+MOFl4utxDJI0WJFkDKATlc+TdPOpylcreJmJvHLNPzMfz0v9qL/FPzMfz0v9qL/FaXSo009keUOv8AUM18Wrzn8s0/Mx/PS/2ov8U/Mx/PS/2ov8VpdKaaeyPKD9QzXxavOfyzT8zH89L/AGov8U/Mx/PS/wBqL/FaXSmmnsjyg/UM18Wrzn8s0/Mx/PS/2ov8Vn2p2vyFd3ME8u9YXUB2CqcFA3XHTua9F1RD4VRXupzXmrPzY3ZXW324Teqhcy5Pv4x0GMeuairDoqpmLRHg68n6Xx8DF111VVRadpmbXtso/CXBE3Gp3y7obP8AbxiSb4Q5+av8f3fDZtH0aHQIVh0uMRxr2UfiSe5J8yetd0Db2r7UxEUxanhxZvOYubxOkxZv2dkdxXyvtQ/E/Ea8NxBtjSyOwjhhUjfLIeyrnsPMnyAJqYi7kV29sxxbPefLs7pZ2kgQwoeWjhYkmka5Ye849/G3IGB51nXEk54mS5eKEQWdnaBrWEAL+uOBM6joCYwzAdwCp8yTr/DOgvaW8vy1teW6kklnUdUBdQnLXPcLGqpnzwT51nnCWmIG1XTnZ32Pywzd+S0XKQf+gDH3V0UTz8kKNw+N0O895GZz9+B+AFSdR2gIYYAkow0bOjD0ZWINd922An0Fe1Tw455RPC9iupahHDOMpJLcxsP4WjY/gcEfECr7wc/5TJBa8TbkuYjKtneRHbIOQdjxsf2lwDtIwysPPvTfDa2N7qsez/jaeVvq28sZ+tjWleGuhie/v7mRtwiuZ4okx0QvseV/rb3V+oH1rzcxMXnudNHC0cBa5Lr1qz6gVYpNJGsqKVWZEO0SqpJxk5HfHQ1ZKoqWs/huG9hRrmw3FuUv661BO5uWP+ZM5O3oR8at+l6pFrUSzac6yRuMqynI/wDwjsR3FcVUdccNHbpSlUSUpSgUpSgVkfjlqbaPcadJblQR7UMuCVwRAMNjqM+ta5VD8TdGluXtbmziaZbczLLGo3OY5VUFlX6e0oPd7nNa4ExFcTKtXDJjxfJrFxaxycgKbm3JEbM7EiRfM9FFelKxXTdLXiOeCPQ4CqrPFLNLyDEqJG2/BLKu5iQAF6+Z8q2uts1MTVFlaI2YT4lcQPoOty+zmPDwwZWTIBwGxhh80jP41+PDziF9e1y35/KwkdxgRlmxlBncT37eXpVn480p7C/kuLuEy200MSsypzeXJGW/WIATghvnYr88CaQdR1CO5soWit7eOUBjGYhJJLtGI1IBICjJbGM9K2109D4ItOpqlKUrzmpSlKBSlKBSlKBSlKBSlKCN1/WfkKHmCKSZiwRI4l3Mzt2Hoo9WPQVFcN8MyJM15xCQ924IVQcx28Z/4oM/D5z/AEj8O9npU3tFkPlZXwbfRapf6lNbKRzZUZWP04V3xB0+BkR/wq68d6i2n2EvsZxNLiCHBwedMRGmPqLbvsqsazo68ET2Elt0gEXsMp8hk74Xb0zJuyf460o47yWfcYQfIGryB+kd2FkQ+Qk+aw/qB+9a6Wp3It4yW9M/YOtX3xS4WbiKz3WQzNAS6Ad2X6aj49Aw+K1nOl6RPxJPaxXcbKk5Ds+RhokwzlMHsR0+s16ODjRFFp6mNVF5X3wi4bOlWhuLkfpbk7uvdYskqPtJLfavpUj4ea6bbVL6CcYjnuJWhbyMsIQSr9e1kb7DVp3CAZOAqj6gFA/+gKp+naK91ogvLQEXK3Et/EfMguSV+IeAYx55FcUzqvfratXqEs+FItNu2udPLRcxSJYlwIpHyCJCvYOMYyO+etSdhepqUSS2p3JIqup9VYZH4GuxXPvCSlKVCSlKUClKUClKUHyvtKUClKUClKUClKUClKUClKUClKUClKUClKUEBregSa1eWrysot7dmlKddzXA92MnpjaoLHv3xXf1/RI+I7aS3vR7ki7TjuD3DL8QQCPqqQpU3lDN4tZvNIHK1mxuJZV6CW3VXimx0DZyOUT3IPb8Kh9J4Tu+EZjez2/NWYPvt4cvLaK7mTEQJxICT7wGOvbIrYKVfpPkWZreXU3Fw9l0u3uYkl92aeaJoRHCej8sSdXcrlRjoM5rQrSxSyiWKBQERQir5BQNoH3V2KVWqq4hOE9AbhmBoOZviWRzCCOqQnqI2Ofe2ktg+mKm6UqszfcKUpRJSlKBSlKBSlKBSlKBSlKBSlKBSlKBSlKBSlKBSlKBSlKBSlKBSlKBSlKBSlKBSlKBSlKBSlKBSlKBSlKBSlKBSlKBSlKBSlKBSlKBSlKBSlKBSlKBSlKBSlKBSlKBSlKBSlKBSlKBSlK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29" y="2286000"/>
            <a:ext cx="4211909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79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Law of Segregation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Genotypes can be “pure” or “mixed”</a:t>
            </a:r>
          </a:p>
          <a:p>
            <a:r>
              <a:rPr lang="en-US" dirty="0" smtClean="0"/>
              <a:t>If they have two dominant alleles or two recessive alleles they are </a:t>
            </a:r>
            <a:r>
              <a:rPr lang="en-US" b="1" dirty="0" smtClean="0"/>
              <a:t>homozygous</a:t>
            </a:r>
          </a:p>
          <a:p>
            <a:r>
              <a:rPr lang="en-US" dirty="0" smtClean="0"/>
              <a:t>If the two alleles are different they are </a:t>
            </a:r>
            <a:r>
              <a:rPr lang="en-US" b="1" dirty="0" smtClean="0"/>
              <a:t>heterozygous</a:t>
            </a:r>
            <a:endParaRPr lang="en-US" b="1" dirty="0"/>
          </a:p>
        </p:txBody>
      </p:sp>
      <p:pic>
        <p:nvPicPr>
          <p:cNvPr id="6" name="Picture 2" descr="http://www.fao.org/docrep/006/x3840e/X3840E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2" y="2209800"/>
            <a:ext cx="431799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79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Segregation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Lets take an example of the Law of Segregation…</a:t>
            </a:r>
          </a:p>
          <a:p>
            <a:r>
              <a:rPr lang="en-US" dirty="0" smtClean="0"/>
              <a:t>For the trait of hitch hikers thumb a homozygous recessive individual will have hitchhikers thumb</a:t>
            </a:r>
          </a:p>
        </p:txBody>
      </p:sp>
      <p:pic>
        <p:nvPicPr>
          <p:cNvPr id="3074" name="Picture 2" descr="http://taksnoproblem.pbworks.com/f/1270053575/hitchhikers%20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571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57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allele comes from the sperm (dominant or recessive)</a:t>
            </a:r>
          </a:p>
          <a:p>
            <a:r>
              <a:rPr lang="en-US" dirty="0" smtClean="0"/>
              <a:t>One allele comes from the egg (dominant or recessive)</a:t>
            </a:r>
          </a:p>
          <a:p>
            <a:r>
              <a:rPr lang="en-US" dirty="0" smtClean="0"/>
              <a:t>This means that there are four possible outcomes to the two allele combination that will be seen</a:t>
            </a:r>
            <a:endParaRPr lang="en-US" dirty="0"/>
          </a:p>
        </p:txBody>
      </p:sp>
      <p:pic>
        <p:nvPicPr>
          <p:cNvPr id="4098" name="Picture 2" descr="http://www.indiana.edu/~oso/lessons/Genetics/figs/sheep/2_fXe_sp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38" t="50000" r="15529" b="2266"/>
          <a:stretch/>
        </p:blipFill>
        <p:spPr bwMode="auto">
          <a:xfrm>
            <a:off x="4648200" y="2614749"/>
            <a:ext cx="3992880" cy="2020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54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Segregation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means we could have HH, </a:t>
            </a:r>
            <a:r>
              <a:rPr lang="en-US" dirty="0" err="1" smtClean="0"/>
              <a:t>Hh</a:t>
            </a:r>
            <a:r>
              <a:rPr lang="en-US" dirty="0" smtClean="0"/>
              <a:t>, </a:t>
            </a:r>
            <a:r>
              <a:rPr lang="en-US" dirty="0" err="1" smtClean="0"/>
              <a:t>Hh</a:t>
            </a:r>
            <a:r>
              <a:rPr lang="en-US" dirty="0" smtClean="0"/>
              <a:t> or </a:t>
            </a:r>
            <a:r>
              <a:rPr lang="en-US" dirty="0" err="1" smtClean="0"/>
              <a:t>hh</a:t>
            </a:r>
            <a:endParaRPr lang="en-US" dirty="0" smtClean="0"/>
          </a:p>
          <a:p>
            <a:pPr lvl="1"/>
            <a:r>
              <a:rPr lang="en-US" dirty="0" smtClean="0"/>
              <a:t>Where capitals represent dominant traits</a:t>
            </a:r>
          </a:p>
          <a:p>
            <a:pPr lvl="1"/>
            <a:r>
              <a:rPr lang="en-US" dirty="0" smtClean="0"/>
              <a:t>Also for the ease of reading we always put the dominants before the recessives</a:t>
            </a:r>
          </a:p>
          <a:p>
            <a:r>
              <a:rPr lang="en-US" dirty="0" smtClean="0"/>
              <a:t>This means that three genotypes will be seen and two phenotypes will be seen</a:t>
            </a:r>
            <a:endParaRPr lang="en-US" dirty="0"/>
          </a:p>
        </p:txBody>
      </p:sp>
      <p:pic>
        <p:nvPicPr>
          <p:cNvPr id="1026" name="Picture 2" descr="http://images.tutorvista.com/cms/images/123/pictorial-representation-describing-law-of-segreg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2209800"/>
            <a:ext cx="4141879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5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can do these problems very simply by setting up a Punnett Square</a:t>
            </a:r>
          </a:p>
          <a:p>
            <a:r>
              <a:rPr lang="en-US" dirty="0" smtClean="0"/>
              <a:t>This is a 2x2 square where the possible alleles that the mother and father can donate will be displayed on the boarders of two sides</a:t>
            </a:r>
          </a:p>
          <a:p>
            <a:r>
              <a:rPr lang="en-US" dirty="0" smtClean="0"/>
              <a:t>The possible genotypes of the offspring are displayed in the middle</a:t>
            </a:r>
            <a:endParaRPr lang="en-US" dirty="0"/>
          </a:p>
        </p:txBody>
      </p:sp>
      <p:pic>
        <p:nvPicPr>
          <p:cNvPr id="5122" name="Picture 2" descr="http://upload.wikimedia.org/wikipedia/commons/thumb/1/17/Punnett_square_mendel_flowers.svg/550px-Punnett_square_mendel_flower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3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23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Lets set up a Punnett Square</a:t>
            </a:r>
          </a:p>
          <a:p>
            <a:r>
              <a:rPr lang="en-US" dirty="0" smtClean="0"/>
              <a:t>We are going to cross a homozygous dominant green pea pod with a homozygous recessive yellow pea pod </a:t>
            </a:r>
          </a:p>
          <a:p>
            <a:r>
              <a:rPr lang="en-US" dirty="0" smtClean="0"/>
              <a:t>First we need to select a letter to represent the alleles</a:t>
            </a:r>
          </a:p>
          <a:p>
            <a:pPr lvl="1"/>
            <a:r>
              <a:rPr lang="en-US" dirty="0" smtClean="0"/>
              <a:t>For this scenario lets choose “G” to represent green and “g” to represent yellow</a:t>
            </a:r>
            <a:endParaRPr lang="en-US" dirty="0"/>
          </a:p>
        </p:txBody>
      </p:sp>
      <p:sp>
        <p:nvSpPr>
          <p:cNvPr id="5" name="AutoShape 2" descr="data:image/jpeg;base64,/9j/4AAQSkZJRgABAQAAAQABAAD/2wCEAAkGBhAQERIUEBQVFRUWFRIZFhUVExQXFhgYFRoVGBUbFRQXHSgfFxkvGRcUIC8gIycpLC0sFR4xNTA2NSYrLSkBCQoKDgwOGg8PGikkHyUvLCwtLzQvLyksMjEpLCwpLC0qKiwsLCwsLy0sLzAsLCwpKSwsLCwsLCwsNCwsLCwsLP/AABEIAOEA4QMBIgACEQEDEQH/xAAbAAEBAAIDAQAAAAAAAAAAAAAABQQGAQIDB//EAEkQAAECAwMEDAwFAwMFAQAAAAEAAgMEEQUSIQYxQWETFBUiMlFxdIGUs9MzNDVTVFVygpGTobIHQpKxwWLR8COi4SRDUnPCFv/EABoBAQADAQEBAAAAAAAAAAAAAAACAwQBBQb/xAA0EQACAgEDAgMFBgYDAAAAAAAAAQIDEQQhMRJBUXGBEyJhkbEFMqHB4fAUI0JSYtEGNKL/2gAMAwEAAhEDEQA/APuKIiAIiIAiIgCIiAIiIAiIgCIiAIiIAiIgCIsdtoQjFMIPYYgaHGHeF8NOAJbnp/cIDIREQBERAEREAREQBERAEREAREQBERAEREAREQHDq0wzqJk3lOJsxWuh7G+GQC29e4wdA0gj4K4tHmhtK1mPzQ5gUPFV1Af94afeUJNrDM185VuMu2cP1Nrtm02y0F8VwrdGArSpJAaK8pC4sS0XTEBkVzLl+pDb1cKmhrQZxj0rWsu4pjRZaUZniODnahiB9L591bhBghjWtaKBoAA4gBQfRE25MQnKdskuFt6ndERTNIRFKtvKWXlAdkdv7pLYYxe7iw0AnCpoM/EmcHJSUVlmdPT0OBDdEiuusaKk/sANJrQAaSQvm1m2g+dtqDHaNjYGPF3C8WtY7hkCjiSW8dLooVOygynjTrhfo1jTvYbSS0HjJPCdorQU0DE12n8N7ELWumXjhi7D9mtXO6SABqbXSqOvqlhcHmrUu+5Qr+6t2zeFCs7KfZJuLLPh3HMvUN+t6hGigpvSHK6tIyzYZWblptuaoa+mr+7C4e6rJtpZNWonKtKa4T38jc5mYbDY57sGtaXE6gKlTMmrddOQjEMPYxeLRvr1aAVOYUxNOgqZl/ad2WbDZi6O4AU0tFCacpuj3ldsazhLwIUIflaAdbs7j+olM5lgKcpXdK4S383wZqIimaQiIgCIiAIiIAiIgCIiAIiIAiIgC1j8QLN2WVvt4UE3gdN3M7+D7q2dallRljAEKNBhEuim9Du3Hb0mrXVJFDppStTRQnjp3M2qcPZNTfKMPI4unJuLNxBwWsY32i0A06Af1reVIyVsna0rDYRRx3z/AGnYkdAoOhV0gsLcaaDhWurl7vzYWDalsQpZoMQmrjRrWtLnuIz3WjE6zmGlT8pLUm4ZayVgOdeFTGoHNZnFAwGrnaccMRnxC0mYyZm47y6Ls73OwLjCxpxb57Q0ahQJKTXCOXXShtCLb/Ay7d/EOLEvMlxsTTvQSKxT/wCRvA3YY0aTrBzalFiucSXEkk1NXOJNM1XOJJ6Vtkp+HkU52lo/rexv+2Hslf1DlWxWXkBLQiHRf9VwzAikMe4SS73ieRUOE58nmy0+p1D9/Zfvsapknke+bIiRQWwBjxGJqb/Txu6Bxj6jDhhoAaAAAAABQADMANAXYBFfCCisI9SjTxoj0xCk5UWXtiVisAq6l5ntNxHxxHSqyg25lhLy2yMJJitGDLrsSRVu+pSmI0rssY3J3OCg+t4TNTyWc+dmZa/wZaEM+ktJudOLP0L6UtYyBsowpcxHij4xvHQbv5cOku95bOo1rEdyjRVuNScuXv8A6/AIiKw2BERAEREAREQBERAEREAWp2E+0pqWgx9tQWbLDa+7tMm7eFaV2bHlW1lQ8hPJslzeF9oQDc60vTIPUj36bnWl6ZB6ke/V1EBC3OtL0yD1I9+sIZKzIibKI0rsla39ob6vHXZs+tbUiYOOKfKIW51pemQepHv03OtL0yD1I9+rqIdIW51pemQepHv03OtL0yD1I9+rqxJ60mQhiau0NGc/2GsqFlka4uU3hI6k28Im7nWl6ZB6ke/U+xnWnMNikzUFtyPMQvEyaiE9zAfDaaVVaw2vcY0V3/cc3DRvBdwHwHurwyP8HMc9nu2eo02q2CsXD48u3zOyj0vBzudaXpkHqR79NzrS9Mg9SPfq6itIkLc60vTIPUj36w5jJWZiP2SJGlXPw3zpCpwzZ42K2lExk44qXKIW51pemQepHv03OtL0yD1I9+rqIdIW51pemQepHv03OtL0yD1I9+rq848y2GKvIA/zMNJ1LjaSywRtzrS9Mg9SPfrnJ6dmHRZqFMPZEMF8INeyGYdQ+G1+LbztJOlJeO6YmWOFQ2GH0HHeFN9ynED+ldbE8dtH25bsGKmjURvi5w4zhPxx3XwyTnBweGXkRFeQCIiAIsacnmwqFwNDpAqveHEDgCMQRUKqN0JTdafvLldyTi0s9jsiLFl7RZEcWtqaVqaYfFJ3QhJRk8N8fEKLabXYySoeQnk2S5vC+0K4VDyE8myXN4X2hWkS6i6vdQE0JpoGfoXhJ2gyLW7XDQcFVK6EZqtvd8LxJKLayuDJRFizdoshkB1STmAFSu22wqj12PCEYuTwjKRcArlWESTOTEy83YbCwcZpeP8ADR015FjyuT7iaxThnIrVx5XaPqryLz7Ps+q6fXc3LHCb2+Sx+JdG6UViO31OrWBooBQAUAGgBQ8j/BzHPZ7tnq6VCyP8HMc9nu2evQKS8iLElrSZEcWiocNBFM2dVTuhCSjJ4b4+JJRbTa7GWiLHnJ1kIAu05gM67ZZCqLnN4S7nIxcnhGQi6Qol4A0Irx513U001lHHsYM/MxRvYTCTThHMOQaTy/VTBY0eI6sR3S7H4NGbkwWwosOo0MNS/wCa5NeGcL8OfVl0LXD7qXmeEpJthNut6Sc5PGVIsTx20fbluwYryg2J47aPty3YMW2MYwioxWEiptt5ZeREUjgREQHlMy4iNLXZj9OIqVZUwYTzBfx73l/sVaUy25S82+MHN06v8xXkfaNMoNaur70OfjHuvzRppkn/AC5cP6nNsThaBDZwncXEf5OZZFnSQhMppOLjr/ssKx4BeTGfiSaDVoP9lXTQweom9ZZ32gvCPj5v6C19C9kvXz/Q4Kh5CeTZLm8L7QrhUPITybJc3hfaF65mLqhz8IwIois4JOI5c46c6uLzjwQ9pa7MVh12l/iK8ReJLeL8Gi6qzolvw+To+cYIeyV3tK/8cqnWXLmI8xonHvR/mgZlhwZZ7n7ATvWuJP8Ax/mlbGxgAAGAGZebpZT+0LI2WrEYdvGfd+S7F1iVKcYvd/T9SZFyjgsmWyzg4PdS6S0XTUEijq6iM2dVFp34hyTmiDMw+FCeATqJq0nkcKe8rc7brWyZmW5jDDm+04C6P1EBe6pbtM8mNzU5xn239P0O8hlBCjxosGHeLoVbzqC7UGmBrjjX4FU1q/4fWaYctsjuFGcXE6bowb/J95bQuxbayyyiUp1qUuWcFQsj/BzHPZ7tnq6VCyP8HMc9nu2epFxeUe2JUscIzM4Ivfwf4KsLhzQQQcQc6x6zSrVVOD2fKfg1wyyqx1yyeEvONfDv5hTHVTOpkrDMzFL3cBuYfsP5Kxoss9kQwWnevLT0aK/5oWwS8AMaGtzBeTQ7ftCahcsKv73+Ul+S59TTNRpTceXx8ETrUyjgy0SHDihw2Sl1waLucA1NcM4+KqrWsv7L2aVLgN9CN8cd3M/6Y+6s2w7abEk2RnngsOyHXDqH/tXpXvqXvNM8mNrVsoS4xlfmeoyghGZ2sA4xAKmgF0YXsTXipo0hU1puQMu6K6Ym4nCivIbqFbzqaq3R7i3JINtZJaecrIdb78eXYKDYnjto+3LdgxXlBsTx20fbluwYpl5eREQBERAFi2n4KJ7JWUukWEHNLXZjnVN8HZVKC5aa+aJQeJJmFYfgRyu/dUF5S8u2G263ActV6qGkqlTRCuXKSXyJWSUpuSOCoeQnk2S5vC+0K4VDyE8myXN4X2haSsuoiICNK+Nv6f4VleDJJgeXgb45zU/svdYNDp5URmpY3lJ+jLrZqbWPBIxbUkBHgxITsz2kch0HoND0L5jCmosaDBkMQ4TDg7UP+HGIfdC+oTVowYXhIjGYV3zmjDjoStQyTl2zM9MzYbRgc4Q8KVLsCeW6Kn/2LTYstJHkauCnZGMXu9n5cm5wILWNa1oo1oAA4gBQfReiIrj0TgqFkf4OY57Pds9XSoWR/g5jns92z0BeREQEaa8bZyD/AOlZXg+SYXh5G+GY1P7L3WDSaeVMrXLHvSbXlsXWTUlHHZYOsSGHAtcKgggjjBwK+VRpqJKw5uSxJdFYGawc/wAQIf6ivqMxOQ4dNke1lc15wbXkqtLlmMnrVMSHQw4LWkuGZzm1umvtHDVDWmxZxg8nWR6nFRfvZx6Nbm22NZ4l4EKEPytAOs53H9RJWaiK5bG+KUUkgoNieO2j7ct2DFeUGxPHbR9uW7BiHS8iIgCIiAIiIAsO17SEvBfFLS4NoSBStCQK46BWp5FlveACSaAYknMAONalbNo7ZBbUtg4EU3pfdIIcTnDagEDVU56DDrtbXpKnOb8l3bLaqnZLCNmkp1kaGyIzguAI49YPEQag6wpWQnk2S5vC+0LLyeltjlYLTWtwE1z3nb5xI0GpOCxMhPJslzeF9oWyDbim+St87F1ERSOBERASbbyZgThYY16rKgFrqYGla/BZ0hIQ4DBDhNDWjMP3JJznWshFzCzkgq4qTkluwiIukzgqFkf4OY57Pds9XSoWR/g5jns92z0BeREQBERATrasKFNsDI1aNdeBaaGtCP2K9LJseDKsuQW0BNSSaknjJOdZqLmFnJD2cerrxv4hERdJhQbE8dtH25bsGK8oNieO2j7ct2DEBeREQBEWNPWjDgisR1K1o0YudT/xaMSuSkorLeEdSzwZKwJ+2oUGorefhvG4nHNe0NGs0UOatuLF3tQwZy1l68BoDo2YHjDR00z4cNhpxYkkAkjlcTiTrK+a1v8AyCuv3aF1Px7fqbatHKW89j3nZ6JHO/NG6IbXEsw0uNBfNeMUFBhpPaQkdniXfyNoYh1ZwzlOn+mvGFxJSMSP4PBmmIRvfcH5zr4OvQdok5NkFgawYDpJJzknSVk+z9BqNZctVq84W6T7+nZfUtuuhVH2dZ7FaRkdGtMSEpsUKULNhh3S+YjtcW0FLzRBIBpoBK3cqHkJ5NkubwvtC+xPMOu2LX8zJdZmO4TbFr+ZkuszHcK+iAgbYtfzMl1mY7hNsWv5mS6zMdwr6ICBti1/MyXWZjuE2xa/mZLrMx3CvogIG2LX8zJdZmO4TbFr+ZkuszHcK+vCdnocFhfFcGtGcn9hxnUEON43ZGMxa/mZLrMx3CjZLRrTuR7kKUI23OVvTEcb7Zn3gKQTUVrQ8WhWMlbXizZmYpqIRe0QmmlRdaA/HWaGmg1XfI/wcxz2e7Z64nnc5CamupcHG2LX8zJdZmO4TbFr+ZkuszHcK+i6SIG2LX8zJdZmO4TbFr+ZkuszHcK+iAgbYtfzMl1mY7hNsWv5mS6zMdwr6ICBti1/MyXWZjuE2xa/mZLrMx3CvrhzgBU4AaUBB2xa/mZLrMx3Cx8lHRjM2hthsNsTZJeohPc9lNhZSjnNafokHKMzM/DhSzqwobYpiuGLX1ADbuoOpjpx0Z8mxPHbR9uW7Bi4nnghCanvEvIiLpM8ppjyxwhuDXEYOLbwB47tcVCZk9FBJcYb3HO92yXjxVxzasw0LYkWe/S1ahYtWV64+XBOE5Q+6RGWA/S6GPZhuJ6C55H0KyoVgwhw6xPbpd+W0BlddKrvaltwJUNMd10OJAN17sRn4INOlZoNcQq6tFp6n/Lgkcd8ptpyycosGatqBCishPfSI+l1oa41qaDECgxrn4lnLZkgpJ7JnBUPITybJc3hfaFcKh5CeTZLm8L7Qh0uoix56ehwIZiRTRjaVNHGlSAMGgnOQhxtJZZkIvCRnocdjYkJ15jq0NCMxIOBxGIK8rTteDLND47rrSaA0ccaE5mgnMCuZXJxzil1Z2MxFObb8uYzYN+kRwBDSx4qC28MSKZtepUUTyIyUuGaxbWWBYSyVhmK/EF1DcBGGoux4sNa1+Fk1aE/EDptxYzjdoHFDh8es/VbzKW1AixXwob7z4db4uuoKGh3xFDjxFZyg49XLM0qVc8ylleC4MeRkWQIbYcMUa0UA/ck6TXGutScj/BzHPZ7tnq6VCyP8HMc9nu2erDUljZF5EXjNzTYTHPeaNaCXGhNAM5oBVA3jdnsixbOtKFMMvwXXm1IrQjEZ8CAQlo2lCl2X4zrragVoTic2ABK5lcnOuOOrOxlIpn/AOklr8Jl8h0VrXQwWPF4PrdxLaCtNKpommIzjLh5JFt5Rw5bC66JEpUMaOOtC52Zow5dS0+cbalom6WGHDJ4NbrKf1HO768i3mFbUB0d0Br6xWirmhrsM2d1LukadKzlFx6u5nnX7b+rbwX5skZN5OMkod0G891C99M5GYAaGjHDWV4WJ47aPty3YMV5QbE8dtH25bsGKSWNkaIRUEox4LyIi6SCIiAiZY2XtiUiACrmi+3lbiR0tvDpXTIm09nlIdTVzN473aXf9pary+avnDZsWegjAPZWFqLjvacjXu+WqpPpfUYb5KmxWvhrD+qKmT//AFlox5g4shb2H9Wtp0B594LdlByKszYJSHUUc/fu96l0fpDVeUoLCLdLBxry+Xu/U4Kh5CeTZLm8L7QrhUPITybJc3hfaFM0l1eE7KNiw3w3cF7XNPSKL3RDjWVhmmfh7NOZs8rE4UJ5I+N19NV4A++umUH/AFlowJfOyFvon0c6vQGD311t4iStKDMZocUEROgBrvpcd0FZGQMu6IZibfworyByVq6mqpA9xZ1/YeVHLxpn2e/kt189jzy/lnQny83D4UNwa7oN5ldVbw95bHP2wyHKumBi3Y7zdZcN4PiQF3tuzhMQIsI/maaanDFp/UAvm7bSiR5WXkhg/Zy06mil2uoFzvlqUn0N/Esum6Jya/qW3nwbZ+Htnlku6K/hRnF1dN0VA+JvHpW1LylpdsNjWNwa1oaBqAoF6qyKwsG2mv2cFDwOCoWR/g5jns92z1dKhZH+DmOez3bPUi0vLpFhBzS1wqCCCOMHAruiA0nIeIZeYmZR5zEuZXTSgJ6Wlh6CucsnGZmpaUbmJvxKcRr+zA8+8Eyuh7WnJabbg0uDInRhjysLv0LtkdDMxNTU27MXFkPkwze6GDpKz/4fvB5Cz/1vj/55/Q7/AIhWaRChR4eDoLgMNDSRd+Dg34lbBAtljpUTB4Ox3zqoKkctahZE/JtjQnw3Zntc09Iz/wAr5iLTiNlHyWOybYDKf0k1I+YB+pSk+h58S66f8PY5f3L8VwbP+H0o5zY0zE4UZ5odQJLqarxI9xbesWzJEQIMOE3MxoHKRnPSanpWUrIrCwa6K/Z1qP7z3Cg2J47aPty3YMV5QbE8dtH25bsGKRcXkREAREQHBNFouU8vDnLQl4LKEtH+q4H8oN4g6wK/rC2y27IZNQTCeSAS01bSoLTUZ1i5P5LQJK8WVc92Be6lacQAFAFXJOW3YyX1ztahj3dm3+WCwAuURWGs4Kh5CeTZLm8L7QrhUPITybJc3hfaEBdQlF5zMARGOY7M5rmnkcKH90DNS/EWOx0KFBbR0V0RpYAcRnH1JA6dS2aybPEvBhwh+RoFeM/mPSanpUaxchZeWiCJV0Rw4N+7RuugGJ1rZFXFPPUzLTXLrdk1hvb0Or4gaCSQKCpqaYLR8lJNkefmZlg/02udc4i5+BI6Lx98K9lDknCnXMc9zmloI3t3EE1xqP8AKqhZVlQpaGIcIUaOPEknOXHSUablvwjk652WrqXux38/9GYiIrDWcFQsj/BzHPZ7tnq6VCyP8HMc9nu2egLyIuCEBq34hTkIStw0c97mXADjgal1OSo95V8nLL2tLQoZ4QFXe07F31NOhS7LyAloEURLz3lpq1rrtARmJoMaLZ1XFPPUzJVXJ2O2aw8YXc4c8DOVotlysOatWNGYAYcIg1GIc+gaCOkOPu10rY8osmYc6GB7nNLC6hbT81Kg1GoLJsaxIUpDuQgc9S44uceMlGnJ/AWVyssSa91PPmZ6IisNYUGxPHbR9uW7BivKDYnjto+3LdgxAXkREAREQBERAEREBwVDyE8myXN4X2hXCoeQnk2S5vC+0IC6iIgCIiAIiIAiIgOCoWR/g5jns92z1dKhZH+DmOez3bPQF5ERAEREAREQBERAFBsTx20fbluwYryg2J47aPty3YMQF5ERAEREAREQBERACtSydm5yVlYEB8hHc6FDYwubFk7pLRSraxwacoC21EBD3fmfV8z82R79N35n1fM/Nke/VxEBD3fmfV8z82R79N35n1fM/Nke/VxEBD3fmfV8z82R79N35n1fM/Nke/VxEBD3fmfV8z82R79N35n1fM/Nke/VxEBD3emvV8z82R79TbCnJyXbFD5COb8xMxBSLJcGLEc9oNY+ehFVtyICHu/M+r5n5sj36bvzPq+Z+bI9+riICHu/M+r5n5sj36bvzPq+Z+bI9+riICHu/M+r5n5sj36bvzPq+Z+bI9+riICHu/M+r5n5sj36bvzPq+Z+bI9+riICHu/M+r5n5sj3665OQYxjTkWNBdBEV8Esa90JzqMhNYSdic4DEHSryIAiIgCIiAIiIAiIgCIiAIiIAiIgCIiAIiIAiIgCIiAIiIAiIgCIiAIiIAiI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905000"/>
            <a:ext cx="4038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710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1017</Words>
  <Application>Microsoft Office PowerPoint</Application>
  <PresentationFormat>On-screen Show (4:3)</PresentationFormat>
  <Paragraphs>138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Mendel’s Crosses</vt:lpstr>
      <vt:lpstr>Law of Segregation</vt:lpstr>
      <vt:lpstr>Law of Segregation</vt:lpstr>
      <vt:lpstr>Law of Segregation</vt:lpstr>
      <vt:lpstr>Law of Segregation</vt:lpstr>
      <vt:lpstr>Law of Segregation</vt:lpstr>
      <vt:lpstr>Law of Segregation</vt:lpstr>
      <vt:lpstr>Punnett Square</vt:lpstr>
      <vt:lpstr>Punnett Square</vt:lpstr>
      <vt:lpstr>Punnett Square</vt:lpstr>
      <vt:lpstr>Punnett Square</vt:lpstr>
      <vt:lpstr>Punnett Square</vt:lpstr>
      <vt:lpstr>Practice</vt:lpstr>
      <vt:lpstr>Practice</vt:lpstr>
      <vt:lpstr>Practice</vt:lpstr>
      <vt:lpstr>Mendel’s Results</vt:lpstr>
      <vt:lpstr>Mendel’s Results</vt:lpstr>
      <vt:lpstr>Mendel’s Results</vt:lpstr>
      <vt:lpstr>Why Dihybrid?</vt:lpstr>
      <vt:lpstr>Why Dihybrid?</vt:lpstr>
      <vt:lpstr>Why Dihybrid?</vt:lpstr>
      <vt:lpstr>How To Set It Up</vt:lpstr>
      <vt:lpstr>How To Set It Up</vt:lpstr>
      <vt:lpstr>How To Set It Up</vt:lpstr>
      <vt:lpstr>Solving the Cross</vt:lpstr>
      <vt:lpstr>Practice</vt:lpstr>
      <vt:lpstr>Practice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Mendel’s Crosses</dc:title>
  <dc:creator>Administrator</dc:creator>
  <cp:lastModifiedBy>Owdij, Michael</cp:lastModifiedBy>
  <cp:revision>15</cp:revision>
  <dcterms:created xsi:type="dcterms:W3CDTF">2013-11-12T11:38:21Z</dcterms:created>
  <dcterms:modified xsi:type="dcterms:W3CDTF">2015-11-20T11:25:23Z</dcterms:modified>
</cp:coreProperties>
</file>