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9" r:id="rId4"/>
    <p:sldId id="260" r:id="rId5"/>
    <p:sldId id="261" r:id="rId6"/>
    <p:sldId id="27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E73AB-CF0F-46DC-AA45-540730337BF8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2A7DA-447D-416B-90FE-0DCD632D54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C2A7DA-447D-416B-90FE-0DCD632D54A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98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923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20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52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134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27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1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3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768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5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0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157BB-F0A3-4126-8D50-9DC777FAB561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FE35A-3388-487A-9BF1-FF1E19107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0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Mitosis creates two identical daughter cells</a:t>
            </a:r>
          </a:p>
          <a:p>
            <a:r>
              <a:rPr lang="en-US" dirty="0" smtClean="0"/>
              <a:t>However, if a cell is to go from 2</a:t>
            </a:r>
            <a:r>
              <a:rPr lang="en-US" i="1" dirty="0" smtClean="0"/>
              <a:t>n</a:t>
            </a:r>
            <a:r>
              <a:rPr lang="en-US" dirty="0" smtClean="0"/>
              <a:t> to </a:t>
            </a:r>
            <a:r>
              <a:rPr lang="en-US" i="1" dirty="0" smtClean="0"/>
              <a:t>n </a:t>
            </a:r>
            <a:r>
              <a:rPr lang="en-US" dirty="0" smtClean="0"/>
              <a:t>the has to be a process to create a different type of cell</a:t>
            </a:r>
          </a:p>
          <a:p>
            <a:r>
              <a:rPr lang="en-US" b="1" dirty="0" smtClean="0"/>
              <a:t>Meiosis</a:t>
            </a:r>
            <a:r>
              <a:rPr lang="en-US" dirty="0" smtClean="0"/>
              <a:t> is a type of cell division that creates haploid cells in a diploid organism</a:t>
            </a:r>
          </a:p>
          <a:p>
            <a:endParaRPr lang="en-US" i="1" dirty="0"/>
          </a:p>
        </p:txBody>
      </p:sp>
      <p:pic>
        <p:nvPicPr>
          <p:cNvPr id="4098" name="Picture 2" descr="http://bio.rutgers.edu/~gb101/lab6_protists/meiosiswh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3559628" cy="507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13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Meiosis and mitosis are very similar</a:t>
            </a:r>
          </a:p>
          <a:p>
            <a:r>
              <a:rPr lang="en-US" dirty="0" smtClean="0"/>
              <a:t>They both contain the stages prophase, metaphase, anaphase and telophase</a:t>
            </a:r>
          </a:p>
          <a:p>
            <a:r>
              <a:rPr lang="en-US" dirty="0" smtClean="0"/>
              <a:t>However, meiosis performs two distinct cell divisions </a:t>
            </a:r>
          </a:p>
          <a:p>
            <a:r>
              <a:rPr lang="en-US" dirty="0" smtClean="0"/>
              <a:t>This means that cells that undergo meiosis will undergo PMAT twice</a:t>
            </a:r>
          </a:p>
          <a:p>
            <a:endParaRPr lang="en-US" dirty="0"/>
          </a:p>
        </p:txBody>
      </p:sp>
      <p:pic>
        <p:nvPicPr>
          <p:cNvPr id="9218" name="Picture 2" descr="http://www.daviddarling.info/images/meio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24000"/>
            <a:ext cx="381586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50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During Meiosis I cells undergo prophase I, metaphase I, anaphase I and telophase I</a:t>
            </a:r>
          </a:p>
          <a:p>
            <a:r>
              <a:rPr lang="en-US" dirty="0" smtClean="0"/>
              <a:t>Immediately after the end of the first cytokinesis there is a second round of PMAT</a:t>
            </a:r>
          </a:p>
          <a:p>
            <a:r>
              <a:rPr lang="en-US" dirty="0" smtClean="0"/>
              <a:t>This means the cells enter prophase II, metaphase II, anaphase II and telophase II</a:t>
            </a:r>
            <a:endParaRPr lang="en-US" dirty="0"/>
          </a:p>
        </p:txBody>
      </p:sp>
      <p:pic>
        <p:nvPicPr>
          <p:cNvPr id="10242" name="Picture 2" descr="http://www.bio.georgiasouthern.edu/bio-home/harvey/lect/images/meios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78131"/>
            <a:ext cx="4085853" cy="479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76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can call the first PMAT Meiosis I and the second PMAT Meiosis II</a:t>
            </a:r>
          </a:p>
          <a:p>
            <a:r>
              <a:rPr lang="en-US" dirty="0" smtClean="0"/>
              <a:t>During Meiosis I there two main differences from Mitosis</a:t>
            </a:r>
          </a:p>
          <a:p>
            <a:r>
              <a:rPr lang="en-US" dirty="0" smtClean="0"/>
              <a:t>All of the other steps are very similar to mitosis</a:t>
            </a:r>
            <a:endParaRPr lang="en-US" dirty="0"/>
          </a:p>
        </p:txBody>
      </p:sp>
      <p:pic>
        <p:nvPicPr>
          <p:cNvPr id="11266" name="Picture 2" descr="http://static.diffen.com/uploadz/thumb/9/9a/Meiosis_Overview.svg/500px-Meiosis_Overview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362200"/>
            <a:ext cx="3791799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1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prophase I there is one main distinct difference</a:t>
            </a:r>
          </a:p>
          <a:p>
            <a:r>
              <a:rPr lang="en-US" b="1" dirty="0" smtClean="0"/>
              <a:t>Crossing over </a:t>
            </a:r>
            <a:r>
              <a:rPr lang="en-US" dirty="0" smtClean="0"/>
              <a:t>is a period in prophase I where sections of homologous chromosomes will switch</a:t>
            </a:r>
          </a:p>
          <a:p>
            <a:r>
              <a:rPr lang="en-US" dirty="0" smtClean="0"/>
              <a:t>This means the chromosomes do not remain the same during meiosis </a:t>
            </a:r>
            <a:r>
              <a:rPr lang="en-US" dirty="0"/>
              <a:t>I</a:t>
            </a:r>
          </a:p>
        </p:txBody>
      </p:sp>
      <p:pic>
        <p:nvPicPr>
          <p:cNvPr id="12290" name="Picture 2" descr="http://www.phschool.com/science/biology_place/labbench/lab3/images/crossov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0"/>
            <a:ext cx="3505200" cy="467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203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metaphase I chromosomes do not line up directly in the center of cells</a:t>
            </a:r>
          </a:p>
          <a:p>
            <a:r>
              <a:rPr lang="en-US" dirty="0" smtClean="0"/>
              <a:t>The chromosomes line up in pairs at the center of the cell</a:t>
            </a:r>
          </a:p>
          <a:p>
            <a:r>
              <a:rPr lang="en-US" dirty="0" smtClean="0"/>
              <a:t>This means that during anaphase I there is no separation of centromeres</a:t>
            </a:r>
            <a:endParaRPr lang="en-US" dirty="0"/>
          </a:p>
        </p:txBody>
      </p:sp>
      <p:pic>
        <p:nvPicPr>
          <p:cNvPr id="13314" name="Picture 2" descr="http://www.phschool.com/science/biology_place/biocoach/images/meiosis/memet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8" r="30077"/>
          <a:stretch/>
        </p:blipFill>
        <p:spPr bwMode="auto">
          <a:xfrm>
            <a:off x="5181600" y="1828800"/>
            <a:ext cx="3222923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01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5240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Meiosis II is very similar to mitosis</a:t>
            </a:r>
          </a:p>
          <a:p>
            <a:r>
              <a:rPr lang="en-US" dirty="0" smtClean="0"/>
              <a:t>The steps in PMAT apply to most of the steps of PMAT II</a:t>
            </a:r>
          </a:p>
          <a:p>
            <a:r>
              <a:rPr lang="en-US" dirty="0" smtClean="0"/>
              <a:t>However, remember that there is already 2 cells </a:t>
            </a:r>
          </a:p>
          <a:p>
            <a:r>
              <a:rPr lang="en-US" dirty="0" smtClean="0"/>
              <a:t>The result of these steps will be 4 non identical cells</a:t>
            </a:r>
            <a:endParaRPr lang="en-US" dirty="0"/>
          </a:p>
        </p:txBody>
      </p:sp>
      <p:pic>
        <p:nvPicPr>
          <p:cNvPr id="14338" name="Picture 2" descr="http://cyberbridge.mcb.harvard.edu/images/mitosis7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3581400" cy="510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68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Why Does Meiosis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Meiosis is a very important process because at its core, it creates varied offspring</a:t>
            </a:r>
          </a:p>
          <a:p>
            <a:r>
              <a:rPr lang="en-US" dirty="0" smtClean="0"/>
              <a:t>There are many gamete combinations that can arise from a single diploid chromosome</a:t>
            </a:r>
          </a:p>
        </p:txBody>
      </p:sp>
      <p:pic>
        <p:nvPicPr>
          <p:cNvPr id="2052" name="Picture 4" descr="http://course1.winona.edu/sberg/ILLUST/metphsI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4448175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82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Why Does Meiosis Matter?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Based on the laws of averages there is a 50% chance it </a:t>
            </a:r>
            <a:r>
              <a:rPr lang="en-US" dirty="0" smtClean="0"/>
              <a:t>receives the paternal chromosome for any chromosome</a:t>
            </a:r>
          </a:p>
          <a:p>
            <a:r>
              <a:rPr lang="en-US" dirty="0" smtClean="0"/>
              <a:t>There is also a 50% chance it receives the maternal chromosome</a:t>
            </a:r>
          </a:p>
          <a:p>
            <a:r>
              <a:rPr lang="en-US" dirty="0" smtClean="0"/>
              <a:t>There are multiple different possible chromosome combinations per gamete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2" descr="http://users.rcn.com/jkimball.ma.ultranet/BiologyPages/R/RandomAssortme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401789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68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686800" cy="6406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31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human body has </a:t>
            </a:r>
            <a:r>
              <a:rPr lang="en-US" i="1" dirty="0" smtClean="0"/>
              <a:t>23 pairs </a:t>
            </a:r>
            <a:r>
              <a:rPr lang="en-US" dirty="0" smtClean="0"/>
              <a:t>of chromosomes</a:t>
            </a:r>
          </a:p>
          <a:p>
            <a:r>
              <a:rPr lang="en-US" dirty="0" smtClean="0"/>
              <a:t>Cells that have 46 chromosomes are called </a:t>
            </a:r>
            <a:r>
              <a:rPr lang="en-US" b="1" dirty="0" smtClean="0"/>
              <a:t>somatic cells</a:t>
            </a:r>
          </a:p>
          <a:p>
            <a:r>
              <a:rPr lang="en-US" dirty="0" smtClean="0"/>
              <a:t>In these cells there is 23 pairs of matching chromosomes</a:t>
            </a:r>
          </a:p>
          <a:p>
            <a:r>
              <a:rPr lang="en-US" dirty="0" smtClean="0"/>
              <a:t>These chromosomes are a set and can be referred to as </a:t>
            </a:r>
            <a:r>
              <a:rPr lang="en-US" b="1" dirty="0" smtClean="0"/>
              <a:t>homologous chromosomes</a:t>
            </a:r>
            <a:endParaRPr lang="en-US" b="1" dirty="0"/>
          </a:p>
        </p:txBody>
      </p:sp>
      <p:pic>
        <p:nvPicPr>
          <p:cNvPr id="3074" name="Picture 2" descr="http://www.phschool.com/science/biology_place/labbench/lab3/images/homolog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3581400" cy="416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10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Why Does Meiosis Matter?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a human the fusion of a single egg and a single sperm can result in 64 trillion different combinations of chromosomes</a:t>
            </a:r>
          </a:p>
          <a:p>
            <a:r>
              <a:rPr lang="en-US" dirty="0" smtClean="0"/>
              <a:t>This means that meiosis creates the differences that you see in the world around you</a:t>
            </a:r>
            <a:endParaRPr lang="en-US" dirty="0"/>
          </a:p>
        </p:txBody>
      </p:sp>
      <p:pic>
        <p:nvPicPr>
          <p:cNvPr id="4098" name="Picture 2" descr="http://waynesword.palomar.edu/images/fert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06"/>
          <a:stretch/>
        </p:blipFill>
        <p:spPr bwMode="auto">
          <a:xfrm>
            <a:off x="4495800" y="2847702"/>
            <a:ext cx="4450792" cy="182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88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certain instances during a cell’s life cycle they may change the number of chromosomes that are present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diploid cell </a:t>
            </a:r>
            <a:r>
              <a:rPr lang="en-US" dirty="0" smtClean="0"/>
              <a:t>contains pairs of homologous chromosomes</a:t>
            </a:r>
          </a:p>
          <a:p>
            <a:r>
              <a:rPr lang="en-US" dirty="0" smtClean="0"/>
              <a:t>This is often abbreviated as </a:t>
            </a:r>
            <a:r>
              <a:rPr lang="en-US" i="1" dirty="0" smtClean="0"/>
              <a:t>2n</a:t>
            </a:r>
          </a:p>
          <a:p>
            <a:r>
              <a:rPr lang="en-US" dirty="0" smtClean="0"/>
              <a:t>That means two times the normal chromosome number</a:t>
            </a:r>
          </a:p>
          <a:p>
            <a:endParaRPr lang="en-US" dirty="0" smtClean="0"/>
          </a:p>
        </p:txBody>
      </p:sp>
      <p:pic>
        <p:nvPicPr>
          <p:cNvPr id="7170" name="Picture 2" descr="http://bioap.wikispaces.com/file/view/diploid.jpg/200817936/diplo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3434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016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haploid cell</a:t>
            </a:r>
            <a:r>
              <a:rPr lang="en-US" dirty="0" smtClean="0"/>
              <a:t> Is a cell that contains one copy of each chromosome </a:t>
            </a:r>
          </a:p>
          <a:p>
            <a:r>
              <a:rPr lang="en-US" dirty="0" smtClean="0"/>
              <a:t>This is often abbreviated as </a:t>
            </a:r>
            <a:r>
              <a:rPr lang="en-US" i="1" dirty="0" smtClean="0"/>
              <a:t>n</a:t>
            </a:r>
          </a:p>
          <a:p>
            <a:r>
              <a:rPr lang="en-US" dirty="0" smtClean="0"/>
              <a:t>This means that these cells only carry one copy of each chromosome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wgHBgkIBwgKCgkLDRYPDQwMDRsUFRAWIB0iIiAdHx8kKDQsJCYxJx8fLT0tMTU3Ojo6Iys/RD84QzQ5OjcBCgoKDQwNGg8PGjclHyU3Nzc3Nzc3Nzc3Nzc3Nzc3Nzc3Nzc3Nzc3Nzc3Nzc3Nzc3Nzc3Nzc3Nzc3Nzc3Nzc3N//AABEIANYAWwMBIgACEQEDEQH/xAAbAAACAwEBAQAAAAAAAAAAAAAABQMEBgIHAf/EAEkQAAECBAIECQkFBgMJAAAAAAECAwAEBREGIRITMbI0QVFhcXN0obEUFTIzNTZygZEiRFJisyNCgpLBwqLR8QcWJkNTY6Ph8P/EABoBAQADAQEBAAAAAAAAAAAAAAABAwUCBAb/xAAtEQACAQIEBAQGAwAAAAAAAAAAAQIDEQQxMoEFEiFhIjNBURMUNHGxwSMkof/aAAwDAQACEQMRAD8A9SxzUnqThqZnpZ8MLaW1d0gEJSXEhV75bCYT4hxzSFy0o1Qa/Iuzr0/Ktatl5C1KQp5KVi2f7pPRD3GFOmarQXpOTSlTy3WlAKVYWS4lRz6AY4xbTJiqU6XYlEJK25+VfOkbfYbdStXckwBBVMXsU1ydUqlVR+UkTaanGWkaprK59JQUrRBuSlJ+sdTmLWGKlMU6VplSn5iXZbfd8laQQltYNjdSh+E5bTxA52zGI8L1uqtV1h+V8sfmi6JKZdqK0MNNFP2U6kZaQ2Xsc87xalH6vK4zraadTWZtXm2RC0LmQ2ULs7o52N0+le2eywNzADQYnl3avKzjc8BRHKO5OqUU2AstH2jlcWBOXdeLVOxXLzs7KSr9OqMiZ1JVJuTjSUpmABcgaKiUnRz0VBJtxZGES8EzrtPTTnX2tFyiPybswjYHnFpXknbo3v8AKGAkq3WKhRDVJKXkmKY95Q6tExrC+6G1IAQABZP2ySVWOQFoA5pGLmTRaNqm6lV52elTMIQ2y0h5TaSAVrGkEJFyBtzJyi7gWqzFZpc3NzLji7T8w23rG9BSUJWQlJFhYgZZ5whw7hytYdZok41KMzcwxS/N85LB8IIsvTStCiLHO4Iy2g8UaHBkhUKdTJhNXbYbmn51+YKGF6aAFquACQL5cwgBRXq5UU0nFtSkXyw3S2VMSlkJVd5KdJbhve+agkD8p5YhViioKwXVPKFplsQ0tKETQQARckaLqQRmhacxlyjij47TH5qi40w1LJHlrzrrzIcVYLQ+nSSq/JpBaelJibHWE56rSbMzRVttVENJlphCzZMwxcEpJ5Un7ST08sAO3qi9I4slpF9zSlalLrMukgfs3WrFQvxhSVXt+Q8sPRsjMVZry/HNDbbzFMafm3iP3dYktIB6buH+AxpxABBBBACbEVVXTksNMBOue0iFKFwkJtc9OYhVKVN2VqDTjpQ6ZlSG3VltKVbSE5pAvYnYeUx3jPh1N+B7xRC1/wBdI9oa30xTKTUrGjRoQlRTa6u5uysBJJyAjGt4hn5xK5hl0Mt7UNpQk5cVyRGumUlUs6kbSgjujzqkZ08fAPCNDDwjJNsz0jb4fqS6lT9a6Eh1Cy2vR2EjO/NkRlHU5MuqmCwyrV6AGkuwJueIXyhfglNqZMEjIzKrfypi297Qf6U+AjJ4rUlQpv4fTrY6ik5HUuot1BoukOqcSUJdUhIWP3rXAGWR/wDjDWFP32T607i4bRGBqyqUm5P1ImrMjbYabcW4htKVuW01AZqtkLnjiSCCPachBBBAGUxnw6m/A94oha/66R7Q1vphljPh1NP5HfFELXx+2ke0Nb6Y809Zr0PIW5u+mPPJZLSG30y6rspUQ2Txpvl3R6A+ooYcUOJJPdHnFIFqeB+QeEauFWp/YyomzwoloUVnUkklSiu/Eq5uPl4Wjt7h7/SnwEUsEr0qZMD8Myof4Un+sXJkFFRXfYtAWnntkfpl9YxONRfwn2Z1DUffv0n1p3Fw2hUgadQlgn9zScPRolP93dDWI4amqO5E8wgggjQOAggggDO4wbQWpR0qAdS4UpT+IEZ+AhbKtoeqMgh1QSnWaXSRmB9QIt4zUfK6cjiKXTbnBR/nCx0lL8gRkRMN74iiT8Zp0Yv5fP3NpN5Sj9v+mrwjzuk+zx8A8I9EnOBv9Wrwjzuk+zx8A8I1MJlLYzomnwP7Omu1HcTF+ZOnUV32NoCU818z/b9Io4G9nTXajuJi697Qf6U+AjE43JqnK3ujqGo7bVoVCXIy1gLZ58ioeB+sNIUnh0n1h3Fw2iOGybou/uyJ5hBBBHvOAggggDKYz4dTfge8W4Wv+uke0Nb6YZYy4fTure8W4Wv+uke0Nb6Y809TNeh5C3NrOcDmOrV4R53SfZ4+AR6JO8CmOrV4GPPKVwD+ARrYXKWxlRNPgb2dNdqO4mLr3tB/pT4CKOBvZ012o7iYYzjbjc0p4NqW0sC+gCSkjmG0Rj8ZpzqQkoK7uTF2kc/fZPrTuLhtCyWQt+aac0Fpaauq60lJKiCLWOewnuhnHHD6coUnzL1Im+oQQQR7jkIIIIAzGMWHC9IzIH7JsLQtX4Soptfm+ye6FoZXMTci00Lq1qF/wpIJP0EbhSQoEKAIORB44iYlZaXv5PLtNaW3VoCb/SK3Tu7nqhiXGnyWOJ7gMx1SvCPPaVwD+AR6HUMpCZ6pfgY88pXAP4BGjhMpbHniafA3s6a7UdxMaSM3gb2dNdqO4mNJHmreZIh5hBBBFZAQQQQAQRBMzsrKBJmpllgK2F1YTf6x9Ym5eZaLsu+062MittYUPqIAmgjhp1t5tLjS0rQoXSpJuCOYx8U80hxDa3EJccvoJKgCq22w44A+utpdbW2vNK0lJHMYwyKPO09K5ZTDjlhZC206QWOXLZ0G39Y3kRtutuglpaVgEpJSb2IyIiynVlTyJTsLcN05dNpwbeADziy4sA3sTYW+gENo4Q62tS0IWlSmzorSkglJtex5MiPrHxTzaVobUtIWu+iknNVtto4k3J3ZBJBEDM5KvurZYmWXHW/TQhYKk9IGyO2n2n0abLiHEXI0kKBFxkc4gEkEQtzcu4Ww2+2suJKm9FYOmBtI5bXH1iaAMniuWl5rFGFmZplt5svTBKHEBQvqjxGKdSkJKiY1pjtJYZlVVCUmkTTLSAlDyW0pUlSkjIlJyvyKtD7EOH0VtySe8vnJJ+TWpTTsopIVdSdE+kk8UR0zC8rIzDs49NTk9POslgzU47pLS2TcpSAAlIvnkM7CAM5hqp1mpS+H5SnOSUhLvUZE09q5UHQVcAJQm4AGfytzxU8+vTlaw9M1FKDM02bqcvMKZTZLhaaIKki5tcAG18ibQ0ThB6XrdMap03PScpIUnyVqcZU2V30x9khSSDcD8PFDqWwpTpZdNW2XiZBT60aa9LWreBDilk7Sbk8W2AEctXa81R6LiCdmJR2UqLsuHJJtgpLSHyAjRXpXKk6ab3FjnsiOm1ioTCpem0wScm9NVOoa15LFwlpl1QJCRkVqJTcn8xhxK4MlJZyUbVPzz1PknA7KU91xJZZUPRsQnSUE8QUogZckSLwlJiXQiWmpuWmGpt6bZmmlJ1ja3VErAuCkpOkRYg8XJAFTBKJtuqYpRUHWnZhNSRpONIKEqHk7OibEmxta+e28dSTJq2J8SF9amxKtt05hbarLbStpLi1JPESVo/kEM8P0BmhidLc1NTTs48H3nZlYUpS9BKb5AW9EZbBxWFhFJ+juiuVbVl9uTrUoEvPsKAWw8hOhcX2FSCLG2Rb5xACWQp9PmcRUeWwvKNNSdBUtM1PtpACzoFGoCh6ZuQpXECkccKMCPuYclGZ1xSjSKvOTDT5UcpWZDy0oXzJWAEnkITymNfQcIeYzKIlK9VlSkqLIlHFNaoi1rEBAPPti7LYZpzOHnqE4lb8i9rdYl03J1ilKOY51G3ygDGy73m3/AGXUGrpFnqc8w4nlst7VrT80LUPpHpgjJP4ZDNEo2GZNLjtNYebVMPOlN9W0oOAHLMqWEDIbNLmvrRAGRq9RmHqs9Kh1aGWCEhKFEaRsDc26dnNFnD8895ydkFrWtstlxGkSSmxAIuc/3u6Fc97wz/Wp3Exaw/7yq7MveRFCk+c050oLD5ehWRUZmouqeddcSk3KEIWUhI4hl4w9wzPPzcu+2+orUw5ohZ2lJFxfozjL0n1I+EeEP8H/AH/rU+EISbl1GKpQjS6L2KFQqs1M1iZYQ+42wwstpShRTcjaSRmc4lpNbmWWKmH1qeEszrm9M3PHcX22vbvhWtBRXagk7fKFn6m/9Y+ySCpiukbBJEeP+Ua0qcPh5exnEiajPOS6n1zjxdve4WUj+UZd0aygzi6hSZeZd9YoFKjylKiknujEs8AMa3CCSnD0tfjU4fq4oxzioRjHovUM+lapp9xTi16AWpKEJUQAAbXy2k24/wDX6mZclRMpClLSlrWNhZvY3sRfba5HfzRxKbXOtc3zEc36Ux2c7wj5GjiKrrvxesvwyxpWJUNaQKnHXlr416ZBvzW2fKLknN6UuNcSVpKkkgbbEi/dECPRMRSvqj1i94xbwytUnO0nfoRNIQT/ALwz/Wp3Exaw/wC8quzL3kRVn/eKf6xO4mLeH0n/AHjWriEsveRGmtZpVPp9kKqV6kfAPCH+D9k/1qfCEFK9SPhjQYPBtPni1oHdCnqIxflPYVVRTasRzWpSU20Qv8y9HM/Sw+UWsOuSrctVvKUaWinSd52rHLuV9RCtSiquVAk3PlCx9DaPkoohquJ5ZEk/X/3GzOH8VvsZbyImdLzabZKtx52Nu+NzQ1NLpEoZdJQ3qhZJNyOXPpjDs8AMazBxvh2Wv+N0f+RUc4teFPuJBK7XOuc31RHN+lMdnO8ImQNXNPtHalwqHOFG/wDUj5R9QyZnzglNs2g0kniVYn+5MfHYelL5mUe8vwyxvwnaNhiKVBLRsD6xe8Y6l3A4wHbEBSdL5RcpjdpFtSgLru50aRKrd8WcJg+dvt+yJszVb1Xn9zVbQhOs+L/S0W8N6vzjOXB1uinR5NHO/wA727oWT/vFP9YncTFvDx/4kWOWWXvIjXT8Z75w/rW7IpI1fl03qAdVrV6N+nPvvbmtGgwrq/N7mgDrNevWX5crf4dGMvSvUg8ejD/B+yfH/dB7omm/EMVG1H7WM+PbdR7S5vGCV9XW+wK8YB7bqPaXN4wS3q632FXjG1Ly1sZzOGeAGNXgz3dl/jd/VVGUZ4CY1eDPd2X+N39VcV4vTuRI6YOk6+s7VOrvz2JA7gB8o5eWW/L9EkFctkRxG6h/cI+yu1zrXN8xxN+m91B3kx8XQnL5iT7y/DLHpLDQCUEAZAZDkiamvJRKBB/cWtI5gFEDutETfomIpb1Z6xe8Yt4S3z27ftCpkIJ43xDP9aN1MWsP+8quzL3kRUnPb8/1w3Uxbw/7yq7MveRGutZoz+n2QqpPqE/APCNBg/7/ANanwhBSfUJ+AeEP8H/f+tT4Qp6iMX5T2M+PbdQ7S5vGCW9XW+wq8Y+J9tVHtTu8YJb1db7CrxjcloWxmM5Z4CqNXgz3dl/jd/VXGUZ4AY1eDPd2W+N39VcV4vTuRIJT/mda5vmOJv03uo/vTFt2VeYeWppvWtKJUEpUApJOZ22BF78cdtSKnUzCpkBJeToBKTcoGfHy59wj5OjgqyrttdLv/UztyViNr0TEUr6o9YveMSJZm2/2ZZS4rYFhYCTznjHRYxelZZLLCUK0VqzKlEbSTc95izh2Fq0pXmrdLETknkZaryL0tVn5lSFlh9QWHAm4SbAEHk2bdmcXMPyTvnJ6eUhaWw2W0aSSNO5BJHNkM40sEa3Ir3LHiZunyGFRIv011TEwhdk5IXomyxxWPLzQ/wAMSTsrLPOvpKFPuaQQoWISBYX59sO4IRgk7ipiZ1I8rPOk+2qj2p3eMEt6ut9hV4wJ9tVHtTu8YJb1da7Ed6NZ6FsVM5Z4AY1mDPd2X+N39VcZNjgBjWYM93Zf43f1VxXi9O5Eh3BBBHgOQggggAggggAj4dkEEAZCt0vyCcdn0KBZeUVKRsUlR225QdsW6NREKk5pc0oK8sb0LIPoo6eW/gIIItdWbha5NxUumPy7wpxW2p1R+yvMJPOeTojX0qTRT5BmVbOkGxmq1rkm5PzJJj5BCpUlJK4ZcgggiogIIII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494064"/>
            <a:ext cx="1981200" cy="4659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940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Why might a cell only want to carry half the chromosomes needed for life?</a:t>
            </a:r>
          </a:p>
          <a:p>
            <a:r>
              <a:rPr lang="en-US" dirty="0" smtClean="0"/>
              <a:t>Normally it is because these cells are gametes</a:t>
            </a:r>
          </a:p>
          <a:p>
            <a:r>
              <a:rPr lang="en-US" b="1" dirty="0" smtClean="0"/>
              <a:t>Gametes</a:t>
            </a:r>
            <a:r>
              <a:rPr lang="en-US" dirty="0" smtClean="0"/>
              <a:t> are cells that can combine to create offspring during sexual reproduction</a:t>
            </a:r>
            <a:endParaRPr lang="en-US" dirty="0"/>
          </a:p>
        </p:txBody>
      </p:sp>
      <p:pic>
        <p:nvPicPr>
          <p:cNvPr id="1026" name="Picture 2" descr="http://passel.unl.edu/Image/siteImages/SomaticGameteCellL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428625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088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dapaproject.org/images/biobook_images/DiploHaploidLifeCyc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05"/>
          <a:stretch/>
        </p:blipFill>
        <p:spPr bwMode="auto">
          <a:xfrm>
            <a:off x="2667000" y="152400"/>
            <a:ext cx="4191000" cy="644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97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That means that the gametes are combining to create offspring with non identical chromosomes</a:t>
            </a:r>
          </a:p>
          <a:p>
            <a:r>
              <a:rPr lang="en-US" dirty="0" smtClean="0"/>
              <a:t>One chromosome will be donated from the male</a:t>
            </a:r>
          </a:p>
          <a:p>
            <a:r>
              <a:rPr lang="en-US" dirty="0" smtClean="0"/>
              <a:t>One chromosome will be donated from the female</a:t>
            </a:r>
            <a:endParaRPr lang="en-US" dirty="0"/>
          </a:p>
        </p:txBody>
      </p:sp>
      <p:pic>
        <p:nvPicPr>
          <p:cNvPr id="6146" name="Picture 2" descr="http://education-portal.com/cimages/multimages/16/haploid_diplo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902" y="2438400"/>
            <a:ext cx="4595847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9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a human life cycle this means that a sperm (</a:t>
            </a:r>
            <a:r>
              <a:rPr lang="en-US" i="1" dirty="0" smtClean="0"/>
              <a:t>n</a:t>
            </a:r>
            <a:r>
              <a:rPr lang="en-US" dirty="0" smtClean="0"/>
              <a:t> male gamete) and an egg (</a:t>
            </a:r>
            <a:r>
              <a:rPr lang="en-US" i="1" dirty="0" smtClean="0"/>
              <a:t>n</a:t>
            </a:r>
            <a:r>
              <a:rPr lang="en-US" dirty="0" smtClean="0"/>
              <a:t> female gamete) must combine to create an offspring</a:t>
            </a:r>
          </a:p>
          <a:p>
            <a:r>
              <a:rPr lang="en-US" dirty="0" smtClean="0"/>
              <a:t>The initial </a:t>
            </a:r>
            <a:r>
              <a:rPr lang="en-US" i="1" dirty="0" smtClean="0"/>
              <a:t>2n</a:t>
            </a:r>
            <a:r>
              <a:rPr lang="en-US" dirty="0" smtClean="0"/>
              <a:t> cell that is created from the combination is called a </a:t>
            </a:r>
            <a:r>
              <a:rPr lang="en-US" b="1" dirty="0" smtClean="0"/>
              <a:t>zygote</a:t>
            </a:r>
            <a:endParaRPr lang="en-US" b="1" dirty="0"/>
          </a:p>
        </p:txBody>
      </p:sp>
      <p:pic>
        <p:nvPicPr>
          <p:cNvPr id="2050" name="Picture 2" descr="http://upload.wikimedia.org/wikipedia/commons/thumb/8/86/Sperm-egg.jpg/300px-Sperm-eg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2590800"/>
            <a:ext cx="4166599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89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Alternating 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means that all sexual life cycles alternate between </a:t>
            </a:r>
            <a:r>
              <a:rPr lang="en-US" i="1" dirty="0" smtClean="0"/>
              <a:t>n</a:t>
            </a:r>
            <a:r>
              <a:rPr lang="en-US" dirty="0" smtClean="0"/>
              <a:t> and </a:t>
            </a:r>
            <a:r>
              <a:rPr lang="en-US" i="1" dirty="0" smtClean="0"/>
              <a:t>2n</a:t>
            </a:r>
            <a:r>
              <a:rPr lang="en-US" dirty="0" smtClean="0"/>
              <a:t> stages</a:t>
            </a:r>
          </a:p>
          <a:p>
            <a:r>
              <a:rPr lang="en-US" dirty="0" smtClean="0"/>
              <a:t>During most phases the life cycle is </a:t>
            </a:r>
            <a:r>
              <a:rPr lang="en-US" i="1" dirty="0" smtClean="0"/>
              <a:t>2n</a:t>
            </a:r>
          </a:p>
          <a:p>
            <a:r>
              <a:rPr lang="en-US" dirty="0" smtClean="0"/>
              <a:t>However the combination of haploid cells that are </a:t>
            </a:r>
            <a:r>
              <a:rPr lang="en-US" i="1" dirty="0" smtClean="0"/>
              <a:t>n</a:t>
            </a:r>
            <a:r>
              <a:rPr lang="en-US" dirty="0" smtClean="0"/>
              <a:t> must happen for there to be sexual reproduction</a:t>
            </a:r>
            <a:endParaRPr lang="en-US" dirty="0"/>
          </a:p>
        </p:txBody>
      </p:sp>
      <p:pic>
        <p:nvPicPr>
          <p:cNvPr id="8194" name="Picture 2" descr="http://users.rcn.com/jkimball.ma.ultranet/BiologyPages/L/LifeCycles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16"/>
          <a:stretch/>
        </p:blipFill>
        <p:spPr bwMode="auto">
          <a:xfrm>
            <a:off x="4343400" y="2209800"/>
            <a:ext cx="458724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5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679</Words>
  <Application>Microsoft Office PowerPoint</Application>
  <PresentationFormat>On-screen Show (4:3)</PresentationFormat>
  <Paragraphs>71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Meiosis</vt:lpstr>
      <vt:lpstr>Chromosomes</vt:lpstr>
      <vt:lpstr>Chromosomes</vt:lpstr>
      <vt:lpstr>Chromosomes</vt:lpstr>
      <vt:lpstr>Gametes</vt:lpstr>
      <vt:lpstr>PowerPoint Presentation</vt:lpstr>
      <vt:lpstr>Gametes</vt:lpstr>
      <vt:lpstr>Gametes</vt:lpstr>
      <vt:lpstr>Alternating Stages</vt:lpstr>
      <vt:lpstr>Meiosis</vt:lpstr>
      <vt:lpstr>Meiosis</vt:lpstr>
      <vt:lpstr>Meiosis</vt:lpstr>
      <vt:lpstr>Meiosis I</vt:lpstr>
      <vt:lpstr>Meiosis I</vt:lpstr>
      <vt:lpstr>Meiosis I</vt:lpstr>
      <vt:lpstr>Meiosis II</vt:lpstr>
      <vt:lpstr>So Why Does Meiosis Matter?</vt:lpstr>
      <vt:lpstr>So Why Does Meiosis Matter?</vt:lpstr>
      <vt:lpstr>PowerPoint Presentation</vt:lpstr>
      <vt:lpstr>So Why Does Meiosis Matter?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</dc:title>
  <dc:creator>Administrator</dc:creator>
  <cp:lastModifiedBy>Owdij, Michael</cp:lastModifiedBy>
  <cp:revision>15</cp:revision>
  <dcterms:created xsi:type="dcterms:W3CDTF">2013-11-04T11:31:44Z</dcterms:created>
  <dcterms:modified xsi:type="dcterms:W3CDTF">2016-12-06T16:37:11Z</dcterms:modified>
</cp:coreProperties>
</file>